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7.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8.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9.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79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72" r:id="rId2"/>
    <p:sldId id="283" r:id="rId3"/>
    <p:sldId id="284" r:id="rId4"/>
    <p:sldId id="286" r:id="rId5"/>
    <p:sldId id="287" r:id="rId6"/>
    <p:sldId id="288" r:id="rId7"/>
    <p:sldId id="290" r:id="rId8"/>
    <p:sldId id="289" r:id="rId9"/>
    <p:sldId id="291" r:id="rId10"/>
    <p:sldId id="292" r:id="rId11"/>
    <p:sldId id="293" r:id="rId12"/>
    <p:sldId id="295" r:id="rId13"/>
    <p:sldId id="300" r:id="rId14"/>
    <p:sldId id="301" r:id="rId15"/>
    <p:sldId id="296" r:id="rId16"/>
    <p:sldId id="298" r:id="rId17"/>
    <p:sldId id="302" r:id="rId18"/>
    <p:sldId id="305" r:id="rId19"/>
    <p:sldId id="304" r:id="rId20"/>
    <p:sldId id="306" r:id="rId21"/>
    <p:sldId id="307" r:id="rId22"/>
    <p:sldId id="309" r:id="rId23"/>
    <p:sldId id="308" r:id="rId24"/>
    <p:sldId id="311" r:id="rId25"/>
    <p:sldId id="312" r:id="rId26"/>
    <p:sldId id="313" r:id="rId27"/>
    <p:sldId id="323" r:id="rId28"/>
    <p:sldId id="324" r:id="rId29"/>
    <p:sldId id="325" r:id="rId30"/>
    <p:sldId id="326" r:id="rId31"/>
    <p:sldId id="331" r:id="rId32"/>
    <p:sldId id="327" r:id="rId33"/>
    <p:sldId id="328" r:id="rId34"/>
    <p:sldId id="314" r:id="rId35"/>
    <p:sldId id="315" r:id="rId36"/>
    <p:sldId id="329" r:id="rId37"/>
    <p:sldId id="517" r:id="rId38"/>
    <p:sldId id="519" r:id="rId39"/>
    <p:sldId id="518" r:id="rId40"/>
    <p:sldId id="332" r:id="rId41"/>
    <p:sldId id="333" r:id="rId42"/>
    <p:sldId id="334" r:id="rId43"/>
    <p:sldId id="586" r:id="rId44"/>
    <p:sldId id="338" r:id="rId45"/>
    <p:sldId id="379" r:id="rId46"/>
    <p:sldId id="588" r:id="rId47"/>
    <p:sldId id="589" r:id="rId48"/>
    <p:sldId id="407" r:id="rId49"/>
    <p:sldId id="590" r:id="rId50"/>
    <p:sldId id="577" r:id="rId51"/>
    <p:sldId id="579" r:id="rId52"/>
    <p:sldId id="578" r:id="rId53"/>
    <p:sldId id="580" r:id="rId54"/>
    <p:sldId id="330" r:id="rId55"/>
    <p:sldId id="336" r:id="rId56"/>
    <p:sldId id="337"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6C00"/>
    <a:srgbClr val="2BB7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3" d="100"/>
          <a:sy n="93" d="100"/>
        </p:scale>
        <p:origin x="48" y="1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64C9D-126F-4EEE-9C85-5FFF461D058D}" type="datetimeFigureOut">
              <a:rPr lang="zh-CN" altLang="en-US" smtClean="0"/>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8181EF-F429-4F0E-BA76-E7BDF769CC08}" type="slidenum">
              <a:rPr lang="zh-CN" altLang="en-US" smtClean="0"/>
              <a:t>‹#›</a:t>
            </a:fld>
            <a:endParaRPr lang="zh-CN" altLang="en-US"/>
          </a:p>
        </p:txBody>
      </p:sp>
    </p:spTree>
    <p:extLst>
      <p:ext uri="{BB962C8B-B14F-4D97-AF65-F5344CB8AC3E}">
        <p14:creationId xmlns:p14="http://schemas.microsoft.com/office/powerpoint/2010/main" val="327705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还原真实的人体运动速度，需要获取两个方向上的速度分量合成真实速度。因此在单链路设置的基础上，加入一个新的监视天线。多天线的加入也能提高轨迹追踪的精度。多链路追踪的处理流程如图所示。卡尔曼滤波这里运动到了张大庆组的多普勒和速度换算，获取到更加精确的速度信息再利用卡尔曼滤波来进行目标的轨迹重构。</a:t>
            </a:r>
          </a:p>
        </p:txBody>
      </p:sp>
      <p:sp>
        <p:nvSpPr>
          <p:cNvPr id="4" name="灯片编号占位符 3"/>
          <p:cNvSpPr>
            <a:spLocks noGrp="1"/>
          </p:cNvSpPr>
          <p:nvPr>
            <p:ph type="sldNum" sz="quarter" idx="5"/>
          </p:nvPr>
        </p:nvSpPr>
        <p:spPr/>
        <p:txBody>
          <a:bodyPr/>
          <a:lstStyle/>
          <a:p>
            <a:fld id="{E688ACE2-A4B7-4911-9EB4-71DA688815AF}" type="slidenum">
              <a:rPr lang="zh-CN" altLang="en-US" smtClean="0"/>
              <a:t>45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利用前面提到的多通道采集系统实现三通道同步数据采集参考天线对准发射天线方向，两个监视天线 SUR1 和 SUR2 放置的位置互相垂直，面向书写平台，三路信号通过共用时钟保证同步采集，消除本证泄露的影响。</a:t>
            </a:r>
          </a:p>
        </p:txBody>
      </p:sp>
      <p:sp>
        <p:nvSpPr>
          <p:cNvPr id="4" name="灯片编号占位符 3"/>
          <p:cNvSpPr>
            <a:spLocks noGrp="1"/>
          </p:cNvSpPr>
          <p:nvPr>
            <p:ph type="sldNum" sz="quarter" idx="5"/>
          </p:nvPr>
        </p:nvSpPr>
        <p:spPr/>
        <p:txBody>
          <a:bodyPr/>
          <a:lstStyle/>
          <a:p>
            <a:fld id="{E688ACE2-A4B7-4911-9EB4-71DA688815AF}" type="slidenum">
              <a:rPr lang="zh-CN" altLang="en-US" smtClean="0"/>
              <a:t>46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这个是一些书写数字结果的展示，我们在书写平台写下</a:t>
            </a:r>
            <a:r>
              <a:rPr lang="en-US" altLang="zh-CN" dirty="0"/>
              <a:t>0,1,3,8</a:t>
            </a:r>
            <a:r>
              <a:rPr lang="zh-CN" altLang="en-US" dirty="0"/>
              <a:t>等简单数字，</a:t>
            </a:r>
            <a:r>
              <a:rPr lang="zh-CN" altLang="en-US" dirty="0">
                <a:sym typeface="+mn-ea"/>
              </a:rPr>
              <a:t>每次书写的采集时间为 5 秒，以（0,0）作为初始点进行轨迹重构。横坐标表示 x 轴方向上的位置，纵坐标表示 y 方向上的位置。</a:t>
            </a:r>
            <a:r>
              <a:rPr lang="zh-CN" altLang="en-US" dirty="0"/>
              <a:t>结果也表明了毫米波被动雷达系统具有书写追踪的能力</a:t>
            </a:r>
          </a:p>
        </p:txBody>
      </p:sp>
      <p:sp>
        <p:nvSpPr>
          <p:cNvPr id="4" name="灯片编号占位符 3"/>
          <p:cNvSpPr>
            <a:spLocks noGrp="1"/>
          </p:cNvSpPr>
          <p:nvPr>
            <p:ph type="sldNum" sz="quarter" idx="5"/>
          </p:nvPr>
        </p:nvSpPr>
        <p:spPr/>
        <p:txBody>
          <a:bodyPr/>
          <a:lstStyle/>
          <a:p>
            <a:fld id="{E688ACE2-A4B7-4911-9EB4-71DA688815AF}" type="slidenum">
              <a:rPr lang="zh-CN" altLang="en-US" smtClean="0"/>
              <a:t>47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由于毫米波通信信号视距传输易阻挡的特点，因此后续实验也探究了利用墙体反射面，通过反射进行非视距跨障碍物被动手势追踪。系统的具体摆放如图所示。</a:t>
            </a:r>
          </a:p>
        </p:txBody>
      </p:sp>
      <p:sp>
        <p:nvSpPr>
          <p:cNvPr id="4" name="灯片编号占位符 3"/>
          <p:cNvSpPr>
            <a:spLocks noGrp="1"/>
          </p:cNvSpPr>
          <p:nvPr>
            <p:ph type="sldNum" sz="quarter" idx="5"/>
          </p:nvPr>
        </p:nvSpPr>
        <p:spPr/>
        <p:txBody>
          <a:bodyPr/>
          <a:lstStyle/>
          <a:p>
            <a:fld id="{E688ACE2-A4B7-4911-9EB4-71DA688815AF}" type="slidenum">
              <a:rPr lang="zh-CN" altLang="en-US" smtClean="0"/>
              <a:t>48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这三张图片（数字 3，7 和五角星）是跨障碍物书写的轨迹追踪结果和误差分析结果。红色轨迹显示的是</a:t>
            </a:r>
            <a:r>
              <a:rPr lang="en-US" altLang="zh-CN" dirty="0"/>
              <a:t>ipad</a:t>
            </a:r>
            <a:r>
              <a:rPr lang="zh-CN" altLang="en-US" dirty="0"/>
              <a:t>记录的真实轨迹，蓝色轨迹为实验得出的追踪轨迹，从右图的累计分布函数中可以看出，中值误差在 </a:t>
            </a:r>
            <a:r>
              <a:rPr lang="en-US" altLang="zh-CN" dirty="0"/>
              <a:t>5</a:t>
            </a:r>
            <a:r>
              <a:rPr lang="zh-CN" altLang="en-US" dirty="0"/>
              <a:t>mm 以内，轨迹误差在毫米级精度。</a:t>
            </a:r>
          </a:p>
        </p:txBody>
      </p:sp>
      <p:sp>
        <p:nvSpPr>
          <p:cNvPr id="4" name="灯片编号占位符 3"/>
          <p:cNvSpPr>
            <a:spLocks noGrp="1"/>
          </p:cNvSpPr>
          <p:nvPr>
            <p:ph type="sldNum" sz="quarter" idx="5"/>
          </p:nvPr>
        </p:nvSpPr>
        <p:spPr/>
        <p:txBody>
          <a:bodyPr/>
          <a:lstStyle/>
          <a:p>
            <a:fld id="{E688ACE2-A4B7-4911-9EB4-71DA688815AF}" type="slidenum">
              <a:rPr lang="zh-CN" altLang="en-US" smtClean="0"/>
              <a:t>49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E38628E-346C-4BA3-89F9-99A3982C08F1}" type="datetime1">
              <a:rPr lang="zh-CN" altLang="en-US" smtClean="0"/>
              <a:t>2023/5/30</a:t>
            </a:fld>
            <a:endParaRPr lang="zh-CN" altLang="en-US"/>
          </a:p>
        </p:txBody>
      </p:sp>
      <p:sp>
        <p:nvSpPr>
          <p:cNvPr id="5" name="页脚占位符 4"/>
          <p:cNvSpPr>
            <a:spLocks noGrp="1"/>
          </p:cNvSpPr>
          <p:nvPr>
            <p:ph type="ftr" sz="quarter" idx="11"/>
          </p:nvPr>
        </p:nvSpPr>
        <p:spPr/>
        <p:txBody>
          <a:bodyPr/>
          <a:lstStyle/>
          <a:p>
            <a:r>
              <a:rPr lang="en-US" altLang="zh-CN"/>
              <a:t>Introduction to Modern Wireless Systems</a:t>
            </a:r>
            <a:endParaRPr lang="zh-CN" altLang="en-US"/>
          </a:p>
        </p:txBody>
      </p:sp>
      <p:sp>
        <p:nvSpPr>
          <p:cNvPr id="6" name="灯片编号占位符 5"/>
          <p:cNvSpPr>
            <a:spLocks noGrp="1"/>
          </p:cNvSpPr>
          <p:nvPr>
            <p:ph type="sldNum" sz="quarter" idx="12"/>
          </p:nvPr>
        </p:nvSpPr>
        <p:spPr>
          <a:xfrm>
            <a:off x="8267700" y="6356350"/>
            <a:ext cx="2743200" cy="365125"/>
          </a:xfrm>
        </p:spPr>
        <p:txBody>
          <a:bodyPr/>
          <a:lstStyle/>
          <a:p>
            <a:fld id="{11111CF7-3CEA-4476-AA1D-FDB53D59C6A7}" type="slidenum">
              <a:rPr lang="zh-CN" altLang="en-US" smtClean="0"/>
              <a:t>‹#›</a:t>
            </a:fld>
            <a:endParaRPr lang="zh-CN" altLang="en-US"/>
          </a:p>
        </p:txBody>
      </p:sp>
    </p:spTree>
    <p:extLst>
      <p:ext uri="{BB962C8B-B14F-4D97-AF65-F5344CB8AC3E}">
        <p14:creationId xmlns:p14="http://schemas.microsoft.com/office/powerpoint/2010/main" val="2338621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22EC37-8E8F-4067-9972-380A40099633}" type="datetime1">
              <a:rPr lang="zh-CN" altLang="en-US" smtClean="0"/>
              <a:t>2023/5/30</a:t>
            </a:fld>
            <a:endParaRPr lang="zh-CN" altLang="en-US"/>
          </a:p>
        </p:txBody>
      </p:sp>
      <p:sp>
        <p:nvSpPr>
          <p:cNvPr id="5" name="页脚占位符 4"/>
          <p:cNvSpPr>
            <a:spLocks noGrp="1"/>
          </p:cNvSpPr>
          <p:nvPr>
            <p:ph type="ftr" sz="quarter" idx="11"/>
          </p:nvPr>
        </p:nvSpPr>
        <p:spPr/>
        <p:txBody>
          <a:bodyPr/>
          <a:lstStyle/>
          <a:p>
            <a:r>
              <a:rPr lang="en-US" altLang="zh-CN"/>
              <a:t>Introduction to Modern Wireless Systems</a:t>
            </a:r>
            <a:endParaRPr lang="zh-CN" altLang="en-US"/>
          </a:p>
        </p:txBody>
      </p:sp>
      <p:sp>
        <p:nvSpPr>
          <p:cNvPr id="7" name="灯片编号占位符 5"/>
          <p:cNvSpPr>
            <a:spLocks noGrp="1"/>
          </p:cNvSpPr>
          <p:nvPr>
            <p:ph type="sldNum" sz="quarter" idx="12"/>
          </p:nvPr>
        </p:nvSpPr>
        <p:spPr>
          <a:xfrm>
            <a:off x="8267700" y="6356350"/>
            <a:ext cx="2743200" cy="365125"/>
          </a:xfrm>
        </p:spPr>
        <p:txBody>
          <a:bodyPr/>
          <a:lstStyle/>
          <a:p>
            <a:fld id="{11111CF7-3CEA-4476-AA1D-FDB53D59C6A7}" type="slidenum">
              <a:rPr lang="zh-CN" altLang="en-US" smtClean="0"/>
              <a:t>‹#›</a:t>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5257800"/>
            <a:ext cx="966492" cy="1596814"/>
          </a:xfrm>
          <a:prstGeom prst="rect">
            <a:avLst/>
          </a:prstGeom>
        </p:spPr>
      </p:pic>
    </p:spTree>
    <p:extLst>
      <p:ext uri="{BB962C8B-B14F-4D97-AF65-F5344CB8AC3E}">
        <p14:creationId xmlns:p14="http://schemas.microsoft.com/office/powerpoint/2010/main" val="264968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84F267-F8E2-4EFC-8263-411B8E9DA003}" type="datetime1">
              <a:rPr lang="zh-CN" altLang="en-US" smtClean="0"/>
              <a:t>2023/5/30</a:t>
            </a:fld>
            <a:endParaRPr lang="zh-CN" altLang="en-US"/>
          </a:p>
        </p:txBody>
      </p:sp>
      <p:sp>
        <p:nvSpPr>
          <p:cNvPr id="5" name="页脚占位符 4"/>
          <p:cNvSpPr>
            <a:spLocks noGrp="1"/>
          </p:cNvSpPr>
          <p:nvPr>
            <p:ph type="ftr" sz="quarter" idx="11"/>
          </p:nvPr>
        </p:nvSpPr>
        <p:spPr/>
        <p:txBody>
          <a:bodyPr/>
          <a:lstStyle/>
          <a:p>
            <a:r>
              <a:rPr lang="en-US" altLang="zh-CN"/>
              <a:t>Introduction to Modern Wireless Systems</a:t>
            </a:r>
            <a:endParaRPr lang="zh-CN" altLang="en-US"/>
          </a:p>
        </p:txBody>
      </p:sp>
      <p:sp>
        <p:nvSpPr>
          <p:cNvPr id="7" name="灯片编号占位符 5"/>
          <p:cNvSpPr>
            <a:spLocks noGrp="1"/>
          </p:cNvSpPr>
          <p:nvPr>
            <p:ph type="sldNum" sz="quarter" idx="12"/>
          </p:nvPr>
        </p:nvSpPr>
        <p:spPr>
          <a:xfrm>
            <a:off x="8267700" y="6356350"/>
            <a:ext cx="2743200" cy="365125"/>
          </a:xfrm>
        </p:spPr>
        <p:txBody>
          <a:bodyPr/>
          <a:lstStyle/>
          <a:p>
            <a:fld id="{11111CF7-3CEA-4476-AA1D-FDB53D59C6A7}" type="slidenum">
              <a:rPr lang="zh-CN" altLang="en-US" smtClean="0"/>
              <a:t>‹#›</a:t>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5257800"/>
            <a:ext cx="966492" cy="1596814"/>
          </a:xfrm>
          <a:prstGeom prst="rect">
            <a:avLst/>
          </a:prstGeom>
        </p:spPr>
      </p:pic>
    </p:spTree>
    <p:extLst>
      <p:ext uri="{BB962C8B-B14F-4D97-AF65-F5344CB8AC3E}">
        <p14:creationId xmlns:p14="http://schemas.microsoft.com/office/powerpoint/2010/main" val="3063231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b="1">
                <a:solidFill>
                  <a:srgbClr val="2BB7B3"/>
                </a:solidFill>
                <a:latin typeface="Calibri" panose="020F0502020204030204" pitchFamily="34" charset="0"/>
                <a:cs typeface="Calibri" panose="020F0502020204030204" pitchFamily="34" charset="0"/>
              </a:defRPr>
            </a:lvl1pPr>
          </a:lstStyle>
          <a:p>
            <a:r>
              <a:rPr lang="zh-CN" altLang="en-US"/>
              <a:t>单击此处编辑母版标题样式</a:t>
            </a:r>
          </a:p>
        </p:txBody>
      </p:sp>
      <p:sp>
        <p:nvSpPr>
          <p:cNvPr id="3" name="内容占位符 2"/>
          <p:cNvSpPr>
            <a:spLocks noGrp="1"/>
          </p:cNvSpPr>
          <p:nvPr>
            <p:ph idx="1"/>
          </p:nvPr>
        </p:nvSpPr>
        <p:spPr/>
        <p:txBody>
          <a:bodyPr>
            <a:normAutofit/>
          </a:bodyPr>
          <a:lstStyle>
            <a:lvl1pPr algn="just">
              <a:defRPr sz="2400">
                <a:latin typeface="Calibri" panose="020F0502020204030204" pitchFamily="34" charset="0"/>
                <a:cs typeface="Calibri" panose="020F0502020204030204" pitchFamily="34" charset="0"/>
              </a:defRPr>
            </a:lvl1pPr>
            <a:lvl2pPr algn="just">
              <a:defRPr sz="2400">
                <a:latin typeface="Calibri" panose="020F0502020204030204" pitchFamily="34" charset="0"/>
                <a:cs typeface="Calibri" panose="020F0502020204030204" pitchFamily="34" charset="0"/>
              </a:defRPr>
            </a:lvl2pPr>
            <a:lvl3pPr algn="just">
              <a:defRPr sz="2400">
                <a:latin typeface="Calibri" panose="020F0502020204030204" pitchFamily="34" charset="0"/>
                <a:cs typeface="Calibri" panose="020F0502020204030204" pitchFamily="34" charset="0"/>
              </a:defRPr>
            </a:lvl3pPr>
            <a:lvl4pPr algn="just">
              <a:defRPr sz="2400">
                <a:latin typeface="Calibri" panose="020F0502020204030204" pitchFamily="34" charset="0"/>
                <a:cs typeface="Calibri" panose="020F0502020204030204" pitchFamily="34" charset="0"/>
              </a:defRPr>
            </a:lvl4pPr>
            <a:lvl5pPr algn="just">
              <a:defRPr sz="2400">
                <a:latin typeface="Calibri" panose="020F0502020204030204" pitchFamily="34" charset="0"/>
                <a:cs typeface="Calibri" panose="020F0502020204030204" pitchFamily="34"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25256FCE-A667-45B4-AEA6-DDB7BD6201B8}" type="datetime1">
              <a:rPr lang="zh-CN" altLang="en-US" smtClean="0"/>
              <a:t>2023/5/30</a:t>
            </a:fld>
            <a:endParaRPr lang="zh-CN" altLang="en-US"/>
          </a:p>
        </p:txBody>
      </p:sp>
      <p:sp>
        <p:nvSpPr>
          <p:cNvPr id="5" name="页脚占位符 4"/>
          <p:cNvSpPr>
            <a:spLocks noGrp="1"/>
          </p:cNvSpPr>
          <p:nvPr>
            <p:ph type="ftr" sz="quarter" idx="11"/>
          </p:nvPr>
        </p:nvSpPr>
        <p:spPr/>
        <p:txBody>
          <a:bodyPr/>
          <a:lstStyle/>
          <a:p>
            <a:r>
              <a:rPr lang="en-US" altLang="zh-CN"/>
              <a:t>Introduction to Modern Wireless Systems</a:t>
            </a:r>
            <a:endParaRPr lang="zh-CN" altLang="en-US"/>
          </a:p>
        </p:txBody>
      </p:sp>
      <p:sp>
        <p:nvSpPr>
          <p:cNvPr id="7" name="灯片编号占位符 5"/>
          <p:cNvSpPr>
            <a:spLocks noGrp="1"/>
          </p:cNvSpPr>
          <p:nvPr>
            <p:ph type="sldNum" sz="quarter" idx="12"/>
          </p:nvPr>
        </p:nvSpPr>
        <p:spPr>
          <a:xfrm>
            <a:off x="8267700" y="6356350"/>
            <a:ext cx="2743200" cy="365125"/>
          </a:xfrm>
        </p:spPr>
        <p:txBody>
          <a:bodyPr/>
          <a:lstStyle/>
          <a:p>
            <a:fld id="{11111CF7-3CEA-4476-AA1D-FDB53D59C6A7}" type="slidenum">
              <a:rPr lang="zh-CN" altLang="en-US" smtClean="0"/>
              <a:t>‹#›</a:t>
            </a:fld>
            <a:endParaRPr lang="zh-CN" altLang="en-US"/>
          </a:p>
        </p:txBody>
      </p:sp>
    </p:spTree>
    <p:extLst>
      <p:ext uri="{BB962C8B-B14F-4D97-AF65-F5344CB8AC3E}">
        <p14:creationId xmlns:p14="http://schemas.microsoft.com/office/powerpoint/2010/main" val="73154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A37663B-1977-4348-B806-AD41578CA7F1}" type="datetime1">
              <a:rPr lang="zh-CN" altLang="en-US" smtClean="0"/>
              <a:t>2023/5/30</a:t>
            </a:fld>
            <a:endParaRPr lang="zh-CN" altLang="en-US"/>
          </a:p>
        </p:txBody>
      </p:sp>
      <p:sp>
        <p:nvSpPr>
          <p:cNvPr id="5" name="页脚占位符 4"/>
          <p:cNvSpPr>
            <a:spLocks noGrp="1"/>
          </p:cNvSpPr>
          <p:nvPr>
            <p:ph type="ftr" sz="quarter" idx="11"/>
          </p:nvPr>
        </p:nvSpPr>
        <p:spPr/>
        <p:txBody>
          <a:bodyPr/>
          <a:lstStyle/>
          <a:p>
            <a:r>
              <a:rPr lang="en-US" altLang="zh-CN"/>
              <a:t>Introduction to Modern Wireless Systems</a:t>
            </a:r>
            <a:endParaRPr lang="zh-CN" altLang="en-US"/>
          </a:p>
        </p:txBody>
      </p:sp>
      <p:sp>
        <p:nvSpPr>
          <p:cNvPr id="7" name="灯片编号占位符 5"/>
          <p:cNvSpPr>
            <a:spLocks noGrp="1"/>
          </p:cNvSpPr>
          <p:nvPr>
            <p:ph type="sldNum" sz="quarter" idx="12"/>
          </p:nvPr>
        </p:nvSpPr>
        <p:spPr>
          <a:xfrm>
            <a:off x="8267700" y="6356350"/>
            <a:ext cx="2743200" cy="365125"/>
          </a:xfrm>
        </p:spPr>
        <p:txBody>
          <a:bodyPr/>
          <a:lstStyle/>
          <a:p>
            <a:fld id="{11111CF7-3CEA-4476-AA1D-FDB53D59C6A7}" type="slidenum">
              <a:rPr lang="zh-CN" altLang="en-US" smtClean="0"/>
              <a:t>‹#›</a:t>
            </a:fld>
            <a:endParaRPr lang="zh-CN" altLang="en-US"/>
          </a:p>
        </p:txBody>
      </p:sp>
    </p:spTree>
    <p:extLst>
      <p:ext uri="{BB962C8B-B14F-4D97-AF65-F5344CB8AC3E}">
        <p14:creationId xmlns:p14="http://schemas.microsoft.com/office/powerpoint/2010/main" val="27806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9D5AF93-E11F-4663-B1AC-621438495CE4}" type="datetime1">
              <a:rPr lang="zh-CN" altLang="en-US" smtClean="0"/>
              <a:t>2023/5/30</a:t>
            </a:fld>
            <a:endParaRPr lang="zh-CN" altLang="en-US"/>
          </a:p>
        </p:txBody>
      </p:sp>
      <p:sp>
        <p:nvSpPr>
          <p:cNvPr id="6" name="页脚占位符 5"/>
          <p:cNvSpPr>
            <a:spLocks noGrp="1"/>
          </p:cNvSpPr>
          <p:nvPr>
            <p:ph type="ftr" sz="quarter" idx="11"/>
          </p:nvPr>
        </p:nvSpPr>
        <p:spPr/>
        <p:txBody>
          <a:bodyPr/>
          <a:lstStyle/>
          <a:p>
            <a:r>
              <a:rPr lang="en-US" altLang="zh-CN"/>
              <a:t>Introduction to Modern Wireless Systems</a:t>
            </a:r>
            <a:endParaRPr lang="zh-CN" altLang="en-US"/>
          </a:p>
        </p:txBody>
      </p:sp>
      <p:sp>
        <p:nvSpPr>
          <p:cNvPr id="8" name="灯片编号占位符 5"/>
          <p:cNvSpPr>
            <a:spLocks noGrp="1"/>
          </p:cNvSpPr>
          <p:nvPr>
            <p:ph type="sldNum" sz="quarter" idx="12"/>
          </p:nvPr>
        </p:nvSpPr>
        <p:spPr>
          <a:xfrm>
            <a:off x="8267700" y="6356350"/>
            <a:ext cx="2743200" cy="365125"/>
          </a:xfrm>
        </p:spPr>
        <p:txBody>
          <a:bodyPr/>
          <a:lstStyle/>
          <a:p>
            <a:fld id="{11111CF7-3CEA-4476-AA1D-FDB53D59C6A7}" type="slidenum">
              <a:rPr lang="zh-CN" altLang="en-US" smtClean="0"/>
              <a:t>‹#›</a:t>
            </a:fld>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5257800"/>
            <a:ext cx="966492" cy="1596814"/>
          </a:xfrm>
          <a:prstGeom prst="rect">
            <a:avLst/>
          </a:prstGeom>
        </p:spPr>
      </p:pic>
    </p:spTree>
    <p:extLst>
      <p:ext uri="{BB962C8B-B14F-4D97-AF65-F5344CB8AC3E}">
        <p14:creationId xmlns:p14="http://schemas.microsoft.com/office/powerpoint/2010/main" val="71463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DAA75F3-C57A-401B-B0AF-7E8BE2B88834}" type="datetime1">
              <a:rPr lang="zh-CN" altLang="en-US" smtClean="0"/>
              <a:t>2023/5/30</a:t>
            </a:fld>
            <a:endParaRPr lang="zh-CN" altLang="en-US"/>
          </a:p>
        </p:txBody>
      </p:sp>
      <p:sp>
        <p:nvSpPr>
          <p:cNvPr id="8" name="页脚占位符 7"/>
          <p:cNvSpPr>
            <a:spLocks noGrp="1"/>
          </p:cNvSpPr>
          <p:nvPr>
            <p:ph type="ftr" sz="quarter" idx="11"/>
          </p:nvPr>
        </p:nvSpPr>
        <p:spPr/>
        <p:txBody>
          <a:bodyPr/>
          <a:lstStyle/>
          <a:p>
            <a:r>
              <a:rPr lang="en-US" altLang="zh-CN"/>
              <a:t>Introduction to Modern Wireless Systems</a:t>
            </a:r>
            <a:endParaRPr lang="zh-CN" altLang="en-US"/>
          </a:p>
        </p:txBody>
      </p:sp>
      <p:sp>
        <p:nvSpPr>
          <p:cNvPr id="10" name="灯片编号占位符 5"/>
          <p:cNvSpPr>
            <a:spLocks noGrp="1"/>
          </p:cNvSpPr>
          <p:nvPr>
            <p:ph type="sldNum" sz="quarter" idx="12"/>
          </p:nvPr>
        </p:nvSpPr>
        <p:spPr>
          <a:xfrm>
            <a:off x="8267700" y="6356350"/>
            <a:ext cx="2743200" cy="365125"/>
          </a:xfrm>
        </p:spPr>
        <p:txBody>
          <a:bodyPr/>
          <a:lstStyle/>
          <a:p>
            <a:fld id="{11111CF7-3CEA-4476-AA1D-FDB53D59C6A7}" type="slidenum">
              <a:rPr lang="zh-CN" altLang="en-US" smtClean="0"/>
              <a:t>‹#›</a:t>
            </a:fld>
            <a:endParaRPr lang="zh-CN" altLang="en-US"/>
          </a:p>
        </p:txBody>
      </p:sp>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5257800"/>
            <a:ext cx="966492" cy="1596814"/>
          </a:xfrm>
          <a:prstGeom prst="rect">
            <a:avLst/>
          </a:prstGeom>
        </p:spPr>
      </p:pic>
    </p:spTree>
    <p:extLst>
      <p:ext uri="{BB962C8B-B14F-4D97-AF65-F5344CB8AC3E}">
        <p14:creationId xmlns:p14="http://schemas.microsoft.com/office/powerpoint/2010/main" val="471998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8862127-43C9-47B5-927D-87637BDE1F7C}" type="datetime1">
              <a:rPr lang="zh-CN" altLang="en-US" smtClean="0"/>
              <a:t>2023/5/30</a:t>
            </a:fld>
            <a:endParaRPr lang="zh-CN" altLang="en-US"/>
          </a:p>
        </p:txBody>
      </p:sp>
      <p:sp>
        <p:nvSpPr>
          <p:cNvPr id="4" name="页脚占位符 3"/>
          <p:cNvSpPr>
            <a:spLocks noGrp="1"/>
          </p:cNvSpPr>
          <p:nvPr>
            <p:ph type="ftr" sz="quarter" idx="11"/>
          </p:nvPr>
        </p:nvSpPr>
        <p:spPr/>
        <p:txBody>
          <a:bodyPr/>
          <a:lstStyle/>
          <a:p>
            <a:r>
              <a:rPr lang="en-US" altLang="zh-CN"/>
              <a:t>Introduction to Modern Wireless Systems</a:t>
            </a:r>
            <a:endParaRPr lang="zh-CN" altLang="en-US"/>
          </a:p>
        </p:txBody>
      </p:sp>
      <p:sp>
        <p:nvSpPr>
          <p:cNvPr id="6" name="灯片编号占位符 5"/>
          <p:cNvSpPr>
            <a:spLocks noGrp="1"/>
          </p:cNvSpPr>
          <p:nvPr>
            <p:ph type="sldNum" sz="quarter" idx="12"/>
          </p:nvPr>
        </p:nvSpPr>
        <p:spPr>
          <a:xfrm>
            <a:off x="8267700" y="6356350"/>
            <a:ext cx="2743200" cy="365125"/>
          </a:xfrm>
        </p:spPr>
        <p:txBody>
          <a:bodyPr/>
          <a:lstStyle/>
          <a:p>
            <a:fld id="{11111CF7-3CEA-4476-AA1D-FDB53D59C6A7}"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5257800"/>
            <a:ext cx="966492" cy="1596814"/>
          </a:xfrm>
          <a:prstGeom prst="rect">
            <a:avLst/>
          </a:prstGeom>
        </p:spPr>
      </p:pic>
    </p:spTree>
    <p:extLst>
      <p:ext uri="{BB962C8B-B14F-4D97-AF65-F5344CB8AC3E}">
        <p14:creationId xmlns:p14="http://schemas.microsoft.com/office/powerpoint/2010/main" val="1654220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D608FE-B752-4BFC-9F8A-5B46B4F45D27}" type="datetime1">
              <a:rPr lang="zh-CN" altLang="en-US" smtClean="0"/>
              <a:t>2023/5/30</a:t>
            </a:fld>
            <a:endParaRPr lang="zh-CN" altLang="en-US"/>
          </a:p>
        </p:txBody>
      </p:sp>
      <p:sp>
        <p:nvSpPr>
          <p:cNvPr id="3" name="页脚占位符 2"/>
          <p:cNvSpPr>
            <a:spLocks noGrp="1"/>
          </p:cNvSpPr>
          <p:nvPr>
            <p:ph type="ftr" sz="quarter" idx="11"/>
          </p:nvPr>
        </p:nvSpPr>
        <p:spPr/>
        <p:txBody>
          <a:bodyPr/>
          <a:lstStyle/>
          <a:p>
            <a:r>
              <a:rPr lang="en-US" altLang="zh-CN"/>
              <a:t>Introduction to Modern Wireless Systems</a:t>
            </a:r>
            <a:endParaRPr lang="zh-CN" altLang="en-US"/>
          </a:p>
        </p:txBody>
      </p:sp>
      <p:sp>
        <p:nvSpPr>
          <p:cNvPr id="5" name="灯片编号占位符 5"/>
          <p:cNvSpPr>
            <a:spLocks noGrp="1"/>
          </p:cNvSpPr>
          <p:nvPr>
            <p:ph type="sldNum" sz="quarter" idx="12"/>
          </p:nvPr>
        </p:nvSpPr>
        <p:spPr>
          <a:xfrm>
            <a:off x="8267700" y="6356350"/>
            <a:ext cx="2743200" cy="365125"/>
          </a:xfrm>
        </p:spPr>
        <p:txBody>
          <a:bodyPr/>
          <a:lstStyle/>
          <a:p>
            <a:fld id="{11111CF7-3CEA-4476-AA1D-FDB53D59C6A7}" type="slidenum">
              <a:rPr lang="zh-CN" altLang="en-US" smtClean="0"/>
              <a:t>‹#›</a:t>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5257800"/>
            <a:ext cx="966492" cy="1596814"/>
          </a:xfrm>
          <a:prstGeom prst="rect">
            <a:avLst/>
          </a:prstGeom>
        </p:spPr>
      </p:pic>
    </p:spTree>
    <p:extLst>
      <p:ext uri="{BB962C8B-B14F-4D97-AF65-F5344CB8AC3E}">
        <p14:creationId xmlns:p14="http://schemas.microsoft.com/office/powerpoint/2010/main" val="2419305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1C26318-6989-43AC-AA0B-46D46E22BDEA}" type="datetime1">
              <a:rPr lang="zh-CN" altLang="en-US" smtClean="0"/>
              <a:t>2023/5/30</a:t>
            </a:fld>
            <a:endParaRPr lang="zh-CN" altLang="en-US"/>
          </a:p>
        </p:txBody>
      </p:sp>
      <p:sp>
        <p:nvSpPr>
          <p:cNvPr id="6" name="页脚占位符 5"/>
          <p:cNvSpPr>
            <a:spLocks noGrp="1"/>
          </p:cNvSpPr>
          <p:nvPr>
            <p:ph type="ftr" sz="quarter" idx="11"/>
          </p:nvPr>
        </p:nvSpPr>
        <p:spPr/>
        <p:txBody>
          <a:bodyPr/>
          <a:lstStyle/>
          <a:p>
            <a:r>
              <a:rPr lang="en-US" altLang="zh-CN"/>
              <a:t>Introduction to Modern Wireless Systems</a:t>
            </a:r>
            <a:endParaRPr lang="zh-CN" altLang="en-US"/>
          </a:p>
        </p:txBody>
      </p:sp>
      <p:sp>
        <p:nvSpPr>
          <p:cNvPr id="8" name="灯片编号占位符 5"/>
          <p:cNvSpPr>
            <a:spLocks noGrp="1"/>
          </p:cNvSpPr>
          <p:nvPr>
            <p:ph type="sldNum" sz="quarter" idx="12"/>
          </p:nvPr>
        </p:nvSpPr>
        <p:spPr>
          <a:xfrm>
            <a:off x="8267700" y="6356350"/>
            <a:ext cx="2743200" cy="365125"/>
          </a:xfrm>
        </p:spPr>
        <p:txBody>
          <a:bodyPr/>
          <a:lstStyle/>
          <a:p>
            <a:fld id="{11111CF7-3CEA-4476-AA1D-FDB53D59C6A7}" type="slidenum">
              <a:rPr lang="zh-CN" altLang="en-US" smtClean="0"/>
              <a:t>‹#›</a:t>
            </a:fld>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5257800"/>
            <a:ext cx="966492" cy="1596814"/>
          </a:xfrm>
          <a:prstGeom prst="rect">
            <a:avLst/>
          </a:prstGeom>
        </p:spPr>
      </p:pic>
    </p:spTree>
    <p:extLst>
      <p:ext uri="{BB962C8B-B14F-4D97-AF65-F5344CB8AC3E}">
        <p14:creationId xmlns:p14="http://schemas.microsoft.com/office/powerpoint/2010/main" val="3449115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E41403C-FEDD-40DA-826C-3B774C367783}" type="datetime1">
              <a:rPr lang="zh-CN" altLang="en-US" smtClean="0"/>
              <a:t>2023/5/30</a:t>
            </a:fld>
            <a:endParaRPr lang="zh-CN" altLang="en-US"/>
          </a:p>
        </p:txBody>
      </p:sp>
      <p:sp>
        <p:nvSpPr>
          <p:cNvPr id="6" name="页脚占位符 5"/>
          <p:cNvSpPr>
            <a:spLocks noGrp="1"/>
          </p:cNvSpPr>
          <p:nvPr>
            <p:ph type="ftr" sz="quarter" idx="11"/>
          </p:nvPr>
        </p:nvSpPr>
        <p:spPr/>
        <p:txBody>
          <a:bodyPr/>
          <a:lstStyle/>
          <a:p>
            <a:r>
              <a:rPr lang="en-US" altLang="zh-CN"/>
              <a:t>Introduction to Modern Wireless Systems</a:t>
            </a:r>
            <a:endParaRPr lang="zh-CN" altLang="en-US"/>
          </a:p>
        </p:txBody>
      </p:sp>
      <p:sp>
        <p:nvSpPr>
          <p:cNvPr id="8" name="灯片编号占位符 5"/>
          <p:cNvSpPr>
            <a:spLocks noGrp="1"/>
          </p:cNvSpPr>
          <p:nvPr>
            <p:ph type="sldNum" sz="quarter" idx="12"/>
          </p:nvPr>
        </p:nvSpPr>
        <p:spPr>
          <a:xfrm>
            <a:off x="8267700" y="6356350"/>
            <a:ext cx="2743200" cy="365125"/>
          </a:xfrm>
        </p:spPr>
        <p:txBody>
          <a:bodyPr/>
          <a:lstStyle/>
          <a:p>
            <a:fld id="{11111CF7-3CEA-4476-AA1D-FDB53D59C6A7}" type="slidenum">
              <a:rPr lang="zh-CN" altLang="en-US" smtClean="0"/>
              <a:t>‹#›</a:t>
            </a:fld>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5257800"/>
            <a:ext cx="966492" cy="1596814"/>
          </a:xfrm>
          <a:prstGeom prst="rect">
            <a:avLst/>
          </a:prstGeom>
        </p:spPr>
      </p:pic>
    </p:spTree>
    <p:extLst>
      <p:ext uri="{BB962C8B-B14F-4D97-AF65-F5344CB8AC3E}">
        <p14:creationId xmlns:p14="http://schemas.microsoft.com/office/powerpoint/2010/main" val="2944246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20B621-DBEF-4D80-B440-8DA6E747DE99}" type="datetime1">
              <a:rPr lang="zh-CN" altLang="en-US" smtClean="0"/>
              <a:t>2023/5/30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Introduction to Modern Wireless Systems</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11CF7-3CEA-4476-AA1D-FDB53D59C6A7}" type="slidenum">
              <a:rPr lang="zh-CN" altLang="en-US" smtClean="0"/>
              <a:t>‹#›</a:t>
            </a:fld>
            <a:endParaRPr lang="zh-CN" altLang="en-US"/>
          </a:p>
        </p:txBody>
      </p:sp>
    </p:spTree>
    <p:extLst>
      <p:ext uri="{BB962C8B-B14F-4D97-AF65-F5344CB8AC3E}">
        <p14:creationId xmlns:p14="http://schemas.microsoft.com/office/powerpoint/2010/main" val="1246621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10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0.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6.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10"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6.png"/><Relationship Id="rId7"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10"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oleObject" Target="../embeddings/oleObject5.bin"/><Relationship Id="rId18" Type="http://schemas.openxmlformats.org/officeDocument/2006/relationships/oleObject" Target="../embeddings/oleObject9.bin"/><Relationship Id="rId26" Type="http://schemas.openxmlformats.org/officeDocument/2006/relationships/oleObject" Target="../embeddings/oleObject15.bin"/><Relationship Id="rId3" Type="http://schemas.openxmlformats.org/officeDocument/2006/relationships/image" Target="../media/image40.png"/><Relationship Id="rId21" Type="http://schemas.openxmlformats.org/officeDocument/2006/relationships/oleObject" Target="../embeddings/oleObject11.bin"/><Relationship Id="rId7" Type="http://schemas.openxmlformats.org/officeDocument/2006/relationships/image" Target="../media/image27.wmf"/><Relationship Id="rId12" Type="http://schemas.openxmlformats.org/officeDocument/2006/relationships/image" Target="../media/image29.wmf"/><Relationship Id="rId17" Type="http://schemas.openxmlformats.org/officeDocument/2006/relationships/oleObject" Target="../embeddings/oleObject8.bin"/><Relationship Id="rId25" Type="http://schemas.openxmlformats.org/officeDocument/2006/relationships/image" Target="../media/image48.png"/><Relationship Id="rId16" Type="http://schemas.openxmlformats.org/officeDocument/2006/relationships/oleObject" Target="../embeddings/oleObject7.bin"/><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oleObject" Target="../embeddings/oleObject4.bin"/><Relationship Id="rId24" Type="http://schemas.openxmlformats.org/officeDocument/2006/relationships/oleObject" Target="../embeddings/oleObject14.bin"/><Relationship Id="rId5" Type="http://schemas.openxmlformats.org/officeDocument/2006/relationships/image" Target="../media/image26.wmf"/><Relationship Id="rId15" Type="http://schemas.openxmlformats.org/officeDocument/2006/relationships/image" Target="../media/image46.png"/><Relationship Id="rId23" Type="http://schemas.openxmlformats.org/officeDocument/2006/relationships/oleObject" Target="../embeddings/oleObject13.bin"/><Relationship Id="rId10" Type="http://schemas.openxmlformats.org/officeDocument/2006/relationships/image" Target="../media/image28.wmf"/><Relationship Id="rId19" Type="http://schemas.openxmlformats.org/officeDocument/2006/relationships/oleObject" Target="../embeddings/oleObject10.bin"/><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oleObject" Target="../embeddings/oleObject6.bin"/><Relationship Id="rId22" Type="http://schemas.openxmlformats.org/officeDocument/2006/relationships/oleObject" Target="../embeddings/oleObject12.bin"/><Relationship Id="rId27"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oleObject" Target="../embeddings/oleObject21.bin"/><Relationship Id="rId18" Type="http://schemas.openxmlformats.org/officeDocument/2006/relationships/oleObject" Target="../embeddings/oleObject25.bin"/><Relationship Id="rId26" Type="http://schemas.openxmlformats.org/officeDocument/2006/relationships/oleObject" Target="../embeddings/oleObject31.bin"/><Relationship Id="rId3" Type="http://schemas.openxmlformats.org/officeDocument/2006/relationships/image" Target="../media/image49.png"/><Relationship Id="rId21" Type="http://schemas.openxmlformats.org/officeDocument/2006/relationships/oleObject" Target="../embeddings/oleObject27.bin"/><Relationship Id="rId7" Type="http://schemas.openxmlformats.org/officeDocument/2006/relationships/image" Target="../media/image27.wmf"/><Relationship Id="rId12" Type="http://schemas.openxmlformats.org/officeDocument/2006/relationships/image" Target="../media/image29.wmf"/><Relationship Id="rId17" Type="http://schemas.openxmlformats.org/officeDocument/2006/relationships/oleObject" Target="../embeddings/oleObject24.bin"/><Relationship Id="rId25" Type="http://schemas.openxmlformats.org/officeDocument/2006/relationships/image" Target="../media/image48.png"/><Relationship Id="rId16" Type="http://schemas.openxmlformats.org/officeDocument/2006/relationships/oleObject" Target="../embeddings/oleObject23.bin"/><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oleObject" Target="../embeddings/oleObject18.bin"/><Relationship Id="rId11" Type="http://schemas.openxmlformats.org/officeDocument/2006/relationships/oleObject" Target="../embeddings/oleObject20.bin"/><Relationship Id="rId24" Type="http://schemas.openxmlformats.org/officeDocument/2006/relationships/oleObject" Target="../embeddings/oleObject30.bin"/><Relationship Id="rId5" Type="http://schemas.openxmlformats.org/officeDocument/2006/relationships/image" Target="../media/image26.wmf"/><Relationship Id="rId15" Type="http://schemas.openxmlformats.org/officeDocument/2006/relationships/image" Target="../media/image46.png"/><Relationship Id="rId23" Type="http://schemas.openxmlformats.org/officeDocument/2006/relationships/oleObject" Target="../embeddings/oleObject29.bin"/><Relationship Id="rId10" Type="http://schemas.openxmlformats.org/officeDocument/2006/relationships/image" Target="../media/image28.wmf"/><Relationship Id="rId19" Type="http://schemas.openxmlformats.org/officeDocument/2006/relationships/oleObject" Target="../embeddings/oleObject26.bin"/><Relationship Id="rId4" Type="http://schemas.openxmlformats.org/officeDocument/2006/relationships/oleObject" Target="../embeddings/oleObject17.bin"/><Relationship Id="rId9" Type="http://schemas.openxmlformats.org/officeDocument/2006/relationships/oleObject" Target="../embeddings/oleObject19.bin"/><Relationship Id="rId14" Type="http://schemas.openxmlformats.org/officeDocument/2006/relationships/oleObject" Target="../embeddings/oleObject22.bin"/><Relationship Id="rId22" Type="http://schemas.openxmlformats.org/officeDocument/2006/relationships/oleObject" Target="../embeddings/oleObject28.bin"/><Relationship Id="rId27" Type="http://schemas.openxmlformats.org/officeDocument/2006/relationships/oleObject" Target="../embeddings/oleObject3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2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25.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5.png"/><Relationship Id="rId3" Type="http://schemas.openxmlformats.org/officeDocument/2006/relationships/tags" Target="../tags/tag3.xml"/><Relationship Id="rId21" Type="http://schemas.openxmlformats.org/officeDocument/2006/relationships/image" Target="../media/image59.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54.png"/><Relationship Id="rId2" Type="http://schemas.openxmlformats.org/officeDocument/2006/relationships/tags" Target="../tags/tag2.xml"/><Relationship Id="rId16" Type="http://schemas.openxmlformats.org/officeDocument/2006/relationships/slideLayout" Target="../slideLayouts/slideLayout2.xml"/><Relationship Id="rId20" Type="http://schemas.openxmlformats.org/officeDocument/2006/relationships/image" Target="../media/image5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5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60.png"/></Relationships>
</file>

<file path=ppt/slides/_rels/slide38.xml.rels><?xml version="1.0" encoding="UTF-8" standalone="yes"?>
<Relationships xmlns="http://schemas.openxmlformats.org/package/2006/relationships"><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34" Type="http://schemas.openxmlformats.org/officeDocument/2006/relationships/image" Target="../media/image62.jpe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image" Target="../media/image61.png"/><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slideLayout" Target="../slideLayouts/slideLayout2.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36" Type="http://schemas.openxmlformats.org/officeDocument/2006/relationships/image" Target="../media/image64.jpeg"/><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tags" Target="../tags/tag46.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 Id="rId35" Type="http://schemas.openxmlformats.org/officeDocument/2006/relationships/image" Target="../media/image63.jpeg"/><Relationship Id="rId8" Type="http://schemas.openxmlformats.org/officeDocument/2006/relationships/tags" Target="../tags/tag23.xml"/></Relationships>
</file>

<file path=ppt/slides/_rels/slide39.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image" Target="../media/image65.emf"/><Relationship Id="rId18" Type="http://schemas.openxmlformats.org/officeDocument/2006/relationships/image" Target="../media/image70.png"/><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slideLayout" Target="../slideLayouts/slideLayout2.xml"/><Relationship Id="rId17" Type="http://schemas.openxmlformats.org/officeDocument/2006/relationships/image" Target="../media/image69.png"/><Relationship Id="rId2" Type="http://schemas.openxmlformats.org/officeDocument/2006/relationships/tags" Target="../tags/tag48.xml"/><Relationship Id="rId16" Type="http://schemas.openxmlformats.org/officeDocument/2006/relationships/image" Target="../media/image68.pn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image" Target="../media/image67.png"/><Relationship Id="rId10" Type="http://schemas.openxmlformats.org/officeDocument/2006/relationships/tags" Target="../tags/tag56.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1.emf"/><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74.png"/><Relationship Id="rId5" Type="http://schemas.microsoft.com/office/2007/relationships/media" Target="../media/media3.mp4"/><Relationship Id="rId10" Type="http://schemas.openxmlformats.org/officeDocument/2006/relationships/image" Target="../media/image73.png"/><Relationship Id="rId4" Type="http://schemas.openxmlformats.org/officeDocument/2006/relationships/video" Target="../media/media2.mp4"/><Relationship Id="rId9"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4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4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7.xml"/><Relationship Id="rId7" Type="http://schemas.openxmlformats.org/officeDocument/2006/relationships/image" Target="../media/image8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notesSlide" Target="../notesSlides/notesSlide1.xml"/></Relationships>
</file>

<file path=ppt/slides/_rels/slide44.xml.rels><?xml version="1.0" encoding="UTF-8" standalone="yes"?>
<Relationships xmlns="http://schemas.openxmlformats.org/package/2006/relationships"><Relationship Id="rId8" Type="http://schemas.openxmlformats.org/officeDocument/2006/relationships/image" Target="../media/image89.GIF"/><Relationship Id="rId3" Type="http://schemas.openxmlformats.org/officeDocument/2006/relationships/tags" Target="../tags/tag60.xml"/><Relationship Id="rId7" Type="http://schemas.openxmlformats.org/officeDocument/2006/relationships/image" Target="../media/image8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slideLayout" Target="../slideLayouts/slideLayout2.xml"/><Relationship Id="rId5" Type="http://schemas.openxmlformats.org/officeDocument/2006/relationships/tags" Target="../tags/tag62.xml"/><Relationship Id="rId10" Type="http://schemas.openxmlformats.org/officeDocument/2006/relationships/image" Target="../media/image91.png"/><Relationship Id="rId4" Type="http://schemas.openxmlformats.org/officeDocument/2006/relationships/tags" Target="../tags/tag61.xml"/><Relationship Id="rId9" Type="http://schemas.openxmlformats.org/officeDocument/2006/relationships/image" Target="../media/image90.jpeg"/></Relationships>
</file>

<file path=ppt/slides/_rels/slide45.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9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92.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image" Target="../media/image95.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92.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94.png"/><Relationship Id="rId5" Type="http://schemas.openxmlformats.org/officeDocument/2006/relationships/tags" Target="../tags/tag70.xml"/><Relationship Id="rId10" Type="http://schemas.openxmlformats.org/officeDocument/2006/relationships/notesSlide" Target="../notesSlides/notesSlide3.xml"/><Relationship Id="rId4" Type="http://schemas.openxmlformats.org/officeDocument/2006/relationships/tags" Target="../tags/tag69.xml"/><Relationship Id="rId9"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76.xml"/><Relationship Id="rId7" Type="http://schemas.openxmlformats.org/officeDocument/2006/relationships/image" Target="../media/image9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77.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98.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92.png"/><Relationship Id="rId5" Type="http://schemas.openxmlformats.org/officeDocument/2006/relationships/tags" Target="../tags/tag82.xml"/><Relationship Id="rId10" Type="http://schemas.openxmlformats.org/officeDocument/2006/relationships/image" Target="../media/image97.png"/><Relationship Id="rId4" Type="http://schemas.openxmlformats.org/officeDocument/2006/relationships/tags" Target="../tags/tag81.xml"/><Relationship Id="rId9" Type="http://schemas.openxmlformats.org/officeDocument/2006/relationships/notesSlide" Target="../notesSlides/notesSlide5.xml"/></Relationships>
</file>

<file path=ppt/slides/_rels/slide49.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media/image92.pn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101.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99.png"/><Relationship Id="rId5" Type="http://schemas.openxmlformats.org/officeDocument/2006/relationships/tags" Target="../tags/tag89.xml"/><Relationship Id="rId10" Type="http://schemas.openxmlformats.org/officeDocument/2006/relationships/notesSlide" Target="../notesSlides/notesSlide6.xml"/><Relationship Id="rId4" Type="http://schemas.openxmlformats.org/officeDocument/2006/relationships/tags" Target="../tags/tag88.xml"/><Relationship Id="rId9" Type="http://schemas.openxmlformats.org/officeDocument/2006/relationships/slideLayout" Target="../slideLayouts/slideLayout7.xml"/><Relationship Id="rId14" Type="http://schemas.openxmlformats.org/officeDocument/2006/relationships/image" Target="../media/image102.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104.wmf"/><Relationship Id="rId18" Type="http://schemas.openxmlformats.org/officeDocument/2006/relationships/oleObject" Target="../embeddings/oleObject36.bin"/><Relationship Id="rId3" Type="http://schemas.openxmlformats.org/officeDocument/2006/relationships/tags" Target="../tags/tag95.xml"/><Relationship Id="rId21" Type="http://schemas.openxmlformats.org/officeDocument/2006/relationships/image" Target="../media/image109.wmf"/><Relationship Id="rId7" Type="http://schemas.openxmlformats.org/officeDocument/2006/relationships/slideLayout" Target="../slideLayouts/slideLayout7.xml"/><Relationship Id="rId12" Type="http://schemas.openxmlformats.org/officeDocument/2006/relationships/oleObject" Target="../embeddings/oleObject34.bin"/><Relationship Id="rId17" Type="http://schemas.openxmlformats.org/officeDocument/2006/relationships/image" Target="../media/image107.png"/><Relationship Id="rId2" Type="http://schemas.openxmlformats.org/officeDocument/2006/relationships/tags" Target="../tags/tag94.xml"/><Relationship Id="rId16" Type="http://schemas.openxmlformats.org/officeDocument/2006/relationships/image" Target="../media/image106.wmf"/><Relationship Id="rId20" Type="http://schemas.openxmlformats.org/officeDocument/2006/relationships/oleObject" Target="../embeddings/oleObject37.bin"/><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03.wmf"/><Relationship Id="rId5" Type="http://schemas.openxmlformats.org/officeDocument/2006/relationships/tags" Target="../tags/tag97.xml"/><Relationship Id="rId15" Type="http://schemas.openxmlformats.org/officeDocument/2006/relationships/oleObject" Target="../embeddings/oleObject35.bin"/><Relationship Id="rId23" Type="http://schemas.openxmlformats.org/officeDocument/2006/relationships/image" Target="../media/image110.wmf"/><Relationship Id="rId10" Type="http://schemas.openxmlformats.org/officeDocument/2006/relationships/oleObject" Target="../embeddings/oleObject33.bin"/><Relationship Id="rId19" Type="http://schemas.openxmlformats.org/officeDocument/2006/relationships/image" Target="../media/image108.wmf"/><Relationship Id="rId4" Type="http://schemas.openxmlformats.org/officeDocument/2006/relationships/tags" Target="../tags/tag96.xml"/><Relationship Id="rId9" Type="http://schemas.openxmlformats.org/officeDocument/2006/relationships/image" Target="../media/image92.png"/><Relationship Id="rId14" Type="http://schemas.openxmlformats.org/officeDocument/2006/relationships/image" Target="../media/image105.png"/><Relationship Id="rId22" Type="http://schemas.openxmlformats.org/officeDocument/2006/relationships/oleObject" Target="../embeddings/oleObject38.bin"/></Relationships>
</file>

<file path=ppt/slides/_rels/slide51.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18" Type="http://schemas.openxmlformats.org/officeDocument/2006/relationships/notesSlide" Target="../notesSlides/notesSlide8.xml"/><Relationship Id="rId26" Type="http://schemas.openxmlformats.org/officeDocument/2006/relationships/image" Target="../media/image117.png"/><Relationship Id="rId3" Type="http://schemas.openxmlformats.org/officeDocument/2006/relationships/tags" Target="../tags/tag101.xml"/><Relationship Id="rId21" Type="http://schemas.openxmlformats.org/officeDocument/2006/relationships/image" Target="../media/image112.jpeg"/><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slideLayout" Target="../slideLayouts/slideLayout7.xml"/><Relationship Id="rId25" Type="http://schemas.openxmlformats.org/officeDocument/2006/relationships/image" Target="../media/image116.jpeg"/><Relationship Id="rId2" Type="http://schemas.openxmlformats.org/officeDocument/2006/relationships/tags" Target="../tags/tag100.xml"/><Relationship Id="rId16" Type="http://schemas.openxmlformats.org/officeDocument/2006/relationships/tags" Target="../tags/tag114.xml"/><Relationship Id="rId20" Type="http://schemas.openxmlformats.org/officeDocument/2006/relationships/image" Target="../media/image111.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24" Type="http://schemas.openxmlformats.org/officeDocument/2006/relationships/image" Target="../media/image115.jpeg"/><Relationship Id="rId5" Type="http://schemas.openxmlformats.org/officeDocument/2006/relationships/tags" Target="../tags/tag103.xml"/><Relationship Id="rId15" Type="http://schemas.openxmlformats.org/officeDocument/2006/relationships/tags" Target="../tags/tag113.xml"/><Relationship Id="rId23" Type="http://schemas.openxmlformats.org/officeDocument/2006/relationships/image" Target="../media/image114.jpeg"/><Relationship Id="rId28" Type="http://schemas.openxmlformats.org/officeDocument/2006/relationships/image" Target="../media/image540.png"/><Relationship Id="rId10" Type="http://schemas.openxmlformats.org/officeDocument/2006/relationships/tags" Target="../tags/tag108.xml"/><Relationship Id="rId19" Type="http://schemas.openxmlformats.org/officeDocument/2006/relationships/image" Target="../media/image92.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 Id="rId22" Type="http://schemas.openxmlformats.org/officeDocument/2006/relationships/image" Target="../media/image113.jpeg"/><Relationship Id="rId27" Type="http://schemas.openxmlformats.org/officeDocument/2006/relationships/tags" Target="../tags/tag790.xml"/></Relationships>
</file>

<file path=ppt/slides/_rels/slide52.xml.rels><?xml version="1.0" encoding="UTF-8" standalone="yes"?>
<Relationships xmlns="http://schemas.openxmlformats.org/package/2006/relationships"><Relationship Id="rId13" Type="http://schemas.openxmlformats.org/officeDocument/2006/relationships/notesSlide" Target="../notesSlides/notesSlide9.xml"/><Relationship Id="rId18" Type="http://schemas.openxmlformats.org/officeDocument/2006/relationships/oleObject" Target="../embeddings/oleObject40.bin"/><Relationship Id="rId26" Type="http://schemas.openxmlformats.org/officeDocument/2006/relationships/oleObject" Target="../embeddings/oleObject44.bin"/><Relationship Id="rId21" Type="http://schemas.openxmlformats.org/officeDocument/2006/relationships/image" Target="../media/image121.wmf"/><Relationship Id="rId34" Type="http://schemas.openxmlformats.org/officeDocument/2006/relationships/oleObject" Target="../embeddings/oleObject48.bin"/><Relationship Id="rId7" Type="http://schemas.openxmlformats.org/officeDocument/2006/relationships/tags" Target="../tags/tag121.xml"/><Relationship Id="rId12" Type="http://schemas.openxmlformats.org/officeDocument/2006/relationships/slideLayout" Target="../slideLayouts/slideLayout7.xml"/><Relationship Id="rId17" Type="http://schemas.openxmlformats.org/officeDocument/2006/relationships/image" Target="../media/image119.wmf"/><Relationship Id="rId25" Type="http://schemas.openxmlformats.org/officeDocument/2006/relationships/image" Target="../media/image123.wmf"/><Relationship Id="rId33" Type="http://schemas.openxmlformats.org/officeDocument/2006/relationships/image" Target="../media/image127.wmf"/><Relationship Id="rId38" Type="http://schemas.openxmlformats.org/officeDocument/2006/relationships/image" Target="../media/image440.png"/><Relationship Id="rId2" Type="http://schemas.openxmlformats.org/officeDocument/2006/relationships/tags" Target="../tags/tag116.xml"/><Relationship Id="rId16" Type="http://schemas.openxmlformats.org/officeDocument/2006/relationships/oleObject" Target="../embeddings/oleObject39.bin"/><Relationship Id="rId20" Type="http://schemas.openxmlformats.org/officeDocument/2006/relationships/oleObject" Target="../embeddings/oleObject41.bin"/><Relationship Id="rId29" Type="http://schemas.openxmlformats.org/officeDocument/2006/relationships/image" Target="../media/image125.wmf"/><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oleObject" Target="../embeddings/oleObject43.bin"/><Relationship Id="rId32" Type="http://schemas.openxmlformats.org/officeDocument/2006/relationships/oleObject" Target="../embeddings/oleObject47.bin"/><Relationship Id="rId37" Type="http://schemas.openxmlformats.org/officeDocument/2006/relationships/image" Target="../media/image129.wmf"/><Relationship Id="rId5" Type="http://schemas.openxmlformats.org/officeDocument/2006/relationships/tags" Target="../tags/tag119.xml"/><Relationship Id="rId15" Type="http://schemas.openxmlformats.org/officeDocument/2006/relationships/image" Target="../media/image118.png"/><Relationship Id="rId23" Type="http://schemas.openxmlformats.org/officeDocument/2006/relationships/image" Target="../media/image122.wmf"/><Relationship Id="rId28" Type="http://schemas.openxmlformats.org/officeDocument/2006/relationships/oleObject" Target="../embeddings/oleObject45.bin"/><Relationship Id="rId36" Type="http://schemas.openxmlformats.org/officeDocument/2006/relationships/oleObject" Target="../embeddings/oleObject49.bin"/><Relationship Id="rId10" Type="http://schemas.openxmlformats.org/officeDocument/2006/relationships/tags" Target="../tags/tag124.xml"/><Relationship Id="rId19" Type="http://schemas.openxmlformats.org/officeDocument/2006/relationships/image" Target="../media/image120.wmf"/><Relationship Id="rId31" Type="http://schemas.openxmlformats.org/officeDocument/2006/relationships/image" Target="../media/image126.wmf"/><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92.png"/><Relationship Id="rId22" Type="http://schemas.openxmlformats.org/officeDocument/2006/relationships/oleObject" Target="../embeddings/oleObject42.bin"/><Relationship Id="rId27" Type="http://schemas.openxmlformats.org/officeDocument/2006/relationships/image" Target="../media/image124.wmf"/><Relationship Id="rId30" Type="http://schemas.openxmlformats.org/officeDocument/2006/relationships/oleObject" Target="../embeddings/oleObject46.bin"/><Relationship Id="rId35" Type="http://schemas.openxmlformats.org/officeDocument/2006/relationships/image" Target="../media/image128.wmf"/><Relationship Id="rId8" Type="http://schemas.openxmlformats.org/officeDocument/2006/relationships/tags" Target="../tags/tag122.xml"/><Relationship Id="rId3" Type="http://schemas.openxmlformats.org/officeDocument/2006/relationships/tags" Target="../tags/tag117.xml"/></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128.xml"/><Relationship Id="rId7" Type="http://schemas.openxmlformats.org/officeDocument/2006/relationships/image" Target="../media/image92.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notesSlide" Target="../notesSlides/notesSlide10.xml"/><Relationship Id="rId11" Type="http://schemas.openxmlformats.org/officeDocument/2006/relationships/image" Target="../media/image580.png"/><Relationship Id="rId5" Type="http://schemas.openxmlformats.org/officeDocument/2006/relationships/slideLayout" Target="../slideLayouts/slideLayout7.xml"/><Relationship Id="rId10" Type="http://schemas.openxmlformats.org/officeDocument/2006/relationships/image" Target="../media/image132.png"/><Relationship Id="rId4" Type="http://schemas.openxmlformats.org/officeDocument/2006/relationships/tags" Target="../tags/tag129.xml"/><Relationship Id="rId9" Type="http://schemas.openxmlformats.org/officeDocument/2006/relationships/image" Target="../media/image131.png"/></Relationships>
</file>

<file path=ppt/slides/_rels/slide5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1111CF7-3CEA-4476-AA1D-FDB53D59C6A7}" type="slidenum">
              <a:rPr lang="zh-CN" altLang="en-US" smtClean="0"/>
              <a:t>1</a:t>
            </a:fld>
            <a:endParaRPr lang="zh-CN" altLang="en-US"/>
          </a:p>
        </p:txBody>
      </p:sp>
      <p:sp>
        <p:nvSpPr>
          <p:cNvPr id="7" name="标题 5">
            <a:extLst>
              <a:ext uri="{FF2B5EF4-FFF2-40B4-BE49-F238E27FC236}">
                <a16:creationId xmlns:a16="http://schemas.microsoft.com/office/drawing/2014/main" id="{1DB9550D-D547-43EF-B24D-0AECA8C80550}"/>
              </a:ext>
            </a:extLst>
          </p:cNvPr>
          <p:cNvSpPr>
            <a:spLocks noGrp="1"/>
          </p:cNvSpPr>
          <p:nvPr>
            <p:ph type="ctrTitle"/>
          </p:nvPr>
        </p:nvSpPr>
        <p:spPr>
          <a:xfrm>
            <a:off x="941294" y="2235200"/>
            <a:ext cx="10416988" cy="2387600"/>
          </a:xfrm>
        </p:spPr>
        <p:txBody>
          <a:bodyPr>
            <a:normAutofit/>
          </a:bodyPr>
          <a:lstStyle/>
          <a:p>
            <a:r>
              <a:rPr lang="en-US" altLang="zh-CN" sz="4800" b="1" dirty="0">
                <a:solidFill>
                  <a:srgbClr val="2BB7B3"/>
                </a:solidFill>
                <a:latin typeface="Calibri" panose="020F0502020204030204" pitchFamily="34" charset="0"/>
                <a:cs typeface="Calibri" panose="020F0502020204030204" pitchFamily="34" charset="0"/>
              </a:rPr>
              <a:t>Integrated Sensing and Communications</a:t>
            </a:r>
            <a:br>
              <a:rPr lang="en-US" altLang="zh-CN" sz="4800" b="1" dirty="0">
                <a:solidFill>
                  <a:srgbClr val="2BB7B3"/>
                </a:solidFill>
                <a:latin typeface="Calibri" panose="020F0502020204030204" pitchFamily="34" charset="0"/>
                <a:cs typeface="Calibri" panose="020F0502020204030204" pitchFamily="34" charset="0"/>
              </a:rPr>
            </a:br>
            <a:br>
              <a:rPr lang="en-US" altLang="zh-CN" sz="4800" b="1" dirty="0">
                <a:solidFill>
                  <a:srgbClr val="2BB7B3"/>
                </a:solidFill>
                <a:latin typeface="Calibri" panose="020F0502020204030204" pitchFamily="34" charset="0"/>
                <a:cs typeface="Calibri" panose="020F0502020204030204" pitchFamily="34" charset="0"/>
              </a:rPr>
            </a:br>
            <a:r>
              <a:rPr lang="en-US" altLang="zh-CN" sz="4000" b="1" dirty="0">
                <a:solidFill>
                  <a:srgbClr val="ED6C00"/>
                </a:solidFill>
                <a:latin typeface="Calibri" panose="020F0502020204030204" pitchFamily="34" charset="0"/>
                <a:cs typeface="Calibri" panose="020F0502020204030204" pitchFamily="34" charset="0"/>
              </a:rPr>
              <a:t>Lecturer: Dr. Rui Wang</a:t>
            </a:r>
            <a:endParaRPr lang="zh-CN" altLang="en-US" sz="4800" b="1" dirty="0">
              <a:solidFill>
                <a:srgbClr val="ED6C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299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76EB1-DA40-40DB-B3F2-8DB29D84839E}"/>
              </a:ext>
            </a:extLst>
          </p:cNvPr>
          <p:cNvSpPr>
            <a:spLocks noGrp="1"/>
          </p:cNvSpPr>
          <p:nvPr>
            <p:ph type="title"/>
          </p:nvPr>
        </p:nvSpPr>
        <p:spPr/>
        <p:txBody>
          <a:bodyPr/>
          <a:lstStyle/>
          <a:p>
            <a:r>
              <a:rPr lang="en-US" altLang="zh-CN" dirty="0"/>
              <a:t>Proactive Sensing</a:t>
            </a:r>
            <a:endParaRPr lang="zh-CN" altLang="en-US" dirty="0"/>
          </a:p>
        </p:txBody>
      </p:sp>
      <p:sp>
        <p:nvSpPr>
          <p:cNvPr id="4" name="灯片编号占位符 3">
            <a:extLst>
              <a:ext uri="{FF2B5EF4-FFF2-40B4-BE49-F238E27FC236}">
                <a16:creationId xmlns:a16="http://schemas.microsoft.com/office/drawing/2014/main" id="{CF3EDA21-7418-4D04-BD5E-935C5EC8E80B}"/>
              </a:ext>
            </a:extLst>
          </p:cNvPr>
          <p:cNvSpPr>
            <a:spLocks noGrp="1"/>
          </p:cNvSpPr>
          <p:nvPr>
            <p:ph type="sldNum" sz="quarter" idx="12"/>
          </p:nvPr>
        </p:nvSpPr>
        <p:spPr/>
        <p:txBody>
          <a:bodyPr/>
          <a:lstStyle/>
          <a:p>
            <a:fld id="{11111CF7-3CEA-4476-AA1D-FDB53D59C6A7}" type="slidenum">
              <a:rPr lang="zh-CN" altLang="en-US" smtClean="0"/>
              <a:t>10</a:t>
            </a:fld>
            <a:endParaRPr lang="zh-CN" altLang="en-US"/>
          </a:p>
        </p:txBody>
      </p:sp>
      <p:pic>
        <p:nvPicPr>
          <p:cNvPr id="4100"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63"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ED2603F3-2A1B-4C6E-9DC4-37B5A4492360}"/>
              </a:ext>
            </a:extLst>
          </p:cNvPr>
          <p:cNvCxnSpPr/>
          <p:nvPr/>
        </p:nvCxnSpPr>
        <p:spPr>
          <a:xfrm>
            <a:off x="3952875" y="2438400"/>
            <a:ext cx="4738688" cy="666750"/>
          </a:xfrm>
          <a:prstGeom prst="straightConnector1">
            <a:avLst/>
          </a:prstGeom>
          <a:ln w="57150">
            <a:solidFill>
              <a:srgbClr val="2BB7B3"/>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D3EF8D2-8866-40F8-8E95-69FA3F6E2E03}"/>
              </a:ext>
            </a:extLst>
          </p:cNvPr>
          <p:cNvSpPr txBox="1"/>
          <p:nvPr/>
        </p:nvSpPr>
        <p:spPr>
          <a:xfrm>
            <a:off x="5524500" y="2167086"/>
            <a:ext cx="1736886"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Data Signals</a:t>
            </a:r>
            <a:endParaRPr lang="zh-CN" altLang="en-US" sz="2400" b="1" dirty="0">
              <a:latin typeface="Calibri" panose="020F0502020204030204" pitchFamily="34" charset="0"/>
              <a:cs typeface="Calibri" panose="020F0502020204030204" pitchFamily="34" charset="0"/>
            </a:endParaRPr>
          </a:p>
        </p:txBody>
      </p:sp>
      <p:cxnSp>
        <p:nvCxnSpPr>
          <p:cNvPr id="9" name="直接箭头连接符 8">
            <a:extLst>
              <a:ext uri="{FF2B5EF4-FFF2-40B4-BE49-F238E27FC236}">
                <a16:creationId xmlns:a16="http://schemas.microsoft.com/office/drawing/2014/main" id="{383BDAF4-982B-4575-8D83-E76F8212511E}"/>
              </a:ext>
            </a:extLst>
          </p:cNvPr>
          <p:cNvCxnSpPr/>
          <p:nvPr/>
        </p:nvCxnSpPr>
        <p:spPr>
          <a:xfrm>
            <a:off x="3952875" y="3043088"/>
            <a:ext cx="4738688" cy="666750"/>
          </a:xfrm>
          <a:prstGeom prst="straightConnector1">
            <a:avLst/>
          </a:prstGeom>
          <a:ln w="57150">
            <a:solidFill>
              <a:srgbClr val="2BB7B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001E6EA-77B3-4083-815F-4D685AC4A3EE}"/>
              </a:ext>
            </a:extLst>
          </p:cNvPr>
          <p:cNvSpPr txBox="1"/>
          <p:nvPr/>
        </p:nvSpPr>
        <p:spPr>
          <a:xfrm>
            <a:off x="6096000" y="3662510"/>
            <a:ext cx="790024"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Echo</a:t>
            </a:r>
            <a:endParaRPr lang="zh-CN" altLang="en-US" sz="24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F07C968-CC7E-4EB7-ADCD-6AA0C6081B17}"/>
                  </a:ext>
                </a:extLst>
              </p:cNvPr>
              <p:cNvSpPr txBox="1"/>
              <p:nvPr/>
            </p:nvSpPr>
            <p:spPr>
              <a:xfrm>
                <a:off x="1838325" y="1312366"/>
                <a:ext cx="8178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𝒙</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oMath>
                  </m:oMathPara>
                </a14:m>
                <a:endParaRPr lang="zh-CN" altLang="en-US" sz="2400" b="1"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EF07C968-CC7E-4EB7-ADCD-6AA0C6081B17}"/>
                  </a:ext>
                </a:extLst>
              </p:cNvPr>
              <p:cNvSpPr txBox="1">
                <a:spLocks noRot="1" noChangeAspect="1" noMove="1" noResize="1" noEditPoints="1" noAdjustHandles="1" noChangeArrowheads="1" noChangeShapeType="1" noTextEdit="1"/>
              </p:cNvSpPr>
              <p:nvPr/>
            </p:nvSpPr>
            <p:spPr>
              <a:xfrm>
                <a:off x="1838325" y="1312366"/>
                <a:ext cx="817853" cy="461665"/>
              </a:xfrm>
              <a:prstGeom prst="rect">
                <a:avLst/>
              </a:prstGeom>
              <a:blipFill>
                <a:blip r:embed="rId4"/>
                <a:stretch>
                  <a:fillRect r="-1493"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013D05-9690-40DF-AC66-89232EABC342}"/>
                  </a:ext>
                </a:extLst>
              </p:cNvPr>
              <p:cNvSpPr txBox="1"/>
              <p:nvPr/>
            </p:nvSpPr>
            <p:spPr>
              <a:xfrm>
                <a:off x="7772400" y="2001015"/>
                <a:ext cx="4274119" cy="7938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𝜶</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𝝉</m:t>
                          </m:r>
                        </m:e>
                      </m:d>
                      <m:sSup>
                        <m:sSupPr>
                          <m:ctrlPr>
                            <a:rPr lang="en-US" altLang="zh-CN" sz="2400" b="1" i="1" dirty="0">
                              <a:solidFill>
                                <a:srgbClr val="ED6C00"/>
                              </a:solidFill>
                              <a:latin typeface="Cambria Math" panose="02040503050406030204" pitchFamily="18" charset="0"/>
                              <a:cs typeface="Calibri" panose="020F0502020204030204" pitchFamily="34" charset="0"/>
                            </a:rPr>
                          </m:ctrlPr>
                        </m:sSupPr>
                        <m:e>
                          <m:r>
                            <a:rPr lang="en-US" altLang="zh-CN" sz="2400" b="1" i="1" dirty="0">
                              <a:solidFill>
                                <a:srgbClr val="ED6C00"/>
                              </a:solidFill>
                              <a:latin typeface="Cambria Math" panose="02040503050406030204" pitchFamily="18" charset="0"/>
                              <a:cs typeface="Calibri" panose="020F0502020204030204" pitchFamily="34" charset="0"/>
                            </a:rPr>
                            <m:t>𝒆</m:t>
                          </m:r>
                        </m:e>
                        <m:sup>
                          <m:r>
                            <a:rPr lang="en-US" altLang="zh-CN" sz="2400" b="1" i="1" dirty="0">
                              <a:solidFill>
                                <a:srgbClr val="ED6C00"/>
                              </a:solidFill>
                              <a:latin typeface="Cambria Math" panose="02040503050406030204" pitchFamily="18" charset="0"/>
                              <a:cs typeface="Calibri" panose="020F0502020204030204" pitchFamily="34" charset="0"/>
                            </a:rPr>
                            <m:t>𝒋</m:t>
                          </m:r>
                          <m:r>
                            <a:rPr lang="en-US" altLang="zh-CN" sz="2400" b="1" i="1" dirty="0">
                              <a:solidFill>
                                <a:srgbClr val="ED6C00"/>
                              </a:solidFill>
                              <a:latin typeface="Cambria Math" panose="02040503050406030204" pitchFamily="18" charset="0"/>
                              <a:cs typeface="Calibri" panose="020F0502020204030204" pitchFamily="34" charset="0"/>
                            </a:rPr>
                            <m:t>𝟐</m:t>
                          </m:r>
                          <m:r>
                            <a:rPr lang="en-US" altLang="zh-CN" sz="2400" b="1" i="1" dirty="0">
                              <a:solidFill>
                                <a:srgbClr val="ED6C00"/>
                              </a:solidFill>
                              <a:latin typeface="Cambria Math" panose="02040503050406030204" pitchFamily="18" charset="0"/>
                              <a:cs typeface="Calibri" panose="020F0502020204030204" pitchFamily="34" charset="0"/>
                            </a:rPr>
                            <m:t>𝝅</m:t>
                          </m:r>
                          <m:sSub>
                            <m:sSubPr>
                              <m:ctrlPr>
                                <a:rPr lang="en-US" altLang="zh-CN" sz="2400" b="1" i="1" dirty="0" smtClean="0">
                                  <a:solidFill>
                                    <a:srgbClr val="ED6C00"/>
                                  </a:solidFill>
                                  <a:latin typeface="Cambria Math" panose="02040503050406030204" pitchFamily="18" charset="0"/>
                                  <a:cs typeface="Calibri" panose="020F0502020204030204" pitchFamily="34" charset="0"/>
                                </a:rPr>
                              </m:ctrlPr>
                            </m:sSubPr>
                            <m:e>
                              <m:r>
                                <a:rPr lang="en-US" altLang="zh-CN" sz="2400" b="1" i="1" dirty="0">
                                  <a:solidFill>
                                    <a:srgbClr val="ED6C00"/>
                                  </a:solidFill>
                                  <a:latin typeface="Cambria Math" panose="02040503050406030204" pitchFamily="18" charset="0"/>
                                  <a:cs typeface="Calibri" panose="020F0502020204030204" pitchFamily="34" charset="0"/>
                                </a:rPr>
                                <m:t>𝒇</m:t>
                              </m:r>
                            </m:e>
                            <m:sub>
                              <m:r>
                                <a:rPr lang="en-US" altLang="zh-CN" sz="2400" b="1" i="1" dirty="0" smtClean="0">
                                  <a:solidFill>
                                    <a:srgbClr val="ED6C00"/>
                                  </a:solidFill>
                                  <a:latin typeface="Cambria Math" panose="02040503050406030204" pitchFamily="18" charset="0"/>
                                  <a:cs typeface="Calibri" panose="020F0502020204030204" pitchFamily="34" charset="0"/>
                                </a:rPr>
                                <m:t>𝒗</m:t>
                              </m:r>
                            </m:sub>
                          </m:sSub>
                          <m:r>
                            <a:rPr lang="en-US" altLang="zh-CN" sz="2400" b="1" i="1" dirty="0">
                              <a:solidFill>
                                <a:srgbClr val="ED6C00"/>
                              </a:solidFill>
                              <a:latin typeface="Cambria Math" panose="02040503050406030204" pitchFamily="18" charset="0"/>
                              <a:cs typeface="Calibri" panose="020F0502020204030204" pitchFamily="34" charset="0"/>
                            </a:rPr>
                            <m:t>𝒕</m:t>
                          </m:r>
                        </m:sup>
                      </m:sSup>
                      <m:r>
                        <a:rPr lang="en-US" altLang="zh-CN" sz="2400" b="1" i="1" dirty="0" smtClean="0">
                          <a:latin typeface="Cambria Math" panose="02040503050406030204" pitchFamily="18" charset="0"/>
                          <a:cs typeface="Calibri" panose="020F0502020204030204" pitchFamily="34" charset="0"/>
                        </a:rPr>
                        <m:t>𝒘𝒉𝒆𝒓𝒆</m:t>
                      </m:r>
                      <m:r>
                        <a:rPr lang="en-US" altLang="zh-CN" sz="2400" b="1" i="1" dirty="0" smtClean="0">
                          <a:latin typeface="Cambria Math" panose="02040503050406030204" pitchFamily="18" charset="0"/>
                          <a:cs typeface="Calibri" panose="020F0502020204030204" pitchFamily="34" charset="0"/>
                        </a:rPr>
                        <m:t>  </m:t>
                      </m:r>
                      <m:r>
                        <a:rPr lang="en-US" altLang="zh-CN" sz="2400" b="1" i="1" dirty="0" smtClean="0">
                          <a:latin typeface="Cambria Math" panose="02040503050406030204" pitchFamily="18" charset="0"/>
                          <a:cs typeface="Calibri" panose="020F0502020204030204" pitchFamily="34" charset="0"/>
                        </a:rPr>
                        <m:t>𝝉</m:t>
                      </m:r>
                      <m:r>
                        <a:rPr lang="en-US" altLang="zh-CN" sz="2400" b="1" i="1" dirty="0" smtClean="0">
                          <a:latin typeface="Cambria Math" panose="02040503050406030204" pitchFamily="18" charset="0"/>
                          <a:cs typeface="Calibri" panose="020F0502020204030204" pitchFamily="34" charset="0"/>
                        </a:rPr>
                        <m:t>=</m:t>
                      </m:r>
                      <m:f>
                        <m:fPr>
                          <m:ctrlPr>
                            <a:rPr lang="en-US" altLang="zh-CN" sz="2400" b="1" i="1" dirty="0" smtClean="0">
                              <a:latin typeface="Cambria Math" panose="02040503050406030204" pitchFamily="18" charset="0"/>
                              <a:cs typeface="Calibri" panose="020F0502020204030204" pitchFamily="34" charset="0"/>
                            </a:rPr>
                          </m:ctrlPr>
                        </m:fPr>
                        <m:num>
                          <m:r>
                            <a:rPr lang="en-US" altLang="zh-CN" sz="2400" b="1" i="1" dirty="0" smtClean="0">
                              <a:latin typeface="Cambria Math" panose="02040503050406030204" pitchFamily="18" charset="0"/>
                              <a:cs typeface="Calibri" panose="020F0502020204030204" pitchFamily="34" charset="0"/>
                            </a:rPr>
                            <m:t>𝒅</m:t>
                          </m:r>
                        </m:num>
                        <m:den>
                          <m:r>
                            <a:rPr lang="en-US" altLang="zh-CN" sz="2400" b="1" i="1" dirty="0" smtClean="0">
                              <a:latin typeface="Cambria Math" panose="02040503050406030204" pitchFamily="18" charset="0"/>
                              <a:cs typeface="Calibri" panose="020F0502020204030204" pitchFamily="34" charset="0"/>
                            </a:rPr>
                            <m:t>𝒄</m:t>
                          </m:r>
                        </m:den>
                      </m:f>
                    </m:oMath>
                  </m:oMathPara>
                </a14:m>
                <a:endParaRPr lang="zh-CN" altLang="en-US" sz="2400" b="1" dirty="0">
                  <a:latin typeface="Calibri" panose="020F0502020204030204" pitchFamily="34" charset="0"/>
                  <a:cs typeface="Calibri" panose="020F0502020204030204" pitchFamily="34" charset="0"/>
                </a:endParaRPr>
              </a:p>
            </p:txBody>
          </p:sp>
        </mc:Choice>
        <mc:Fallback xmlns="">
          <p:sp>
            <p:nvSpPr>
              <p:cNvPr id="12" name="文本框 11">
                <a:extLst>
                  <a:ext uri="{FF2B5EF4-FFF2-40B4-BE49-F238E27FC236}">
                    <a16:creationId xmlns:a16="http://schemas.microsoft.com/office/drawing/2014/main" id="{C4013D05-9690-40DF-AC66-89232EABC342}"/>
                  </a:ext>
                </a:extLst>
              </p:cNvPr>
              <p:cNvSpPr txBox="1">
                <a:spLocks noRot="1" noChangeAspect="1" noMove="1" noResize="1" noEditPoints="1" noAdjustHandles="1" noChangeArrowheads="1" noChangeShapeType="1" noTextEdit="1"/>
              </p:cNvSpPr>
              <p:nvPr/>
            </p:nvSpPr>
            <p:spPr>
              <a:xfrm>
                <a:off x="7772400" y="2001015"/>
                <a:ext cx="4274119" cy="79380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2AF035D-E42D-6B79-359D-CAA7CF582840}"/>
                  </a:ext>
                </a:extLst>
              </p:cNvPr>
              <p:cNvSpPr txBox="1"/>
              <p:nvPr/>
            </p:nvSpPr>
            <p:spPr>
              <a:xfrm>
                <a:off x="2180459" y="5216472"/>
                <a:ext cx="9030466" cy="631840"/>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altLang="zh-CN" sz="2400" b="1" i="1" dirty="0" smtClean="0">
                            <a:solidFill>
                              <a:srgbClr val="ED6C00"/>
                            </a:solidFill>
                            <a:latin typeface="Cambria Math" panose="02040503050406030204" pitchFamily="18" charset="0"/>
                            <a:cs typeface="Calibri" panose="020F0502020204030204" pitchFamily="34" charset="0"/>
                          </a:rPr>
                        </m:ctrlPr>
                      </m:sSubPr>
                      <m:e>
                        <m:r>
                          <a:rPr lang="en-US" altLang="zh-CN" sz="2400" b="1" i="1" dirty="0" smtClean="0">
                            <a:solidFill>
                              <a:srgbClr val="ED6C00"/>
                            </a:solidFill>
                            <a:latin typeface="Cambria Math" panose="02040503050406030204" pitchFamily="18" charset="0"/>
                            <a:cs typeface="Calibri" panose="020F0502020204030204" pitchFamily="34" charset="0"/>
                          </a:rPr>
                          <m:t>𝒇</m:t>
                        </m:r>
                      </m:e>
                      <m:sub>
                        <m:r>
                          <a:rPr lang="en-US" altLang="zh-CN" sz="2400" b="1" i="1" dirty="0" smtClean="0">
                            <a:solidFill>
                              <a:srgbClr val="ED6C00"/>
                            </a:solidFill>
                            <a:latin typeface="Cambria Math" panose="02040503050406030204" pitchFamily="18" charset="0"/>
                            <a:cs typeface="Calibri" panose="020F0502020204030204" pitchFamily="34" charset="0"/>
                          </a:rPr>
                          <m:t>𝒗</m:t>
                        </m:r>
                      </m:sub>
                    </m:sSub>
                  </m:oMath>
                </a14:m>
                <a:r>
                  <a:rPr lang="en-US" altLang="zh-CN" sz="2400" b="1" dirty="0">
                    <a:latin typeface="Calibri" panose="020F0502020204030204" pitchFamily="34" charset="0"/>
                    <a:cs typeface="Calibri" panose="020F0502020204030204" pitchFamily="34" charset="0"/>
                  </a:rPr>
                  <a:t>  is the Doppler frequency at car = </a:t>
                </a:r>
                <a14:m>
                  <m:oMath xmlns:m="http://schemas.openxmlformats.org/officeDocument/2006/math">
                    <m:f>
                      <m:fPr>
                        <m:ctrlPr>
                          <a:rPr lang="en-US" altLang="zh-CN" sz="2400" b="1" i="1" smtClean="0">
                            <a:latin typeface="Cambria Math" panose="02040503050406030204" pitchFamily="18" charset="0"/>
                            <a:cs typeface="Calibri" panose="020F0502020204030204" pitchFamily="34" charset="0"/>
                          </a:rPr>
                        </m:ctrlPr>
                      </m:fPr>
                      <m:num>
                        <m:r>
                          <a:rPr lang="en-US" altLang="zh-CN" sz="2400" b="1" i="0" smtClean="0">
                            <a:latin typeface="Cambria Math" panose="02040503050406030204" pitchFamily="18" charset="0"/>
                            <a:cs typeface="Calibri" panose="020F0502020204030204" pitchFamily="34" charset="0"/>
                          </a:rPr>
                          <m:t>𝐯</m:t>
                        </m:r>
                        <m:sSub>
                          <m:sSubPr>
                            <m:ctrlPr>
                              <a:rPr lang="en-US" altLang="zh-CN" sz="2400" b="1" i="1" smtClean="0">
                                <a:latin typeface="Cambria Math" panose="02040503050406030204" pitchFamily="18" charset="0"/>
                                <a:cs typeface="Calibri" panose="020F0502020204030204" pitchFamily="34" charset="0"/>
                              </a:rPr>
                            </m:ctrlPr>
                          </m:sSubPr>
                          <m:e>
                            <m:r>
                              <a:rPr lang="en-US" altLang="zh-CN" sz="2400" b="1" i="0" smtClean="0">
                                <a:latin typeface="Cambria Math" panose="02040503050406030204" pitchFamily="18" charset="0"/>
                                <a:cs typeface="Calibri" panose="020F0502020204030204" pitchFamily="34" charset="0"/>
                              </a:rPr>
                              <m:t>𝐟</m:t>
                            </m:r>
                          </m:e>
                          <m:sub>
                            <m:r>
                              <a:rPr lang="en-US" altLang="zh-CN" sz="2400" b="1" i="0" smtClean="0">
                                <a:latin typeface="Cambria Math" panose="02040503050406030204" pitchFamily="18" charset="0"/>
                                <a:cs typeface="Calibri" panose="020F0502020204030204" pitchFamily="34" charset="0"/>
                              </a:rPr>
                              <m:t>𝐜</m:t>
                            </m:r>
                          </m:sub>
                        </m:sSub>
                      </m:num>
                      <m:den>
                        <m:r>
                          <a:rPr lang="en-US" altLang="zh-CN" sz="2400" b="1" i="0" smtClean="0">
                            <a:latin typeface="Cambria Math" panose="02040503050406030204" pitchFamily="18" charset="0"/>
                            <a:cs typeface="Calibri" panose="020F0502020204030204" pitchFamily="34" charset="0"/>
                          </a:rPr>
                          <m:t>𝐜</m:t>
                        </m:r>
                      </m:den>
                    </m:f>
                  </m:oMath>
                </a14:m>
                <a:endParaRPr lang="en-US" altLang="zh-CN" sz="2400" b="1" dirty="0">
                  <a:latin typeface="Calibri" panose="020F0502020204030204" pitchFamily="34" charset="0"/>
                  <a:cs typeface="Calibri" panose="020F0502020204030204" pitchFamily="34" charset="0"/>
                </a:endParaRPr>
              </a:p>
            </p:txBody>
          </p:sp>
        </mc:Choice>
        <mc:Fallback xmlns="">
          <p:sp>
            <p:nvSpPr>
              <p:cNvPr id="14" name="文本框 13">
                <a:extLst>
                  <a:ext uri="{FF2B5EF4-FFF2-40B4-BE49-F238E27FC236}">
                    <a16:creationId xmlns:a16="http://schemas.microsoft.com/office/drawing/2014/main" id="{F2AF035D-E42D-6B79-359D-CAA7CF582840}"/>
                  </a:ext>
                </a:extLst>
              </p:cNvPr>
              <p:cNvSpPr txBox="1">
                <a:spLocks noRot="1" noChangeAspect="1" noMove="1" noResize="1" noEditPoints="1" noAdjustHandles="1" noChangeArrowheads="1" noChangeShapeType="1" noTextEdit="1"/>
              </p:cNvSpPr>
              <p:nvPr/>
            </p:nvSpPr>
            <p:spPr>
              <a:xfrm>
                <a:off x="2180459" y="5216472"/>
                <a:ext cx="9030466" cy="631840"/>
              </a:xfrm>
              <a:prstGeom prst="rect">
                <a:avLst/>
              </a:prstGeom>
              <a:blipFill>
                <a:blip r:embed="rId6"/>
                <a:stretch>
                  <a:fillRect b="-9709"/>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39CE2D8E-BE34-71AF-42E4-1DF584978424}"/>
              </a:ext>
            </a:extLst>
          </p:cNvPr>
          <p:cNvCxnSpPr/>
          <p:nvPr/>
        </p:nvCxnSpPr>
        <p:spPr>
          <a:xfrm>
            <a:off x="9505950" y="4500562"/>
            <a:ext cx="1847850" cy="0"/>
          </a:xfrm>
          <a:prstGeom prst="straightConnector1">
            <a:avLst/>
          </a:prstGeom>
          <a:ln w="38100">
            <a:solidFill>
              <a:srgbClr val="ED6C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C1EEE57-D0BC-C483-7F41-CF87697D4649}"/>
              </a:ext>
            </a:extLst>
          </p:cNvPr>
          <p:cNvSpPr txBox="1"/>
          <p:nvPr/>
        </p:nvSpPr>
        <p:spPr>
          <a:xfrm>
            <a:off x="9763125" y="4460447"/>
            <a:ext cx="1419235"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Velocity v</a:t>
            </a:r>
            <a:endParaRPr lang="zh-CN"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8500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76EB1-DA40-40DB-B3F2-8DB29D84839E}"/>
              </a:ext>
            </a:extLst>
          </p:cNvPr>
          <p:cNvSpPr>
            <a:spLocks noGrp="1"/>
          </p:cNvSpPr>
          <p:nvPr>
            <p:ph type="title"/>
          </p:nvPr>
        </p:nvSpPr>
        <p:spPr/>
        <p:txBody>
          <a:bodyPr/>
          <a:lstStyle/>
          <a:p>
            <a:r>
              <a:rPr lang="en-US" altLang="zh-CN" dirty="0"/>
              <a:t>Proactive Sensing</a:t>
            </a:r>
            <a:endParaRPr lang="zh-CN" altLang="en-US" dirty="0"/>
          </a:p>
        </p:txBody>
      </p:sp>
      <p:sp>
        <p:nvSpPr>
          <p:cNvPr id="4" name="灯片编号占位符 3">
            <a:extLst>
              <a:ext uri="{FF2B5EF4-FFF2-40B4-BE49-F238E27FC236}">
                <a16:creationId xmlns:a16="http://schemas.microsoft.com/office/drawing/2014/main" id="{CF3EDA21-7418-4D04-BD5E-935C5EC8E80B}"/>
              </a:ext>
            </a:extLst>
          </p:cNvPr>
          <p:cNvSpPr>
            <a:spLocks noGrp="1"/>
          </p:cNvSpPr>
          <p:nvPr>
            <p:ph type="sldNum" sz="quarter" idx="12"/>
          </p:nvPr>
        </p:nvSpPr>
        <p:spPr/>
        <p:txBody>
          <a:bodyPr/>
          <a:lstStyle/>
          <a:p>
            <a:fld id="{11111CF7-3CEA-4476-AA1D-FDB53D59C6A7}" type="slidenum">
              <a:rPr lang="zh-CN" altLang="en-US" smtClean="0"/>
              <a:t>11</a:t>
            </a:fld>
            <a:endParaRPr lang="zh-CN" altLang="en-US"/>
          </a:p>
        </p:txBody>
      </p:sp>
      <p:pic>
        <p:nvPicPr>
          <p:cNvPr id="4100"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63"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ED2603F3-2A1B-4C6E-9DC4-37B5A4492360}"/>
              </a:ext>
            </a:extLst>
          </p:cNvPr>
          <p:cNvCxnSpPr/>
          <p:nvPr/>
        </p:nvCxnSpPr>
        <p:spPr>
          <a:xfrm>
            <a:off x="3952875" y="2438400"/>
            <a:ext cx="4738688" cy="666750"/>
          </a:xfrm>
          <a:prstGeom prst="straightConnector1">
            <a:avLst/>
          </a:prstGeom>
          <a:ln w="57150">
            <a:solidFill>
              <a:srgbClr val="2BB7B3"/>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D3EF8D2-8866-40F8-8E95-69FA3F6E2E03}"/>
              </a:ext>
            </a:extLst>
          </p:cNvPr>
          <p:cNvSpPr txBox="1"/>
          <p:nvPr/>
        </p:nvSpPr>
        <p:spPr>
          <a:xfrm>
            <a:off x="5524500" y="2167086"/>
            <a:ext cx="1736886"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Data Signals</a:t>
            </a:r>
            <a:endParaRPr lang="zh-CN" altLang="en-US" sz="2400" b="1" dirty="0">
              <a:latin typeface="Calibri" panose="020F0502020204030204" pitchFamily="34" charset="0"/>
              <a:cs typeface="Calibri" panose="020F0502020204030204" pitchFamily="34" charset="0"/>
            </a:endParaRPr>
          </a:p>
        </p:txBody>
      </p:sp>
      <p:cxnSp>
        <p:nvCxnSpPr>
          <p:cNvPr id="9" name="直接箭头连接符 8">
            <a:extLst>
              <a:ext uri="{FF2B5EF4-FFF2-40B4-BE49-F238E27FC236}">
                <a16:creationId xmlns:a16="http://schemas.microsoft.com/office/drawing/2014/main" id="{383BDAF4-982B-4575-8D83-E76F8212511E}"/>
              </a:ext>
            </a:extLst>
          </p:cNvPr>
          <p:cNvCxnSpPr/>
          <p:nvPr/>
        </p:nvCxnSpPr>
        <p:spPr>
          <a:xfrm>
            <a:off x="3952875" y="3043088"/>
            <a:ext cx="4738688" cy="666750"/>
          </a:xfrm>
          <a:prstGeom prst="straightConnector1">
            <a:avLst/>
          </a:prstGeom>
          <a:ln w="57150">
            <a:solidFill>
              <a:srgbClr val="2BB7B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001E6EA-77B3-4083-815F-4D685AC4A3EE}"/>
              </a:ext>
            </a:extLst>
          </p:cNvPr>
          <p:cNvSpPr txBox="1"/>
          <p:nvPr/>
        </p:nvSpPr>
        <p:spPr>
          <a:xfrm>
            <a:off x="6096000" y="3662510"/>
            <a:ext cx="790024"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Echo</a:t>
            </a:r>
            <a:endParaRPr lang="zh-CN" altLang="en-US" sz="24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F07C968-CC7E-4EB7-ADCD-6AA0C6081B17}"/>
                  </a:ext>
                </a:extLst>
              </p:cNvPr>
              <p:cNvSpPr txBox="1"/>
              <p:nvPr/>
            </p:nvSpPr>
            <p:spPr>
              <a:xfrm>
                <a:off x="1838325" y="1312366"/>
                <a:ext cx="8178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𝒙</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oMath>
                  </m:oMathPara>
                </a14:m>
                <a:endParaRPr lang="zh-CN" altLang="en-US" sz="2400" b="1"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EF07C968-CC7E-4EB7-ADCD-6AA0C6081B17}"/>
                  </a:ext>
                </a:extLst>
              </p:cNvPr>
              <p:cNvSpPr txBox="1">
                <a:spLocks noRot="1" noChangeAspect="1" noMove="1" noResize="1" noEditPoints="1" noAdjustHandles="1" noChangeArrowheads="1" noChangeShapeType="1" noTextEdit="1"/>
              </p:cNvSpPr>
              <p:nvPr/>
            </p:nvSpPr>
            <p:spPr>
              <a:xfrm>
                <a:off x="1838325" y="1312366"/>
                <a:ext cx="817853" cy="461665"/>
              </a:xfrm>
              <a:prstGeom prst="rect">
                <a:avLst/>
              </a:prstGeom>
              <a:blipFill>
                <a:blip r:embed="rId4"/>
                <a:stretch>
                  <a:fillRect r="-1493"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644B7C1-E896-4009-BA1E-BD73C787D8B7}"/>
                  </a:ext>
                </a:extLst>
              </p:cNvPr>
              <p:cNvSpPr txBox="1"/>
              <p:nvPr/>
            </p:nvSpPr>
            <p:spPr>
              <a:xfrm>
                <a:off x="2180459" y="5216472"/>
                <a:ext cx="9030466" cy="1001172"/>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US" altLang="zh-CN" sz="2400" b="1" i="1" dirty="0" smtClean="0">
                        <a:solidFill>
                          <a:srgbClr val="ED6C00"/>
                        </a:solidFill>
                        <a:latin typeface="Cambria Math" panose="02040503050406030204" pitchFamily="18" charset="0"/>
                        <a:cs typeface="Calibri" panose="020F0502020204030204" pitchFamily="34" charset="0"/>
                      </a:rPr>
                      <m:t>𝜷</m:t>
                    </m:r>
                  </m:oMath>
                </a14:m>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is</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due</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to</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the</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pathloss</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of</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echo</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path</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radar cross-section (RCS)</a:t>
                </a:r>
              </a:p>
              <a:p>
                <a:pPr marL="342900" indent="-342900">
                  <a:buFont typeface="Arial" panose="020B0604020202020204" pitchFamily="34" charset="0"/>
                  <a:buChar char="•"/>
                </a:pPr>
                <a14:m>
                  <m:oMath xmlns:m="http://schemas.openxmlformats.org/officeDocument/2006/math">
                    <m:r>
                      <a:rPr lang="en-US" altLang="zh-CN" sz="2400" b="1" i="1" dirty="0" smtClean="0">
                        <a:solidFill>
                          <a:srgbClr val="ED6C00"/>
                        </a:solidFill>
                        <a:latin typeface="Cambria Math" panose="02040503050406030204" pitchFamily="18" charset="0"/>
                        <a:cs typeface="Calibri" panose="020F0502020204030204" pitchFamily="34" charset="0"/>
                      </a:rPr>
                      <m:t>𝒇</m:t>
                    </m:r>
                  </m:oMath>
                </a14:m>
                <a:r>
                  <a:rPr lang="en-US" altLang="zh-CN" sz="2400" b="1" dirty="0">
                    <a:latin typeface="Calibri" panose="020F0502020204030204" pitchFamily="34" charset="0"/>
                    <a:cs typeface="Calibri" panose="020F0502020204030204" pitchFamily="34" charset="0"/>
                  </a:rPr>
                  <a:t>  is the Doppler frequency at the BS = </a:t>
                </a:r>
                <a14:m>
                  <m:oMath xmlns:m="http://schemas.openxmlformats.org/officeDocument/2006/math">
                    <m:f>
                      <m:fPr>
                        <m:ctrlPr>
                          <a:rPr lang="en-US" altLang="zh-CN" sz="2400" b="1" i="1" smtClean="0">
                            <a:latin typeface="Cambria Math" panose="02040503050406030204" pitchFamily="18" charset="0"/>
                            <a:cs typeface="Calibri" panose="020F0502020204030204" pitchFamily="34" charset="0"/>
                          </a:rPr>
                        </m:ctrlPr>
                      </m:fPr>
                      <m:num>
                        <m:r>
                          <a:rPr lang="en-US" altLang="zh-CN" sz="2400" b="1" i="1" smtClean="0">
                            <a:latin typeface="Cambria Math" panose="02040503050406030204" pitchFamily="18" charset="0"/>
                            <a:cs typeface="Calibri" panose="020F0502020204030204" pitchFamily="34" charset="0"/>
                          </a:rPr>
                          <m:t>𝟐</m:t>
                        </m:r>
                        <m:r>
                          <a:rPr lang="en-US" altLang="zh-CN" sz="2400" b="1" i="0" smtClean="0">
                            <a:latin typeface="Cambria Math" panose="02040503050406030204" pitchFamily="18" charset="0"/>
                            <a:cs typeface="Calibri" panose="020F0502020204030204" pitchFamily="34" charset="0"/>
                          </a:rPr>
                          <m:t>𝐯</m:t>
                        </m:r>
                        <m:sSub>
                          <m:sSubPr>
                            <m:ctrlPr>
                              <a:rPr lang="en-US" altLang="zh-CN" sz="2400" b="1" i="1" smtClean="0">
                                <a:latin typeface="Cambria Math" panose="02040503050406030204" pitchFamily="18" charset="0"/>
                                <a:cs typeface="Calibri" panose="020F0502020204030204" pitchFamily="34" charset="0"/>
                              </a:rPr>
                            </m:ctrlPr>
                          </m:sSubPr>
                          <m:e>
                            <m:r>
                              <a:rPr lang="en-US" altLang="zh-CN" sz="2400" b="1" i="0" smtClean="0">
                                <a:latin typeface="Cambria Math" panose="02040503050406030204" pitchFamily="18" charset="0"/>
                                <a:cs typeface="Calibri" panose="020F0502020204030204" pitchFamily="34" charset="0"/>
                              </a:rPr>
                              <m:t>𝐟</m:t>
                            </m:r>
                          </m:e>
                          <m:sub>
                            <m:r>
                              <a:rPr lang="en-US" altLang="zh-CN" sz="2400" b="1" i="0" smtClean="0">
                                <a:latin typeface="Cambria Math" panose="02040503050406030204" pitchFamily="18" charset="0"/>
                                <a:cs typeface="Calibri" panose="020F0502020204030204" pitchFamily="34" charset="0"/>
                              </a:rPr>
                              <m:t>𝐜</m:t>
                            </m:r>
                          </m:sub>
                        </m:sSub>
                      </m:num>
                      <m:den>
                        <m:r>
                          <a:rPr lang="en-US" altLang="zh-CN" sz="2400" b="1" i="0" smtClean="0">
                            <a:latin typeface="Cambria Math" panose="02040503050406030204" pitchFamily="18" charset="0"/>
                            <a:cs typeface="Calibri" panose="020F0502020204030204" pitchFamily="34" charset="0"/>
                          </a:rPr>
                          <m:t>𝐜</m:t>
                        </m:r>
                      </m:den>
                    </m:f>
                  </m:oMath>
                </a14:m>
                <a:endParaRPr lang="en-US" altLang="zh-CN" sz="2400" b="1" dirty="0">
                  <a:latin typeface="Calibri" panose="020F0502020204030204" pitchFamily="34" charset="0"/>
                  <a:cs typeface="Calibri" panose="020F0502020204030204" pitchFamily="34" charset="0"/>
                </a:endParaRPr>
              </a:p>
            </p:txBody>
          </p:sp>
        </mc:Choice>
        <mc:Fallback xmlns="">
          <p:sp>
            <p:nvSpPr>
              <p:cNvPr id="13" name="文本框 12">
                <a:extLst>
                  <a:ext uri="{FF2B5EF4-FFF2-40B4-BE49-F238E27FC236}">
                    <a16:creationId xmlns:a16="http://schemas.microsoft.com/office/drawing/2014/main" id="{E644B7C1-E896-4009-BA1E-BD73C787D8B7}"/>
                  </a:ext>
                </a:extLst>
              </p:cNvPr>
              <p:cNvSpPr txBox="1">
                <a:spLocks noRot="1" noChangeAspect="1" noMove="1" noResize="1" noEditPoints="1" noAdjustHandles="1" noChangeArrowheads="1" noChangeShapeType="1" noTextEdit="1"/>
              </p:cNvSpPr>
              <p:nvPr/>
            </p:nvSpPr>
            <p:spPr>
              <a:xfrm>
                <a:off x="2180459" y="5216472"/>
                <a:ext cx="9030466" cy="1001172"/>
              </a:xfrm>
              <a:prstGeom prst="rect">
                <a:avLst/>
              </a:prstGeom>
              <a:blipFill>
                <a:blip r:embed="rId5"/>
                <a:stretch>
                  <a:fillRect l="-945" t="-4878" b="-5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B89FD17-C03A-4DB0-BA0F-088ED003EA8C}"/>
                  </a:ext>
                </a:extLst>
              </p:cNvPr>
              <p:cNvSpPr txBox="1"/>
              <p:nvPr/>
            </p:nvSpPr>
            <p:spPr>
              <a:xfrm>
                <a:off x="1165386" y="3848903"/>
                <a:ext cx="6096000" cy="4760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𝜶</m:t>
                      </m:r>
                      <m:r>
                        <a:rPr lang="en-US" altLang="zh-CN" sz="2400" b="1" i="1" dirty="0" smtClean="0">
                          <a:solidFill>
                            <a:srgbClr val="ED6C00"/>
                          </a:solidFill>
                          <a:latin typeface="Cambria Math" panose="02040503050406030204" pitchFamily="18" charset="0"/>
                          <a:cs typeface="Calibri" panose="020F0502020204030204" pitchFamily="34" charset="0"/>
                        </a:rPr>
                        <m:t>𝜷</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latin typeface="Cambria Math" panose="02040503050406030204" pitchFamily="18" charset="0"/>
                              <a:cs typeface="Calibri" panose="020F0502020204030204" pitchFamily="34" charset="0"/>
                            </a:rPr>
                            <m:t>𝝉</m:t>
                          </m:r>
                        </m:e>
                      </m:d>
                      <m:sSup>
                        <m:sSupPr>
                          <m:ctrlPr>
                            <a:rPr lang="en-US" altLang="zh-CN" sz="2400" b="1" i="1" dirty="0" smtClean="0">
                              <a:solidFill>
                                <a:srgbClr val="ED6C00"/>
                              </a:solidFill>
                              <a:latin typeface="Cambria Math" panose="02040503050406030204" pitchFamily="18" charset="0"/>
                              <a:cs typeface="Calibri" panose="020F0502020204030204" pitchFamily="34" charset="0"/>
                            </a:rPr>
                          </m:ctrlPr>
                        </m:sSupPr>
                        <m:e>
                          <m:r>
                            <a:rPr lang="en-US" altLang="zh-CN" sz="2400" b="1" i="1" dirty="0" smtClean="0">
                              <a:solidFill>
                                <a:srgbClr val="ED6C00"/>
                              </a:solidFill>
                              <a:latin typeface="Cambria Math" panose="02040503050406030204" pitchFamily="18" charset="0"/>
                              <a:cs typeface="Calibri" panose="020F0502020204030204" pitchFamily="34" charset="0"/>
                            </a:rPr>
                            <m:t>𝒆</m:t>
                          </m:r>
                        </m:e>
                        <m:sup>
                          <m:r>
                            <a:rPr lang="en-US" altLang="zh-CN" sz="2400" b="1" i="1" dirty="0" smtClean="0">
                              <a:solidFill>
                                <a:srgbClr val="ED6C00"/>
                              </a:solidFill>
                              <a:latin typeface="Cambria Math" panose="02040503050406030204" pitchFamily="18" charset="0"/>
                              <a:cs typeface="Calibri" panose="020F0502020204030204" pitchFamily="34" charset="0"/>
                            </a:rPr>
                            <m:t>𝒋</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solidFill>
                                <a:srgbClr val="ED6C00"/>
                              </a:solidFill>
                              <a:latin typeface="Cambria Math" panose="02040503050406030204" pitchFamily="18" charset="0"/>
                              <a:cs typeface="Calibri" panose="020F0502020204030204" pitchFamily="34" charset="0"/>
                            </a:rPr>
                            <m:t>𝝅</m:t>
                          </m:r>
                          <m:r>
                            <a:rPr lang="en-US" altLang="zh-CN" sz="2400" b="1" i="1" dirty="0" smtClean="0">
                              <a:solidFill>
                                <a:srgbClr val="ED6C00"/>
                              </a:solidFill>
                              <a:latin typeface="Cambria Math" panose="02040503050406030204" pitchFamily="18" charset="0"/>
                              <a:cs typeface="Calibri" panose="020F0502020204030204" pitchFamily="34" charset="0"/>
                            </a:rPr>
                            <m:t>𝒇𝒕</m:t>
                          </m:r>
                        </m:sup>
                      </m:sSup>
                    </m:oMath>
                  </m:oMathPara>
                </a14:m>
                <a:endParaRPr lang="zh-CN" altLang="en-US" sz="2400" dirty="0"/>
              </a:p>
            </p:txBody>
          </p:sp>
        </mc:Choice>
        <mc:Fallback xmlns="">
          <p:sp>
            <p:nvSpPr>
              <p:cNvPr id="14" name="文本框 13">
                <a:extLst>
                  <a:ext uri="{FF2B5EF4-FFF2-40B4-BE49-F238E27FC236}">
                    <a16:creationId xmlns:a16="http://schemas.microsoft.com/office/drawing/2014/main" id="{6B89FD17-C03A-4DB0-BA0F-088ED003EA8C}"/>
                  </a:ext>
                </a:extLst>
              </p:cNvPr>
              <p:cNvSpPr txBox="1">
                <a:spLocks noRot="1" noChangeAspect="1" noMove="1" noResize="1" noEditPoints="1" noAdjustHandles="1" noChangeArrowheads="1" noChangeShapeType="1" noTextEdit="1"/>
              </p:cNvSpPr>
              <p:nvPr/>
            </p:nvSpPr>
            <p:spPr>
              <a:xfrm>
                <a:off x="1165386" y="3848903"/>
                <a:ext cx="6096000" cy="476028"/>
              </a:xfrm>
              <a:prstGeom prst="rect">
                <a:avLst/>
              </a:prstGeom>
              <a:blipFill>
                <a:blip r:embed="rId7"/>
                <a:stretch>
                  <a:fillRect b="-16667"/>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0F293704-B652-4872-8961-5B52CE48A4E8}"/>
              </a:ext>
            </a:extLst>
          </p:cNvPr>
          <p:cNvCxnSpPr/>
          <p:nvPr/>
        </p:nvCxnSpPr>
        <p:spPr>
          <a:xfrm>
            <a:off x="9505950" y="4500562"/>
            <a:ext cx="1847850" cy="0"/>
          </a:xfrm>
          <a:prstGeom prst="straightConnector1">
            <a:avLst/>
          </a:prstGeom>
          <a:ln w="38100">
            <a:solidFill>
              <a:srgbClr val="ED6C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0969F4E-68AF-4E52-9760-8A742CA63A6F}"/>
              </a:ext>
            </a:extLst>
          </p:cNvPr>
          <p:cNvSpPr txBox="1"/>
          <p:nvPr/>
        </p:nvSpPr>
        <p:spPr>
          <a:xfrm>
            <a:off x="9763125" y="4460447"/>
            <a:ext cx="1419235"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Velocity v</a:t>
            </a:r>
            <a:endParaRPr lang="zh-CN" altLang="en-US" sz="24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CE4D0AE-CEF5-84CA-A814-EA6E320F39C2}"/>
                  </a:ext>
                </a:extLst>
              </p:cNvPr>
              <p:cNvSpPr txBox="1"/>
              <p:nvPr/>
            </p:nvSpPr>
            <p:spPr>
              <a:xfrm>
                <a:off x="7772400" y="2001015"/>
                <a:ext cx="4274119" cy="7938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𝜶</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𝝉</m:t>
                          </m:r>
                        </m:e>
                      </m:d>
                      <m:sSup>
                        <m:sSupPr>
                          <m:ctrlPr>
                            <a:rPr lang="en-US" altLang="zh-CN" sz="2400" b="1" i="1" dirty="0">
                              <a:solidFill>
                                <a:srgbClr val="ED6C00"/>
                              </a:solidFill>
                              <a:latin typeface="Cambria Math" panose="02040503050406030204" pitchFamily="18" charset="0"/>
                              <a:cs typeface="Calibri" panose="020F0502020204030204" pitchFamily="34" charset="0"/>
                            </a:rPr>
                          </m:ctrlPr>
                        </m:sSupPr>
                        <m:e>
                          <m:r>
                            <a:rPr lang="en-US" altLang="zh-CN" sz="2400" b="1" i="1" dirty="0">
                              <a:solidFill>
                                <a:srgbClr val="ED6C00"/>
                              </a:solidFill>
                              <a:latin typeface="Cambria Math" panose="02040503050406030204" pitchFamily="18" charset="0"/>
                              <a:cs typeface="Calibri" panose="020F0502020204030204" pitchFamily="34" charset="0"/>
                            </a:rPr>
                            <m:t>𝒆</m:t>
                          </m:r>
                        </m:e>
                        <m:sup>
                          <m:r>
                            <a:rPr lang="en-US" altLang="zh-CN" sz="2400" b="1" i="1" dirty="0">
                              <a:solidFill>
                                <a:srgbClr val="ED6C00"/>
                              </a:solidFill>
                              <a:latin typeface="Cambria Math" panose="02040503050406030204" pitchFamily="18" charset="0"/>
                              <a:cs typeface="Calibri" panose="020F0502020204030204" pitchFamily="34" charset="0"/>
                            </a:rPr>
                            <m:t>𝒋</m:t>
                          </m:r>
                          <m:r>
                            <a:rPr lang="en-US" altLang="zh-CN" sz="2400" b="1" i="1" dirty="0">
                              <a:solidFill>
                                <a:srgbClr val="ED6C00"/>
                              </a:solidFill>
                              <a:latin typeface="Cambria Math" panose="02040503050406030204" pitchFamily="18" charset="0"/>
                              <a:cs typeface="Calibri" panose="020F0502020204030204" pitchFamily="34" charset="0"/>
                            </a:rPr>
                            <m:t>𝟐</m:t>
                          </m:r>
                          <m:r>
                            <a:rPr lang="en-US" altLang="zh-CN" sz="2400" b="1" i="1" dirty="0">
                              <a:solidFill>
                                <a:srgbClr val="ED6C00"/>
                              </a:solidFill>
                              <a:latin typeface="Cambria Math" panose="02040503050406030204" pitchFamily="18" charset="0"/>
                              <a:cs typeface="Calibri" panose="020F0502020204030204" pitchFamily="34" charset="0"/>
                            </a:rPr>
                            <m:t>𝝅</m:t>
                          </m:r>
                          <m:sSub>
                            <m:sSubPr>
                              <m:ctrlPr>
                                <a:rPr lang="en-US" altLang="zh-CN" sz="2400" b="1" i="1" dirty="0" smtClean="0">
                                  <a:solidFill>
                                    <a:srgbClr val="ED6C00"/>
                                  </a:solidFill>
                                  <a:latin typeface="Cambria Math" panose="02040503050406030204" pitchFamily="18" charset="0"/>
                                  <a:cs typeface="Calibri" panose="020F0502020204030204" pitchFamily="34" charset="0"/>
                                </a:rPr>
                              </m:ctrlPr>
                            </m:sSubPr>
                            <m:e>
                              <m:r>
                                <a:rPr lang="en-US" altLang="zh-CN" sz="2400" b="1" i="1" dirty="0">
                                  <a:solidFill>
                                    <a:srgbClr val="ED6C00"/>
                                  </a:solidFill>
                                  <a:latin typeface="Cambria Math" panose="02040503050406030204" pitchFamily="18" charset="0"/>
                                  <a:cs typeface="Calibri" panose="020F0502020204030204" pitchFamily="34" charset="0"/>
                                </a:rPr>
                                <m:t>𝒇</m:t>
                              </m:r>
                            </m:e>
                            <m:sub>
                              <m:r>
                                <a:rPr lang="en-US" altLang="zh-CN" sz="2400" b="1" i="1" dirty="0" smtClean="0">
                                  <a:solidFill>
                                    <a:srgbClr val="ED6C00"/>
                                  </a:solidFill>
                                  <a:latin typeface="Cambria Math" panose="02040503050406030204" pitchFamily="18" charset="0"/>
                                  <a:cs typeface="Calibri" panose="020F0502020204030204" pitchFamily="34" charset="0"/>
                                </a:rPr>
                                <m:t>𝒗</m:t>
                              </m:r>
                            </m:sub>
                          </m:sSub>
                          <m:r>
                            <a:rPr lang="en-US" altLang="zh-CN" sz="2400" b="1" i="1" dirty="0">
                              <a:solidFill>
                                <a:srgbClr val="ED6C00"/>
                              </a:solidFill>
                              <a:latin typeface="Cambria Math" panose="02040503050406030204" pitchFamily="18" charset="0"/>
                              <a:cs typeface="Calibri" panose="020F0502020204030204" pitchFamily="34" charset="0"/>
                            </a:rPr>
                            <m:t>𝒕</m:t>
                          </m:r>
                        </m:sup>
                      </m:sSup>
                      <m:r>
                        <a:rPr lang="en-US" altLang="zh-CN" sz="2400" b="1" i="1" dirty="0" smtClean="0">
                          <a:latin typeface="Cambria Math" panose="02040503050406030204" pitchFamily="18" charset="0"/>
                          <a:cs typeface="Calibri" panose="020F0502020204030204" pitchFamily="34" charset="0"/>
                        </a:rPr>
                        <m:t>𝒘𝒉𝒆𝒓𝒆</m:t>
                      </m:r>
                      <m:r>
                        <a:rPr lang="en-US" altLang="zh-CN" sz="2400" b="1" i="1" dirty="0" smtClean="0">
                          <a:latin typeface="Cambria Math" panose="02040503050406030204" pitchFamily="18" charset="0"/>
                          <a:cs typeface="Calibri" panose="020F0502020204030204" pitchFamily="34" charset="0"/>
                        </a:rPr>
                        <m:t>  </m:t>
                      </m:r>
                      <m:r>
                        <a:rPr lang="en-US" altLang="zh-CN" sz="2400" b="1" i="1" dirty="0" smtClean="0">
                          <a:latin typeface="Cambria Math" panose="02040503050406030204" pitchFamily="18" charset="0"/>
                          <a:cs typeface="Calibri" panose="020F0502020204030204" pitchFamily="34" charset="0"/>
                        </a:rPr>
                        <m:t>𝝉</m:t>
                      </m:r>
                      <m:r>
                        <a:rPr lang="en-US" altLang="zh-CN" sz="2400" b="1" i="1" dirty="0" smtClean="0">
                          <a:latin typeface="Cambria Math" panose="02040503050406030204" pitchFamily="18" charset="0"/>
                          <a:cs typeface="Calibri" panose="020F0502020204030204" pitchFamily="34" charset="0"/>
                        </a:rPr>
                        <m:t>=</m:t>
                      </m:r>
                      <m:f>
                        <m:fPr>
                          <m:ctrlPr>
                            <a:rPr lang="en-US" altLang="zh-CN" sz="2400" b="1" i="1" dirty="0" smtClean="0">
                              <a:latin typeface="Cambria Math" panose="02040503050406030204" pitchFamily="18" charset="0"/>
                              <a:cs typeface="Calibri" panose="020F0502020204030204" pitchFamily="34" charset="0"/>
                            </a:rPr>
                          </m:ctrlPr>
                        </m:fPr>
                        <m:num>
                          <m:r>
                            <a:rPr lang="en-US" altLang="zh-CN" sz="2400" b="1" i="1" dirty="0" smtClean="0">
                              <a:latin typeface="Cambria Math" panose="02040503050406030204" pitchFamily="18" charset="0"/>
                              <a:cs typeface="Calibri" panose="020F0502020204030204" pitchFamily="34" charset="0"/>
                            </a:rPr>
                            <m:t>𝒅</m:t>
                          </m:r>
                        </m:num>
                        <m:den>
                          <m:r>
                            <a:rPr lang="en-US" altLang="zh-CN" sz="2400" b="1" i="1" dirty="0" smtClean="0">
                              <a:latin typeface="Cambria Math" panose="02040503050406030204" pitchFamily="18" charset="0"/>
                              <a:cs typeface="Calibri" panose="020F0502020204030204" pitchFamily="34" charset="0"/>
                            </a:rPr>
                            <m:t>𝒄</m:t>
                          </m:r>
                        </m:den>
                      </m:f>
                    </m:oMath>
                  </m:oMathPara>
                </a14:m>
                <a:endParaRPr lang="zh-CN" altLang="en-US" sz="2400" b="1" dirty="0">
                  <a:latin typeface="Calibri" panose="020F0502020204030204" pitchFamily="34" charset="0"/>
                  <a:cs typeface="Calibri" panose="020F0502020204030204" pitchFamily="34" charset="0"/>
                </a:endParaRPr>
              </a:p>
            </p:txBody>
          </p:sp>
        </mc:Choice>
        <mc:Fallback xmlns="">
          <p:sp>
            <p:nvSpPr>
              <p:cNvPr id="16" name="文本框 15">
                <a:extLst>
                  <a:ext uri="{FF2B5EF4-FFF2-40B4-BE49-F238E27FC236}">
                    <a16:creationId xmlns:a16="http://schemas.microsoft.com/office/drawing/2014/main" id="{5CE4D0AE-CEF5-84CA-A814-EA6E320F39C2}"/>
                  </a:ext>
                </a:extLst>
              </p:cNvPr>
              <p:cNvSpPr txBox="1">
                <a:spLocks noRot="1" noChangeAspect="1" noMove="1" noResize="1" noEditPoints="1" noAdjustHandles="1" noChangeArrowheads="1" noChangeShapeType="1" noTextEdit="1"/>
              </p:cNvSpPr>
              <p:nvPr/>
            </p:nvSpPr>
            <p:spPr>
              <a:xfrm>
                <a:off x="7772400" y="2001015"/>
                <a:ext cx="4274119" cy="79380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636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76EB1-DA40-40DB-B3F2-8DB29D84839E}"/>
              </a:ext>
            </a:extLst>
          </p:cNvPr>
          <p:cNvSpPr>
            <a:spLocks noGrp="1"/>
          </p:cNvSpPr>
          <p:nvPr>
            <p:ph type="title"/>
          </p:nvPr>
        </p:nvSpPr>
        <p:spPr/>
        <p:txBody>
          <a:bodyPr/>
          <a:lstStyle/>
          <a:p>
            <a:r>
              <a:rPr lang="en-US" altLang="zh-CN" dirty="0"/>
              <a:t>Proactive Sensing</a:t>
            </a:r>
            <a:endParaRPr lang="zh-CN" altLang="en-US" dirty="0"/>
          </a:p>
        </p:txBody>
      </p:sp>
      <p:sp>
        <p:nvSpPr>
          <p:cNvPr id="4" name="灯片编号占位符 3">
            <a:extLst>
              <a:ext uri="{FF2B5EF4-FFF2-40B4-BE49-F238E27FC236}">
                <a16:creationId xmlns:a16="http://schemas.microsoft.com/office/drawing/2014/main" id="{CF3EDA21-7418-4D04-BD5E-935C5EC8E80B}"/>
              </a:ext>
            </a:extLst>
          </p:cNvPr>
          <p:cNvSpPr>
            <a:spLocks noGrp="1"/>
          </p:cNvSpPr>
          <p:nvPr>
            <p:ph type="sldNum" sz="quarter" idx="12"/>
          </p:nvPr>
        </p:nvSpPr>
        <p:spPr/>
        <p:txBody>
          <a:bodyPr/>
          <a:lstStyle/>
          <a:p>
            <a:fld id="{11111CF7-3CEA-4476-AA1D-FDB53D59C6A7}" type="slidenum">
              <a:rPr lang="zh-CN" altLang="en-US" smtClean="0"/>
              <a:t>12</a:t>
            </a:fld>
            <a:endParaRPr lang="zh-CN" altLang="en-US"/>
          </a:p>
        </p:txBody>
      </p:sp>
      <p:pic>
        <p:nvPicPr>
          <p:cNvPr id="4100"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F07C968-CC7E-4EB7-ADCD-6AA0C6081B17}"/>
                  </a:ext>
                </a:extLst>
              </p:cNvPr>
              <p:cNvSpPr txBox="1"/>
              <p:nvPr/>
            </p:nvSpPr>
            <p:spPr>
              <a:xfrm>
                <a:off x="1838325" y="1312366"/>
                <a:ext cx="8178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𝒙</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oMath>
                  </m:oMathPara>
                </a14:m>
                <a:endParaRPr lang="zh-CN" altLang="en-US" sz="2400" b="1"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EF07C968-CC7E-4EB7-ADCD-6AA0C6081B17}"/>
                  </a:ext>
                </a:extLst>
              </p:cNvPr>
              <p:cNvSpPr txBox="1">
                <a:spLocks noRot="1" noChangeAspect="1" noMove="1" noResize="1" noEditPoints="1" noAdjustHandles="1" noChangeArrowheads="1" noChangeShapeType="1" noTextEdit="1"/>
              </p:cNvSpPr>
              <p:nvPr/>
            </p:nvSpPr>
            <p:spPr>
              <a:xfrm>
                <a:off x="1838325" y="1312366"/>
                <a:ext cx="817853" cy="461665"/>
              </a:xfrm>
              <a:prstGeom prst="rect">
                <a:avLst/>
              </a:prstGeom>
              <a:blipFill>
                <a:blip r:embed="rId3"/>
                <a:stretch>
                  <a:fillRect r="-1493"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644B7C1-E896-4009-BA1E-BD73C787D8B7}"/>
                  </a:ext>
                </a:extLst>
              </p:cNvPr>
              <p:cNvSpPr txBox="1"/>
              <p:nvPr/>
            </p:nvSpPr>
            <p:spPr>
              <a:xfrm>
                <a:off x="4857749" y="2002812"/>
                <a:ext cx="6805083" cy="2927853"/>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If the BS knows y(t)</a:t>
                </a: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Define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𝐶𝑜𝑟</m:t>
                    </m:r>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𝑐</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𝑑</m:t>
                        </m:r>
                      </m:e>
                    </m:d>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𝑥</m:t>
                    </m:r>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𝑡</m:t>
                        </m:r>
                        <m:r>
                          <a:rPr lang="en-US" altLang="zh-CN" sz="2400" b="0" i="1" smtClean="0">
                            <a:latin typeface="Cambria Math" panose="02040503050406030204" pitchFamily="18" charset="0"/>
                            <a:cs typeface="Calibri" panose="020F0502020204030204" pitchFamily="34" charset="0"/>
                          </a:rPr>
                          <m:t>−2</m:t>
                        </m:r>
                        <m:r>
                          <a:rPr lang="en-US" altLang="zh-CN" sz="2400" i="1" smtClean="0">
                            <a:latin typeface="Cambria Math" panose="02040503050406030204" pitchFamily="18" charset="0"/>
                            <a:cs typeface="Calibri" panose="020F0502020204030204" pitchFamily="34" charset="0"/>
                          </a:rPr>
                          <m:t>𝑐</m:t>
                        </m:r>
                      </m:e>
                    </m:d>
                    <m:sSup>
                      <m:sSupPr>
                        <m:ctrlPr>
                          <a:rPr lang="en-US" altLang="zh-CN" sz="2400" i="1" smtClean="0">
                            <a:latin typeface="Cambria Math" panose="02040503050406030204" pitchFamily="18" charset="0"/>
                            <a:cs typeface="Calibri" panose="020F0502020204030204" pitchFamily="34" charset="0"/>
                          </a:rPr>
                        </m:ctrlPr>
                      </m:sSupPr>
                      <m:e>
                        <m:r>
                          <a:rPr lang="en-US" altLang="zh-CN" sz="2400" b="0" i="1" smtClean="0">
                            <a:latin typeface="Cambria Math" panose="02040503050406030204" pitchFamily="18" charset="0"/>
                            <a:cs typeface="Calibri" panose="020F0502020204030204" pitchFamily="34" charset="0"/>
                          </a:rPr>
                          <m:t>𝑒</m:t>
                        </m:r>
                      </m:e>
                      <m:sup>
                        <m:r>
                          <a:rPr lang="en-US" altLang="zh-CN" sz="2400" b="0" i="1" smtClean="0">
                            <a:latin typeface="Cambria Math" panose="02040503050406030204" pitchFamily="18" charset="0"/>
                            <a:cs typeface="Calibri" panose="020F0502020204030204" pitchFamily="34" charset="0"/>
                          </a:rPr>
                          <m:t>𝑗</m:t>
                        </m:r>
                        <m:r>
                          <a:rPr lang="en-US" altLang="zh-CN" sz="2400" b="0" i="1" smtClean="0">
                            <a:latin typeface="Cambria Math" panose="02040503050406030204" pitchFamily="18" charset="0"/>
                            <a:cs typeface="Calibri" panose="020F0502020204030204" pitchFamily="34" charset="0"/>
                          </a:rPr>
                          <m:t>2</m:t>
                        </m:r>
                        <m:r>
                          <a:rPr lang="en-US" altLang="zh-CN" sz="2400" b="0" i="1" smtClean="0">
                            <a:latin typeface="Cambria Math" panose="02040503050406030204" pitchFamily="18" charset="0"/>
                            <a:cs typeface="Calibri" panose="020F0502020204030204" pitchFamily="34" charset="0"/>
                          </a:rPr>
                          <m:t>𝜋</m:t>
                        </m:r>
                        <m:r>
                          <a:rPr lang="en-US" altLang="zh-CN" sz="2400" i="1" smtClean="0">
                            <a:latin typeface="Cambria Math" panose="02040503050406030204" pitchFamily="18" charset="0"/>
                            <a:cs typeface="Calibri" panose="020F0502020204030204" pitchFamily="34" charset="0"/>
                          </a:rPr>
                          <m:t>𝑑</m:t>
                        </m:r>
                        <m:r>
                          <a:rPr lang="en-US" altLang="zh-CN" sz="2400" b="0" i="1" smtClean="0">
                            <a:latin typeface="Cambria Math" panose="02040503050406030204" pitchFamily="18" charset="0"/>
                            <a:cs typeface="Calibri" panose="020F0502020204030204" pitchFamily="34" charset="0"/>
                          </a:rPr>
                          <m:t>𝑡</m:t>
                        </m:r>
                      </m:sup>
                    </m:sSup>
                    <m:sSup>
                      <m:sSupPr>
                        <m:ctrlPr>
                          <a:rPr lang="en-US" altLang="zh-CN" sz="2400" i="1" smtClean="0">
                            <a:latin typeface="Cambria Math" panose="02040503050406030204" pitchFamily="18" charset="0"/>
                            <a:cs typeface="Calibri" panose="020F0502020204030204" pitchFamily="34" charset="0"/>
                          </a:rPr>
                        </m:ctrlPr>
                      </m:sSupPr>
                      <m:e>
                        <m:r>
                          <a:rPr lang="en-US" altLang="zh-CN" sz="2400" b="0" i="1" smtClean="0">
                            <a:latin typeface="Cambria Math" panose="02040503050406030204" pitchFamily="18" charset="0"/>
                            <a:cs typeface="Calibri" panose="020F0502020204030204" pitchFamily="34" charset="0"/>
                          </a:rPr>
                          <m:t>𝑦</m:t>
                        </m:r>
                      </m:e>
                      <m:sup>
                        <m:r>
                          <a:rPr lang="en-US" altLang="zh-CN" sz="2400" b="0" i="1" smtClean="0">
                            <a:latin typeface="Cambria Math" panose="02040503050406030204" pitchFamily="18" charset="0"/>
                            <a:cs typeface="Calibri" panose="020F0502020204030204" pitchFamily="34" charset="0"/>
                          </a:rPr>
                          <m:t>∗</m:t>
                        </m:r>
                      </m:sup>
                    </m:sSup>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𝑡</m:t>
                        </m:r>
                      </m:e>
                    </m:d>
                    <m:r>
                      <a:rPr lang="en-US" altLang="zh-CN" sz="2400" b="0" i="1" smtClean="0">
                        <a:latin typeface="Cambria Math" panose="02040503050406030204" pitchFamily="18" charset="0"/>
                        <a:cs typeface="Calibri" panose="020F0502020204030204" pitchFamily="34" charset="0"/>
                      </a:rPr>
                      <m:t> </m:t>
                    </m:r>
                    <m:r>
                      <a:rPr lang="en-US" altLang="zh-CN" sz="2400" b="0" i="1" smtClean="0">
                        <a:latin typeface="Cambria Math" panose="02040503050406030204" pitchFamily="18" charset="0"/>
                        <a:cs typeface="Calibri" panose="020F0502020204030204" pitchFamily="34" charset="0"/>
                      </a:rPr>
                      <m:t>𝑑𝑡</m:t>
                    </m:r>
                    <m:r>
                      <a:rPr lang="en-US" altLang="zh-CN" sz="2400" b="0" i="1" smtClean="0">
                        <a:latin typeface="Cambria Math" panose="02040503050406030204" pitchFamily="18" charset="0"/>
                        <a:cs typeface="Calibri" panose="020F0502020204030204" pitchFamily="34" charset="0"/>
                      </a:rPr>
                      <m:t>|</m:t>
                    </m:r>
                  </m:oMath>
                </a14:m>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The estimation of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𝜏</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𝑓</m:t>
                    </m:r>
                    <m:r>
                      <a:rPr lang="en-US" altLang="zh-CN" sz="2400" b="0" i="1" smtClean="0">
                        <a:latin typeface="Cambria Math" panose="02040503050406030204" pitchFamily="18" charset="0"/>
                        <a:cs typeface="Calibri" panose="020F0502020204030204" pitchFamily="34" charset="0"/>
                      </a:rPr>
                      <m:t>)</m:t>
                    </m:r>
                  </m:oMath>
                </a14:m>
                <a:r>
                  <a:rPr lang="en-US" altLang="zh-CN" sz="24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cs typeface="Calibri" panose="020F0502020204030204" pitchFamily="34" charset="0"/>
                            </a:rPr>
                          </m:ctrlPr>
                        </m:funcPr>
                        <m:fName>
                          <m:r>
                            <a:rPr lang="en-US" altLang="zh-CN" sz="2400" b="0" i="1" smtClean="0">
                              <a:latin typeface="Cambria Math" panose="02040503050406030204" pitchFamily="18" charset="0"/>
                              <a:cs typeface="Calibri" panose="020F0502020204030204" pitchFamily="34" charset="0"/>
                            </a:rPr>
                            <m:t>(</m:t>
                          </m:r>
                          <m:acc>
                            <m:accPr>
                              <m:chr m:val="̂"/>
                              <m:ctrlPr>
                                <a:rPr lang="en-US" altLang="zh-CN" sz="2400" i="1">
                                  <a:latin typeface="Cambria Math" panose="02040503050406030204" pitchFamily="18" charset="0"/>
                                  <a:cs typeface="Calibri" panose="020F0502020204030204" pitchFamily="34" charset="0"/>
                                </a:rPr>
                              </m:ctrlPr>
                            </m:accPr>
                            <m:e>
                              <m:r>
                                <a:rPr lang="en-US" altLang="zh-CN" sz="2400" b="0" i="1" smtClean="0">
                                  <a:latin typeface="Cambria Math" panose="02040503050406030204" pitchFamily="18" charset="0"/>
                                  <a:cs typeface="Calibri" panose="020F0502020204030204" pitchFamily="34" charset="0"/>
                                </a:rPr>
                                <m:t>𝜏</m:t>
                              </m:r>
                            </m:e>
                          </m:acc>
                          <m:r>
                            <a:rPr lang="en-US" altLang="zh-CN" sz="2400" b="0" i="1" smtClean="0">
                              <a:latin typeface="Cambria Math" panose="02040503050406030204" pitchFamily="18" charset="0"/>
                              <a:cs typeface="Calibri" panose="020F0502020204030204" pitchFamily="34" charset="0"/>
                            </a:rPr>
                            <m:t>,</m:t>
                          </m:r>
                          <m:acc>
                            <m:accPr>
                              <m:chr m:val="̂"/>
                              <m:ctrlPr>
                                <a:rPr lang="en-US" altLang="zh-CN" sz="2400" i="1">
                                  <a:latin typeface="Cambria Math" panose="02040503050406030204" pitchFamily="18" charset="0"/>
                                  <a:cs typeface="Calibri" panose="020F0502020204030204" pitchFamily="34" charset="0"/>
                                </a:rPr>
                              </m:ctrlPr>
                            </m:accPr>
                            <m:e>
                              <m:r>
                                <a:rPr lang="en-US" altLang="zh-CN" sz="2400" b="0" i="1" smtClean="0">
                                  <a:latin typeface="Cambria Math" panose="02040503050406030204" pitchFamily="18" charset="0"/>
                                  <a:cs typeface="Calibri" panose="020F0502020204030204" pitchFamily="34" charset="0"/>
                                </a:rPr>
                                <m:t>𝑓</m:t>
                              </m:r>
                            </m:e>
                          </m:acc>
                          <m:r>
                            <a:rPr lang="en-US" altLang="zh-CN" sz="2400" b="0" i="1" smtClean="0">
                              <a:latin typeface="Cambria Math" panose="02040503050406030204" pitchFamily="18" charset="0"/>
                              <a:cs typeface="Calibri" panose="020F0502020204030204" pitchFamily="34" charset="0"/>
                            </a:rPr>
                            <m:t>) = </m:t>
                          </m:r>
                          <m:limLow>
                            <m:limLowPr>
                              <m:ctrlPr>
                                <a:rPr lang="en-US" altLang="zh-CN" sz="2400" i="1" smtClean="0">
                                  <a:latin typeface="Cambria Math" panose="02040503050406030204" pitchFamily="18" charset="0"/>
                                  <a:cs typeface="Calibri" panose="020F0502020204030204" pitchFamily="34" charset="0"/>
                                </a:rPr>
                              </m:ctrlPr>
                            </m:limLowPr>
                            <m:e>
                              <m:r>
                                <a:rPr lang="en-US" altLang="zh-CN" sz="2400" b="0" i="1" smtClean="0">
                                  <a:latin typeface="Cambria Math" panose="02040503050406030204" pitchFamily="18" charset="0"/>
                                  <a:cs typeface="Calibri" panose="020F0502020204030204" pitchFamily="34" charset="0"/>
                                </a:rPr>
                                <m:t>𝑎𝑟𝑔</m:t>
                              </m:r>
                              <m:r>
                                <a:rPr lang="en-US" altLang="zh-CN" sz="2400" b="0" i="1" smtClean="0">
                                  <a:latin typeface="Cambria Math" panose="02040503050406030204" pitchFamily="18" charset="0"/>
                                  <a:cs typeface="Calibri" panose="020F0502020204030204" pitchFamily="34" charset="0"/>
                                </a:rPr>
                                <m:t> </m:t>
                              </m:r>
                              <m:r>
                                <m:rPr>
                                  <m:sty m:val="p"/>
                                </m:rPr>
                                <a:rPr lang="en-US" altLang="zh-CN" sz="2400" b="0" i="0" smtClean="0">
                                  <a:latin typeface="Cambria Math" panose="02040503050406030204" pitchFamily="18" charset="0"/>
                                  <a:cs typeface="Calibri" panose="020F0502020204030204" pitchFamily="34" charset="0"/>
                                </a:rPr>
                                <m:t>max</m:t>
                              </m:r>
                            </m:e>
                            <m:lim>
                              <m:r>
                                <a:rPr lang="en-US" altLang="zh-CN" sz="2400" b="0" i="1" smtClean="0">
                                  <a:latin typeface="Cambria Math" panose="02040503050406030204" pitchFamily="18" charset="0"/>
                                  <a:cs typeface="Calibri" panose="020F0502020204030204" pitchFamily="34" charset="0"/>
                                </a:rPr>
                                <m:t>𝑐</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𝑑</m:t>
                              </m:r>
                            </m:lim>
                          </m:limLow>
                        </m:fName>
                        <m:e>
                          <m:r>
                            <a:rPr lang="en-US" altLang="zh-CN" sz="2400" b="0" i="1" smtClean="0">
                              <a:latin typeface="Cambria Math" panose="02040503050406030204" pitchFamily="18" charset="0"/>
                              <a:cs typeface="Calibri" panose="020F0502020204030204" pitchFamily="34" charset="0"/>
                            </a:rPr>
                            <m:t>𝐶𝑜𝑟</m:t>
                          </m:r>
                          <m:d>
                            <m:dPr>
                              <m:ctrlPr>
                                <a:rPr lang="en-US" altLang="zh-CN" sz="2400" i="1">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𝑐</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𝑑</m:t>
                              </m:r>
                            </m:e>
                          </m:d>
                        </m:e>
                      </m:func>
                    </m:oMath>
                  </m:oMathPara>
                </a14:m>
                <a:endParaRPr lang="en-US" altLang="zh-CN" sz="2400" dirty="0">
                  <a:latin typeface="Calibri" panose="020F0502020204030204" pitchFamily="34" charset="0"/>
                  <a:cs typeface="Calibri" panose="020F0502020204030204" pitchFamily="34" charset="0"/>
                </a:endParaRPr>
              </a:p>
            </p:txBody>
          </p:sp>
        </mc:Choice>
        <mc:Fallback xmlns="">
          <p:sp>
            <p:nvSpPr>
              <p:cNvPr id="13" name="文本框 12">
                <a:extLst>
                  <a:ext uri="{FF2B5EF4-FFF2-40B4-BE49-F238E27FC236}">
                    <a16:creationId xmlns:a16="http://schemas.microsoft.com/office/drawing/2014/main" id="{E644B7C1-E896-4009-BA1E-BD73C787D8B7}"/>
                  </a:ext>
                </a:extLst>
              </p:cNvPr>
              <p:cNvSpPr txBox="1">
                <a:spLocks noRot="1" noChangeAspect="1" noMove="1" noResize="1" noEditPoints="1" noAdjustHandles="1" noChangeArrowheads="1" noChangeShapeType="1" noTextEdit="1"/>
              </p:cNvSpPr>
              <p:nvPr/>
            </p:nvSpPr>
            <p:spPr>
              <a:xfrm>
                <a:off x="4857749" y="2002812"/>
                <a:ext cx="6805083" cy="2927853"/>
              </a:xfrm>
              <a:prstGeom prst="rect">
                <a:avLst/>
              </a:prstGeom>
              <a:blipFill>
                <a:blip r:embed="rId4"/>
                <a:stretch>
                  <a:fillRect l="-1254" t="-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B89FD17-C03A-4DB0-BA0F-088ED003EA8C}"/>
                  </a:ext>
                </a:extLst>
              </p:cNvPr>
              <p:cNvSpPr txBox="1"/>
              <p:nvPr/>
            </p:nvSpPr>
            <p:spPr>
              <a:xfrm>
                <a:off x="-520539" y="5167310"/>
                <a:ext cx="6096000" cy="4760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𝒚</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e>
                      </m:d>
                      <m:r>
                        <a:rPr lang="en-US" altLang="zh-CN" sz="2400" b="1" i="1" dirty="0" smtClean="0">
                          <a:latin typeface="Cambria Math" panose="02040503050406030204" pitchFamily="18" charset="0"/>
                          <a:cs typeface="Calibri" panose="020F0502020204030204" pitchFamily="34" charset="0"/>
                        </a:rPr>
                        <m:t>= </m:t>
                      </m:r>
                      <m:r>
                        <a:rPr lang="en-US" altLang="zh-CN" sz="2400" b="1" i="1" dirty="0" smtClean="0">
                          <a:latin typeface="Cambria Math" panose="02040503050406030204" pitchFamily="18" charset="0"/>
                          <a:cs typeface="Calibri" panose="020F0502020204030204" pitchFamily="34" charset="0"/>
                        </a:rPr>
                        <m:t>𝜶𝜷</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latin typeface="Cambria Math" panose="02040503050406030204" pitchFamily="18" charset="0"/>
                              <a:cs typeface="Calibri" panose="020F0502020204030204" pitchFamily="34" charset="0"/>
                            </a:rPr>
                            <m:t>𝝉</m:t>
                          </m:r>
                        </m:e>
                      </m:d>
                      <m:sSup>
                        <m:sSupPr>
                          <m:ctrlPr>
                            <a:rPr lang="en-US" altLang="zh-CN" sz="2400" b="1" i="1" dirty="0" smtClean="0">
                              <a:solidFill>
                                <a:srgbClr val="ED6C00"/>
                              </a:solidFill>
                              <a:latin typeface="Cambria Math" panose="02040503050406030204" pitchFamily="18" charset="0"/>
                              <a:cs typeface="Calibri" panose="020F0502020204030204" pitchFamily="34" charset="0"/>
                            </a:rPr>
                          </m:ctrlPr>
                        </m:sSupPr>
                        <m:e>
                          <m:r>
                            <a:rPr lang="en-US" altLang="zh-CN" sz="2400" b="1" i="1" dirty="0" smtClean="0">
                              <a:solidFill>
                                <a:srgbClr val="ED6C00"/>
                              </a:solidFill>
                              <a:latin typeface="Cambria Math" panose="02040503050406030204" pitchFamily="18" charset="0"/>
                              <a:cs typeface="Calibri" panose="020F0502020204030204" pitchFamily="34" charset="0"/>
                            </a:rPr>
                            <m:t>𝒆</m:t>
                          </m:r>
                        </m:e>
                        <m:sup>
                          <m:r>
                            <a:rPr lang="en-US" altLang="zh-CN" sz="2400" b="1" i="1" dirty="0" smtClean="0">
                              <a:solidFill>
                                <a:srgbClr val="ED6C00"/>
                              </a:solidFill>
                              <a:latin typeface="Cambria Math" panose="02040503050406030204" pitchFamily="18" charset="0"/>
                              <a:cs typeface="Calibri" panose="020F0502020204030204" pitchFamily="34" charset="0"/>
                            </a:rPr>
                            <m:t>𝒋</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solidFill>
                                <a:srgbClr val="ED6C00"/>
                              </a:solidFill>
                              <a:latin typeface="Cambria Math" panose="02040503050406030204" pitchFamily="18" charset="0"/>
                              <a:cs typeface="Calibri" panose="020F0502020204030204" pitchFamily="34" charset="0"/>
                            </a:rPr>
                            <m:t>𝝅</m:t>
                          </m:r>
                          <m:r>
                            <a:rPr lang="en-US" altLang="zh-CN" sz="2400" b="1" i="1" dirty="0" smtClean="0">
                              <a:solidFill>
                                <a:srgbClr val="ED6C00"/>
                              </a:solidFill>
                              <a:latin typeface="Cambria Math" panose="02040503050406030204" pitchFamily="18" charset="0"/>
                              <a:cs typeface="Calibri" panose="020F0502020204030204" pitchFamily="34" charset="0"/>
                            </a:rPr>
                            <m:t>𝒇𝒕</m:t>
                          </m:r>
                        </m:sup>
                      </m:sSup>
                    </m:oMath>
                  </m:oMathPara>
                </a14:m>
                <a:endParaRPr lang="zh-CN" altLang="en-US" sz="2400" dirty="0"/>
              </a:p>
            </p:txBody>
          </p:sp>
        </mc:Choice>
        <mc:Fallback xmlns="">
          <p:sp>
            <p:nvSpPr>
              <p:cNvPr id="14" name="文本框 13">
                <a:extLst>
                  <a:ext uri="{FF2B5EF4-FFF2-40B4-BE49-F238E27FC236}">
                    <a16:creationId xmlns:a16="http://schemas.microsoft.com/office/drawing/2014/main" id="{6B89FD17-C03A-4DB0-BA0F-088ED003EA8C}"/>
                  </a:ext>
                </a:extLst>
              </p:cNvPr>
              <p:cNvSpPr txBox="1">
                <a:spLocks noRot="1" noChangeAspect="1" noMove="1" noResize="1" noEditPoints="1" noAdjustHandles="1" noChangeArrowheads="1" noChangeShapeType="1" noTextEdit="1"/>
              </p:cNvSpPr>
              <p:nvPr/>
            </p:nvSpPr>
            <p:spPr>
              <a:xfrm>
                <a:off x="-520539" y="5167310"/>
                <a:ext cx="6096000" cy="476028"/>
              </a:xfrm>
              <a:prstGeom prst="rect">
                <a:avLst/>
              </a:prstGeom>
              <a:blipFill>
                <a:blip r:embed="rId5"/>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605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76EB1-DA40-40DB-B3F2-8DB29D84839E}"/>
              </a:ext>
            </a:extLst>
          </p:cNvPr>
          <p:cNvSpPr>
            <a:spLocks noGrp="1"/>
          </p:cNvSpPr>
          <p:nvPr>
            <p:ph type="title"/>
          </p:nvPr>
        </p:nvSpPr>
        <p:spPr/>
        <p:txBody>
          <a:bodyPr/>
          <a:lstStyle/>
          <a:p>
            <a:r>
              <a:rPr lang="en-US" altLang="zh-CN" dirty="0"/>
              <a:t>Proactive Sensing: Analysis</a:t>
            </a:r>
            <a:endParaRPr lang="zh-CN" altLang="en-US" dirty="0"/>
          </a:p>
        </p:txBody>
      </p:sp>
      <p:sp>
        <p:nvSpPr>
          <p:cNvPr id="4" name="灯片编号占位符 3">
            <a:extLst>
              <a:ext uri="{FF2B5EF4-FFF2-40B4-BE49-F238E27FC236}">
                <a16:creationId xmlns:a16="http://schemas.microsoft.com/office/drawing/2014/main" id="{CF3EDA21-7418-4D04-BD5E-935C5EC8E80B}"/>
              </a:ext>
            </a:extLst>
          </p:cNvPr>
          <p:cNvSpPr>
            <a:spLocks noGrp="1"/>
          </p:cNvSpPr>
          <p:nvPr>
            <p:ph type="sldNum" sz="quarter" idx="12"/>
          </p:nvPr>
        </p:nvSpPr>
        <p:spPr/>
        <p:txBody>
          <a:bodyPr/>
          <a:lstStyle/>
          <a:p>
            <a:fld id="{11111CF7-3CEA-4476-AA1D-FDB53D59C6A7}" type="slidenum">
              <a:rPr lang="zh-CN" altLang="en-US" smtClean="0"/>
              <a:t>13</a:t>
            </a:fld>
            <a:endParaRPr lang="zh-CN" altLang="en-US" dirty="0"/>
          </a:p>
        </p:txBody>
      </p:sp>
      <p:pic>
        <p:nvPicPr>
          <p:cNvPr id="4100"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F07C968-CC7E-4EB7-ADCD-6AA0C6081B17}"/>
                  </a:ext>
                </a:extLst>
              </p:cNvPr>
              <p:cNvSpPr txBox="1"/>
              <p:nvPr/>
            </p:nvSpPr>
            <p:spPr>
              <a:xfrm>
                <a:off x="1838325" y="1312366"/>
                <a:ext cx="8178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𝒙</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oMath>
                  </m:oMathPara>
                </a14:m>
                <a:endParaRPr lang="zh-CN" altLang="en-US" sz="2400" b="1"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EF07C968-CC7E-4EB7-ADCD-6AA0C6081B17}"/>
                  </a:ext>
                </a:extLst>
              </p:cNvPr>
              <p:cNvSpPr txBox="1">
                <a:spLocks noRot="1" noChangeAspect="1" noMove="1" noResize="1" noEditPoints="1" noAdjustHandles="1" noChangeArrowheads="1" noChangeShapeType="1" noTextEdit="1"/>
              </p:cNvSpPr>
              <p:nvPr/>
            </p:nvSpPr>
            <p:spPr>
              <a:xfrm>
                <a:off x="1838325" y="1312366"/>
                <a:ext cx="817853" cy="461665"/>
              </a:xfrm>
              <a:prstGeom prst="rect">
                <a:avLst/>
              </a:prstGeom>
              <a:blipFill>
                <a:blip r:embed="rId3"/>
                <a:stretch>
                  <a:fillRect r="-1493"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644B7C1-E896-4009-BA1E-BD73C787D8B7}"/>
                  </a:ext>
                </a:extLst>
              </p:cNvPr>
              <p:cNvSpPr txBox="1"/>
              <p:nvPr/>
            </p:nvSpPr>
            <p:spPr>
              <a:xfrm>
                <a:off x="4061011" y="2002812"/>
                <a:ext cx="7844117" cy="367254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0" dirty="0">
                    <a:latin typeface="Calibri" panose="020F0502020204030204" pitchFamily="34" charset="0"/>
                    <a:cs typeface="Calibri" panose="020F0502020204030204" pitchFamily="34" charset="0"/>
                  </a:rPr>
                  <a:t>If is </a:t>
                </a:r>
                <a14:m>
                  <m:oMath xmlns:m="http://schemas.openxmlformats.org/officeDocument/2006/math">
                    <m:r>
                      <a:rPr lang="en-US" altLang="zh-CN" sz="2400" i="1">
                        <a:latin typeface="Cambria Math" panose="02040503050406030204" pitchFamily="18" charset="0"/>
                        <a:cs typeface="Calibri" panose="020F0502020204030204" pitchFamily="34" charset="0"/>
                      </a:rPr>
                      <m:t>𝜏</m:t>
                    </m:r>
                    <m:r>
                      <a:rPr lang="en-US" altLang="zh-CN" sz="2400" i="1">
                        <a:latin typeface="Cambria Math" panose="02040503050406030204" pitchFamily="18" charset="0"/>
                        <a:cs typeface="Calibri" panose="020F0502020204030204" pitchFamily="34" charset="0"/>
                      </a:rPr>
                      <m:t> </m:t>
                    </m:r>
                  </m:oMath>
                </a14:m>
                <a:r>
                  <a:rPr lang="en-US" altLang="zh-CN" sz="2400" b="0" dirty="0">
                    <a:latin typeface="Calibri" panose="020F0502020204030204" pitchFamily="34" charset="0"/>
                    <a:cs typeface="Calibri" panose="020F0502020204030204" pitchFamily="34" charset="0"/>
                  </a:rPr>
                  <a:t>known,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𝐶𝑜𝑟</m:t>
                    </m:r>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𝜏</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𝑑</m:t>
                        </m:r>
                      </m:e>
                    </m:d>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𝑥</m:t>
                    </m:r>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𝑡</m:t>
                        </m:r>
                        <m:r>
                          <a:rPr lang="en-US" altLang="zh-CN" sz="2400" b="0" i="1" smtClean="0">
                            <a:latin typeface="Cambria Math" panose="02040503050406030204" pitchFamily="18" charset="0"/>
                            <a:cs typeface="Calibri" panose="020F0502020204030204" pitchFamily="34" charset="0"/>
                          </a:rPr>
                          <m:t>−2</m:t>
                        </m:r>
                        <m:r>
                          <a:rPr lang="en-US" altLang="zh-CN" sz="2400" b="0" i="1" smtClean="0">
                            <a:latin typeface="Cambria Math" panose="02040503050406030204" pitchFamily="18" charset="0"/>
                            <a:cs typeface="Calibri" panose="020F0502020204030204" pitchFamily="34" charset="0"/>
                          </a:rPr>
                          <m:t>𝜏</m:t>
                        </m:r>
                      </m:e>
                    </m:d>
                    <m:sSup>
                      <m:sSupPr>
                        <m:ctrlPr>
                          <a:rPr lang="en-US" altLang="zh-CN" sz="2400" i="1" smtClean="0">
                            <a:latin typeface="Cambria Math" panose="02040503050406030204" pitchFamily="18" charset="0"/>
                            <a:cs typeface="Calibri" panose="020F0502020204030204" pitchFamily="34" charset="0"/>
                          </a:rPr>
                        </m:ctrlPr>
                      </m:sSupPr>
                      <m:e>
                        <m:r>
                          <a:rPr lang="en-US" altLang="zh-CN" sz="2400" b="0" i="1" smtClean="0">
                            <a:latin typeface="Cambria Math" panose="02040503050406030204" pitchFamily="18" charset="0"/>
                            <a:cs typeface="Calibri" panose="020F0502020204030204" pitchFamily="34" charset="0"/>
                          </a:rPr>
                          <m:t>𝑒</m:t>
                        </m:r>
                      </m:e>
                      <m:sup>
                        <m:r>
                          <a:rPr lang="en-US" altLang="zh-CN" sz="2400" b="0" i="1" smtClean="0">
                            <a:latin typeface="Cambria Math" panose="02040503050406030204" pitchFamily="18" charset="0"/>
                            <a:cs typeface="Calibri" panose="020F0502020204030204" pitchFamily="34" charset="0"/>
                          </a:rPr>
                          <m:t>𝑗</m:t>
                        </m:r>
                        <m:r>
                          <a:rPr lang="en-US" altLang="zh-CN" sz="2400" b="0" i="1" smtClean="0">
                            <a:latin typeface="Cambria Math" panose="02040503050406030204" pitchFamily="18" charset="0"/>
                            <a:cs typeface="Calibri" panose="020F0502020204030204" pitchFamily="34" charset="0"/>
                          </a:rPr>
                          <m:t>2</m:t>
                        </m:r>
                        <m:r>
                          <a:rPr lang="en-US" altLang="zh-CN" sz="2400" b="0" i="1" smtClean="0">
                            <a:latin typeface="Cambria Math" panose="02040503050406030204" pitchFamily="18" charset="0"/>
                            <a:cs typeface="Calibri" panose="020F0502020204030204" pitchFamily="34" charset="0"/>
                          </a:rPr>
                          <m:t>𝜋</m:t>
                        </m:r>
                        <m:r>
                          <a:rPr lang="en-US" altLang="zh-CN" sz="2400" i="1" smtClean="0">
                            <a:latin typeface="Cambria Math" panose="02040503050406030204" pitchFamily="18" charset="0"/>
                            <a:cs typeface="Calibri" panose="020F0502020204030204" pitchFamily="34" charset="0"/>
                          </a:rPr>
                          <m:t>𝑑</m:t>
                        </m:r>
                        <m:r>
                          <a:rPr lang="en-US" altLang="zh-CN" sz="2400" b="0" i="1" smtClean="0">
                            <a:latin typeface="Cambria Math" panose="02040503050406030204" pitchFamily="18" charset="0"/>
                            <a:cs typeface="Calibri" panose="020F0502020204030204" pitchFamily="34" charset="0"/>
                          </a:rPr>
                          <m:t>𝑡</m:t>
                        </m:r>
                      </m:sup>
                    </m:sSup>
                    <m:sSup>
                      <m:sSupPr>
                        <m:ctrlPr>
                          <a:rPr lang="en-US" altLang="zh-CN" sz="2400" i="1" smtClean="0">
                            <a:latin typeface="Cambria Math" panose="02040503050406030204" pitchFamily="18" charset="0"/>
                            <a:cs typeface="Calibri" panose="020F0502020204030204" pitchFamily="34" charset="0"/>
                          </a:rPr>
                        </m:ctrlPr>
                      </m:sSupPr>
                      <m:e>
                        <m:r>
                          <a:rPr lang="en-US" altLang="zh-CN" sz="2400" b="0" i="1" smtClean="0">
                            <a:latin typeface="Cambria Math" panose="02040503050406030204" pitchFamily="18" charset="0"/>
                            <a:cs typeface="Calibri" panose="020F0502020204030204" pitchFamily="34" charset="0"/>
                          </a:rPr>
                          <m:t>𝑦</m:t>
                        </m:r>
                      </m:e>
                      <m:sup>
                        <m:r>
                          <a:rPr lang="en-US" altLang="zh-CN" sz="2400" b="0" i="1" smtClean="0">
                            <a:latin typeface="Cambria Math" panose="02040503050406030204" pitchFamily="18" charset="0"/>
                            <a:cs typeface="Calibri" panose="020F0502020204030204" pitchFamily="34" charset="0"/>
                          </a:rPr>
                          <m:t>∗</m:t>
                        </m:r>
                      </m:sup>
                    </m:sSup>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𝑡</m:t>
                        </m:r>
                      </m:e>
                    </m:d>
                    <m:r>
                      <a:rPr lang="en-US" altLang="zh-CN" sz="2400" b="0" i="1" smtClean="0">
                        <a:latin typeface="Cambria Math" panose="02040503050406030204" pitchFamily="18" charset="0"/>
                        <a:cs typeface="Calibri" panose="020F0502020204030204" pitchFamily="34" charset="0"/>
                      </a:rPr>
                      <m:t> </m:t>
                    </m:r>
                    <m:r>
                      <a:rPr lang="en-US" altLang="zh-CN" sz="2400" b="0" i="1" smtClean="0">
                        <a:latin typeface="Cambria Math" panose="02040503050406030204" pitchFamily="18" charset="0"/>
                        <a:cs typeface="Calibri" panose="020F0502020204030204" pitchFamily="34" charset="0"/>
                      </a:rPr>
                      <m:t>𝑑𝑡</m:t>
                    </m:r>
                    <m:r>
                      <a:rPr lang="en-US" altLang="zh-CN" sz="2400" b="0" i="1" smtClean="0">
                        <a:latin typeface="Cambria Math" panose="02040503050406030204" pitchFamily="18" charset="0"/>
                        <a:cs typeface="Calibri" panose="020F0502020204030204" pitchFamily="34" charset="0"/>
                      </a:rPr>
                      <m:t>|</m:t>
                    </m:r>
                  </m:oMath>
                </a14:m>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The estimation of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𝑓</m:t>
                    </m:r>
                  </m:oMath>
                </a14:m>
                <a:r>
                  <a:rPr lang="en-US" altLang="zh-CN" sz="24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cs typeface="Calibri" panose="020F0502020204030204" pitchFamily="34" charset="0"/>
                            </a:rPr>
                          </m:ctrlPr>
                        </m:funcPr>
                        <m:fName>
                          <m:acc>
                            <m:accPr>
                              <m:chr m:val="̂"/>
                              <m:ctrlPr>
                                <a:rPr lang="en-US" altLang="zh-CN" sz="2400" i="1">
                                  <a:latin typeface="Cambria Math" panose="02040503050406030204" pitchFamily="18" charset="0"/>
                                  <a:cs typeface="Calibri" panose="020F0502020204030204" pitchFamily="34" charset="0"/>
                                </a:rPr>
                              </m:ctrlPr>
                            </m:accPr>
                            <m:e>
                              <m:r>
                                <a:rPr lang="en-US" altLang="zh-CN" sz="2400" b="0" i="1" smtClean="0">
                                  <a:latin typeface="Cambria Math" panose="02040503050406030204" pitchFamily="18" charset="0"/>
                                  <a:cs typeface="Calibri" panose="020F0502020204030204" pitchFamily="34" charset="0"/>
                                </a:rPr>
                                <m:t>𝑓</m:t>
                              </m:r>
                            </m:e>
                          </m:acc>
                          <m:r>
                            <a:rPr lang="en-US" altLang="zh-CN" sz="2400" b="0" i="1" smtClean="0">
                              <a:latin typeface="Cambria Math" panose="02040503050406030204" pitchFamily="18" charset="0"/>
                              <a:cs typeface="Calibri" panose="020F0502020204030204" pitchFamily="34" charset="0"/>
                            </a:rPr>
                            <m:t> = </m:t>
                          </m:r>
                          <m:limLow>
                            <m:limLowPr>
                              <m:ctrlPr>
                                <a:rPr lang="en-US" altLang="zh-CN" sz="2400" i="1" smtClean="0">
                                  <a:latin typeface="Cambria Math" panose="02040503050406030204" pitchFamily="18" charset="0"/>
                                  <a:cs typeface="Calibri" panose="020F0502020204030204" pitchFamily="34" charset="0"/>
                                </a:rPr>
                              </m:ctrlPr>
                            </m:limLowPr>
                            <m:e>
                              <m:r>
                                <a:rPr lang="en-US" altLang="zh-CN" sz="2400" b="0" i="1" smtClean="0">
                                  <a:latin typeface="Cambria Math" panose="02040503050406030204" pitchFamily="18" charset="0"/>
                                  <a:cs typeface="Calibri" panose="020F0502020204030204" pitchFamily="34" charset="0"/>
                                </a:rPr>
                                <m:t>𝑎𝑟𝑔</m:t>
                              </m:r>
                              <m:r>
                                <a:rPr lang="en-US" altLang="zh-CN" sz="2400" b="0" i="1" smtClean="0">
                                  <a:latin typeface="Cambria Math" panose="02040503050406030204" pitchFamily="18" charset="0"/>
                                  <a:cs typeface="Calibri" panose="020F0502020204030204" pitchFamily="34" charset="0"/>
                                </a:rPr>
                                <m:t> </m:t>
                              </m:r>
                              <m:r>
                                <m:rPr>
                                  <m:sty m:val="p"/>
                                </m:rPr>
                                <a:rPr lang="en-US" altLang="zh-CN" sz="2400" b="0" i="0" smtClean="0">
                                  <a:latin typeface="Cambria Math" panose="02040503050406030204" pitchFamily="18" charset="0"/>
                                  <a:cs typeface="Calibri" panose="020F0502020204030204" pitchFamily="34" charset="0"/>
                                </a:rPr>
                                <m:t>max</m:t>
                              </m:r>
                            </m:e>
                            <m:lim>
                              <m:r>
                                <a:rPr lang="en-US" altLang="zh-CN" sz="2400" b="0" i="1" smtClean="0">
                                  <a:latin typeface="Cambria Math" panose="02040503050406030204" pitchFamily="18" charset="0"/>
                                  <a:cs typeface="Calibri" panose="020F0502020204030204" pitchFamily="34" charset="0"/>
                                </a:rPr>
                                <m:t>𝑑</m:t>
                              </m:r>
                            </m:lim>
                          </m:limLow>
                        </m:fName>
                        <m:e>
                          <m:r>
                            <a:rPr lang="en-US" altLang="zh-CN" sz="2400" b="0" i="1" smtClean="0">
                              <a:latin typeface="Cambria Math" panose="02040503050406030204" pitchFamily="18" charset="0"/>
                              <a:cs typeface="Calibri" panose="020F0502020204030204" pitchFamily="34" charset="0"/>
                            </a:rPr>
                            <m:t>𝐶𝑜𝑟</m:t>
                          </m:r>
                          <m:d>
                            <m:dPr>
                              <m:ctrlPr>
                                <a:rPr lang="en-US" altLang="zh-CN" sz="2400" i="1">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𝜏</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𝑑</m:t>
                              </m:r>
                            </m:e>
                          </m:d>
                        </m:e>
                      </m:func>
                    </m:oMath>
                  </m:oMathPara>
                </a14:m>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Calibri" panose="020F0502020204030204" pitchFamily="34" charset="0"/>
                        </a:rPr>
                        <m:t>= </m:t>
                      </m:r>
                      <m:limLow>
                        <m:limLowPr>
                          <m:ctrlPr>
                            <a:rPr lang="en-US" altLang="zh-CN" sz="2400" i="1" smtClean="0">
                              <a:latin typeface="Cambria Math" panose="02040503050406030204" pitchFamily="18" charset="0"/>
                              <a:cs typeface="Calibri" panose="020F0502020204030204" pitchFamily="34" charset="0"/>
                            </a:rPr>
                          </m:ctrlPr>
                        </m:limLowPr>
                        <m:e>
                          <m:r>
                            <a:rPr lang="en-US" altLang="zh-CN" sz="2400" b="0" i="1" smtClean="0">
                              <a:latin typeface="Cambria Math" panose="02040503050406030204" pitchFamily="18" charset="0"/>
                              <a:cs typeface="Calibri" panose="020F0502020204030204" pitchFamily="34" charset="0"/>
                            </a:rPr>
                            <m:t>𝑎𝑟𝑔</m:t>
                          </m:r>
                          <m:r>
                            <a:rPr lang="en-US" altLang="zh-CN" sz="2400" b="0" i="1" smtClean="0">
                              <a:latin typeface="Cambria Math" panose="02040503050406030204" pitchFamily="18" charset="0"/>
                              <a:cs typeface="Calibri" panose="020F0502020204030204" pitchFamily="34" charset="0"/>
                            </a:rPr>
                            <m:t> </m:t>
                          </m:r>
                          <m:r>
                            <m:rPr>
                              <m:sty m:val="p"/>
                            </m:rPr>
                            <a:rPr lang="en-US" altLang="zh-CN" sz="2400" b="0" i="0" smtClean="0">
                              <a:latin typeface="Cambria Math" panose="02040503050406030204" pitchFamily="18" charset="0"/>
                              <a:cs typeface="Calibri" panose="020F0502020204030204" pitchFamily="34" charset="0"/>
                            </a:rPr>
                            <m:t>max</m:t>
                          </m:r>
                          <m:r>
                            <a:rPr lang="en-US" altLang="zh-CN" sz="2400" b="0" i="0" smtClean="0">
                              <a:latin typeface="Cambria Math" panose="02040503050406030204" pitchFamily="18" charset="0"/>
                              <a:cs typeface="Calibri" panose="020F0502020204030204" pitchFamily="34" charset="0"/>
                            </a:rPr>
                            <m:t>  </m:t>
                          </m:r>
                        </m:e>
                        <m:lim>
                          <m:r>
                            <a:rPr lang="en-US" altLang="zh-CN" sz="2400" b="0" i="1" smtClean="0">
                              <a:latin typeface="Cambria Math" panose="02040503050406030204" pitchFamily="18" charset="0"/>
                              <a:cs typeface="Calibri" panose="020F0502020204030204" pitchFamily="34" charset="0"/>
                            </a:rPr>
                            <m:t>𝑑</m:t>
                          </m:r>
                        </m:lim>
                      </m:limLow>
                      <m:r>
                        <a:rPr lang="en-US" altLang="zh-CN" sz="2400" b="0" i="1" smtClean="0">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𝑥</m:t>
                      </m:r>
                      <m:d>
                        <m:dPr>
                          <m:ctrlPr>
                            <a:rPr lang="en-US" altLang="zh-CN" sz="2400" i="1">
                              <a:latin typeface="Cambria Math" panose="02040503050406030204" pitchFamily="18" charset="0"/>
                              <a:cs typeface="Calibri" panose="020F0502020204030204" pitchFamily="34" charset="0"/>
                            </a:rPr>
                          </m:ctrlPr>
                        </m:dPr>
                        <m:e>
                          <m:r>
                            <a:rPr lang="en-US" altLang="zh-CN" sz="2400" i="1">
                              <a:latin typeface="Cambria Math" panose="02040503050406030204" pitchFamily="18" charset="0"/>
                              <a:cs typeface="Calibri" panose="020F0502020204030204" pitchFamily="34" charset="0"/>
                            </a:rPr>
                            <m:t>𝑡</m:t>
                          </m:r>
                          <m:r>
                            <a:rPr lang="en-US" altLang="zh-CN" sz="2400" i="1">
                              <a:latin typeface="Cambria Math" panose="02040503050406030204" pitchFamily="18" charset="0"/>
                              <a:cs typeface="Calibri" panose="020F0502020204030204" pitchFamily="34" charset="0"/>
                            </a:rPr>
                            <m:t>−2</m:t>
                          </m:r>
                          <m:r>
                            <a:rPr lang="en-US" altLang="zh-CN" sz="2400" i="1">
                              <a:latin typeface="Cambria Math" panose="02040503050406030204" pitchFamily="18" charset="0"/>
                              <a:cs typeface="Calibri" panose="020F0502020204030204" pitchFamily="34" charset="0"/>
                            </a:rPr>
                            <m:t>𝜏</m:t>
                          </m:r>
                        </m:e>
                      </m:d>
                      <m:sSup>
                        <m:sSupPr>
                          <m:ctrlPr>
                            <a:rPr lang="en-US" altLang="zh-CN" sz="2400" i="1">
                              <a:latin typeface="Cambria Math" panose="02040503050406030204" pitchFamily="18" charset="0"/>
                              <a:cs typeface="Calibri" panose="020F0502020204030204" pitchFamily="34" charset="0"/>
                            </a:rPr>
                          </m:ctrlPr>
                        </m:sSupPr>
                        <m:e>
                          <m:r>
                            <a:rPr lang="en-US" altLang="zh-CN" sz="2400" i="1">
                              <a:latin typeface="Cambria Math" panose="02040503050406030204" pitchFamily="18" charset="0"/>
                              <a:cs typeface="Calibri" panose="020F0502020204030204" pitchFamily="34" charset="0"/>
                            </a:rPr>
                            <m:t>𝑒</m:t>
                          </m:r>
                        </m:e>
                        <m:sup>
                          <m:r>
                            <a:rPr lang="en-US" altLang="zh-CN" sz="2400" b="0" i="1" smtClean="0">
                              <a:latin typeface="Cambria Math" panose="02040503050406030204" pitchFamily="18" charset="0"/>
                              <a:cs typeface="Calibri" panose="020F0502020204030204" pitchFamily="34" charset="0"/>
                            </a:rPr>
                            <m:t>𝑗</m:t>
                          </m:r>
                          <m:r>
                            <a:rPr lang="en-US" altLang="zh-CN" sz="2400" i="1">
                              <a:latin typeface="Cambria Math" panose="02040503050406030204" pitchFamily="18" charset="0"/>
                              <a:cs typeface="Calibri" panose="020F0502020204030204" pitchFamily="34" charset="0"/>
                            </a:rPr>
                            <m:t>2</m:t>
                          </m:r>
                          <m:r>
                            <a:rPr lang="en-US" altLang="zh-CN" sz="2400" i="1">
                              <a:latin typeface="Cambria Math" panose="02040503050406030204" pitchFamily="18" charset="0"/>
                              <a:cs typeface="Calibri" panose="020F0502020204030204" pitchFamily="34" charset="0"/>
                            </a:rPr>
                            <m:t>𝜋</m:t>
                          </m:r>
                          <m:r>
                            <a:rPr lang="en-US" altLang="zh-CN" sz="2400" i="1">
                              <a:latin typeface="Cambria Math" panose="02040503050406030204" pitchFamily="18" charset="0"/>
                              <a:cs typeface="Calibri" panose="020F0502020204030204" pitchFamily="34" charset="0"/>
                            </a:rPr>
                            <m:t>𝑑𝑡</m:t>
                          </m:r>
                        </m:sup>
                      </m:sSup>
                      <m:sSup>
                        <m:sSupPr>
                          <m:ctrlPr>
                            <a:rPr lang="en-US" altLang="zh-CN" sz="2400" b="0" i="1" smtClean="0">
                              <a:latin typeface="Cambria Math" panose="02040503050406030204" pitchFamily="18" charset="0"/>
                              <a:cs typeface="Calibri" panose="020F0502020204030204" pitchFamily="34" charset="0"/>
                            </a:rPr>
                          </m:ctrlPr>
                        </m:sSupPr>
                        <m:e>
                          <m:r>
                            <a:rPr lang="zh-CN" altLang="en-US" sz="2400" i="1">
                              <a:latin typeface="Cambria Math" panose="02040503050406030204" pitchFamily="18" charset="0"/>
                              <a:cs typeface="Calibri" panose="020F0502020204030204" pitchFamily="34" charset="0"/>
                            </a:rPr>
                            <m:t>𝛼</m:t>
                          </m:r>
                        </m:e>
                        <m:sup>
                          <m:r>
                            <a:rPr lang="en-US" altLang="zh-CN" sz="2400" b="0" i="1" smtClean="0">
                              <a:latin typeface="Cambria Math" panose="02040503050406030204" pitchFamily="18" charset="0"/>
                              <a:cs typeface="Calibri" panose="020F0502020204030204" pitchFamily="34" charset="0"/>
                            </a:rPr>
                            <m:t>∗</m:t>
                          </m:r>
                        </m:sup>
                      </m:sSup>
                      <m:sSup>
                        <m:sSupPr>
                          <m:ctrlPr>
                            <a:rPr lang="en-US" altLang="zh-CN" sz="2400" b="0" i="1" smtClean="0">
                              <a:latin typeface="Cambria Math" panose="02040503050406030204" pitchFamily="18" charset="0"/>
                              <a:cs typeface="Calibri" panose="020F0502020204030204" pitchFamily="34" charset="0"/>
                            </a:rPr>
                          </m:ctrlPr>
                        </m:sSupPr>
                        <m:e>
                          <m:r>
                            <a:rPr lang="zh-CN" altLang="en-US" sz="2400" i="1">
                              <a:latin typeface="Cambria Math" panose="02040503050406030204" pitchFamily="18" charset="0"/>
                              <a:cs typeface="Calibri" panose="020F0502020204030204" pitchFamily="34" charset="0"/>
                            </a:rPr>
                            <m:t>𝛽</m:t>
                          </m:r>
                        </m:e>
                        <m:sup>
                          <m:r>
                            <a:rPr lang="en-US" altLang="zh-CN" sz="2400" b="0" i="1" smtClean="0">
                              <a:latin typeface="Cambria Math" panose="02040503050406030204" pitchFamily="18" charset="0"/>
                              <a:cs typeface="Calibri" panose="020F0502020204030204" pitchFamily="34" charset="0"/>
                            </a:rPr>
                            <m:t>∗</m:t>
                          </m:r>
                        </m:sup>
                      </m:sSup>
                      <m:r>
                        <a:rPr lang="zh-CN" altLang="en-US" sz="2400" i="1">
                          <a:latin typeface="Cambria Math" panose="02040503050406030204" pitchFamily="18" charset="0"/>
                          <a:cs typeface="Calibri" panose="020F0502020204030204" pitchFamily="34" charset="0"/>
                        </a:rPr>
                        <m:t>𝑥</m:t>
                      </m:r>
                      <m:sSup>
                        <m:sSupPr>
                          <m:ctrlPr>
                            <a:rPr lang="en-US" altLang="zh-CN" sz="2400" b="0" i="1" smtClean="0">
                              <a:latin typeface="Cambria Math" panose="02040503050406030204" pitchFamily="18" charset="0"/>
                              <a:cs typeface="Calibri" panose="020F0502020204030204" pitchFamily="34" charset="0"/>
                            </a:rPr>
                          </m:ctrlPr>
                        </m:sSupPr>
                        <m:e>
                          <m:d>
                            <m:dPr>
                              <m:ctrlPr>
                                <a:rPr lang="en-US" altLang="zh-CN" sz="2400" i="1">
                                  <a:latin typeface="Cambria Math" panose="02040503050406030204" pitchFamily="18" charset="0"/>
                                  <a:cs typeface="Calibri" panose="020F0502020204030204" pitchFamily="34" charset="0"/>
                                </a:rPr>
                              </m:ctrlPr>
                            </m:dPr>
                            <m:e>
                              <m:r>
                                <a:rPr lang="zh-CN" altLang="en-US" sz="2400" i="1">
                                  <a:latin typeface="Cambria Math" panose="02040503050406030204" pitchFamily="18" charset="0"/>
                                  <a:cs typeface="Calibri" panose="020F0502020204030204" pitchFamily="34" charset="0"/>
                                </a:rPr>
                                <m:t>𝑡</m:t>
                              </m:r>
                              <m:r>
                                <a:rPr lang="zh-CN" altLang="en-US" sz="2400" i="1">
                                  <a:latin typeface="Cambria Math" panose="02040503050406030204" pitchFamily="18" charset="0"/>
                                  <a:cs typeface="Calibri" panose="020F0502020204030204" pitchFamily="34" charset="0"/>
                                </a:rPr>
                                <m:t>−2</m:t>
                              </m:r>
                              <m:r>
                                <a:rPr lang="zh-CN" altLang="en-US" sz="2400" i="1">
                                  <a:latin typeface="Cambria Math" panose="02040503050406030204" pitchFamily="18" charset="0"/>
                                  <a:cs typeface="Calibri" panose="020F0502020204030204" pitchFamily="34" charset="0"/>
                                </a:rPr>
                                <m:t>𝜏</m:t>
                              </m:r>
                            </m:e>
                          </m:d>
                        </m:e>
                        <m:sup>
                          <m:r>
                            <a:rPr lang="en-US" altLang="zh-CN" sz="2400" b="0" i="1" smtClean="0">
                              <a:latin typeface="Cambria Math" panose="02040503050406030204" pitchFamily="18" charset="0"/>
                              <a:cs typeface="Calibri" panose="020F0502020204030204" pitchFamily="34" charset="0"/>
                            </a:rPr>
                            <m:t>∗</m:t>
                          </m:r>
                        </m:sup>
                      </m:sSup>
                      <m:sSup>
                        <m:sSupPr>
                          <m:ctrlPr>
                            <a:rPr lang="en-US" altLang="zh-CN" sz="2400" b="0" i="1" smtClean="0">
                              <a:latin typeface="Cambria Math" panose="02040503050406030204" pitchFamily="18" charset="0"/>
                              <a:cs typeface="Calibri" panose="020F0502020204030204" pitchFamily="34" charset="0"/>
                            </a:rPr>
                          </m:ctrlPr>
                        </m:sSupPr>
                        <m:e>
                          <m:r>
                            <a:rPr lang="zh-CN" altLang="en-US" sz="2400" i="1">
                              <a:latin typeface="Cambria Math" panose="02040503050406030204" pitchFamily="18" charset="0"/>
                              <a:cs typeface="Calibri" panose="020F0502020204030204" pitchFamily="34" charset="0"/>
                            </a:rPr>
                            <m:t>𝑒</m:t>
                          </m:r>
                        </m:e>
                        <m:sup>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𝑗</m:t>
                          </m:r>
                          <m:r>
                            <a:rPr lang="zh-CN" altLang="en-US" sz="2400" i="1">
                              <a:latin typeface="Cambria Math" panose="02040503050406030204" pitchFamily="18" charset="0"/>
                              <a:cs typeface="Calibri" panose="020F0502020204030204" pitchFamily="34" charset="0"/>
                            </a:rPr>
                            <m:t>2</m:t>
                          </m:r>
                          <m:r>
                            <a:rPr lang="zh-CN" altLang="en-US" sz="2400" i="1">
                              <a:latin typeface="Cambria Math" panose="02040503050406030204" pitchFamily="18" charset="0"/>
                              <a:cs typeface="Calibri" panose="020F0502020204030204" pitchFamily="34" charset="0"/>
                            </a:rPr>
                            <m:t>𝜋</m:t>
                          </m:r>
                          <m:r>
                            <a:rPr lang="zh-CN" altLang="en-US" sz="2400" i="1">
                              <a:latin typeface="Cambria Math" panose="02040503050406030204" pitchFamily="18" charset="0"/>
                              <a:cs typeface="Calibri" panose="020F0502020204030204" pitchFamily="34" charset="0"/>
                            </a:rPr>
                            <m:t>𝑓𝑡</m:t>
                          </m:r>
                        </m:sup>
                      </m:sSup>
                      <m:r>
                        <a:rPr lang="en-US" altLang="zh-CN" sz="2400" i="1">
                          <a:latin typeface="Cambria Math" panose="02040503050406030204" pitchFamily="18" charset="0"/>
                          <a:cs typeface="Calibri" panose="020F0502020204030204" pitchFamily="34" charset="0"/>
                        </a:rPr>
                        <m:t>𝑑𝑡</m:t>
                      </m:r>
                      <m:r>
                        <a:rPr lang="en-US" altLang="zh-CN" sz="2400" b="0" i="1" smtClean="0">
                          <a:latin typeface="Cambria Math" panose="02040503050406030204" pitchFamily="18" charset="0"/>
                          <a:cs typeface="Calibri" panose="020F0502020204030204" pitchFamily="34" charset="0"/>
                        </a:rPr>
                        <m:t>|</m:t>
                      </m:r>
                    </m:oMath>
                  </m:oMathPara>
                </a14:m>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Calibri" panose="020F0502020204030204" pitchFamily="34" charset="0"/>
                        </a:rPr>
                        <m:t>= </m:t>
                      </m:r>
                      <m:limLow>
                        <m:limLowPr>
                          <m:ctrlPr>
                            <a:rPr lang="en-US" altLang="zh-CN" sz="2400" i="1" smtClean="0">
                              <a:latin typeface="Cambria Math" panose="02040503050406030204" pitchFamily="18" charset="0"/>
                              <a:cs typeface="Calibri" panose="020F0502020204030204" pitchFamily="34" charset="0"/>
                            </a:rPr>
                          </m:ctrlPr>
                        </m:limLowPr>
                        <m:e>
                          <m:r>
                            <a:rPr lang="en-US" altLang="zh-CN" sz="2400" b="0" i="1" smtClean="0">
                              <a:latin typeface="Cambria Math" panose="02040503050406030204" pitchFamily="18" charset="0"/>
                              <a:cs typeface="Calibri" panose="020F0502020204030204" pitchFamily="34" charset="0"/>
                            </a:rPr>
                            <m:t>𝑎𝑟𝑔</m:t>
                          </m:r>
                          <m:r>
                            <a:rPr lang="en-US" altLang="zh-CN" sz="2400" b="0" i="1" smtClean="0">
                              <a:latin typeface="Cambria Math" panose="02040503050406030204" pitchFamily="18" charset="0"/>
                              <a:cs typeface="Calibri" panose="020F0502020204030204" pitchFamily="34" charset="0"/>
                            </a:rPr>
                            <m:t> </m:t>
                          </m:r>
                          <m:r>
                            <m:rPr>
                              <m:sty m:val="p"/>
                            </m:rPr>
                            <a:rPr lang="en-US" altLang="zh-CN" sz="2400" b="0" i="0" smtClean="0">
                              <a:latin typeface="Cambria Math" panose="02040503050406030204" pitchFamily="18" charset="0"/>
                              <a:cs typeface="Calibri" panose="020F0502020204030204" pitchFamily="34" charset="0"/>
                            </a:rPr>
                            <m:t>max</m:t>
                          </m:r>
                          <m:r>
                            <a:rPr lang="en-US" altLang="zh-CN" sz="2400" b="0" i="0" smtClean="0">
                              <a:latin typeface="Cambria Math" panose="02040503050406030204" pitchFamily="18" charset="0"/>
                              <a:cs typeface="Calibri" panose="020F0502020204030204" pitchFamily="34" charset="0"/>
                            </a:rPr>
                            <m:t>  </m:t>
                          </m:r>
                        </m:e>
                        <m:lim>
                          <m:r>
                            <a:rPr lang="en-US" altLang="zh-CN" sz="2400" b="0" i="1" smtClean="0">
                              <a:latin typeface="Cambria Math" panose="02040503050406030204" pitchFamily="18" charset="0"/>
                              <a:cs typeface="Calibri" panose="020F0502020204030204" pitchFamily="34" charset="0"/>
                            </a:rPr>
                            <m:t>𝑑</m:t>
                          </m:r>
                        </m:lim>
                      </m:limLow>
                      <m:r>
                        <a:rPr lang="en-US" altLang="zh-CN" sz="2400" b="0" i="1" smtClean="0">
                          <a:latin typeface="Cambria Math" panose="02040503050406030204" pitchFamily="18" charset="0"/>
                          <a:cs typeface="Calibri" panose="020F0502020204030204" pitchFamily="34" charset="0"/>
                        </a:rPr>
                        <m:t>|</m:t>
                      </m:r>
                      <m:sSup>
                        <m:sSupPr>
                          <m:ctrlPr>
                            <a:rPr lang="en-US" altLang="zh-CN" sz="2400" i="1">
                              <a:latin typeface="Cambria Math" panose="02040503050406030204" pitchFamily="18" charset="0"/>
                              <a:cs typeface="Calibri" panose="020F0502020204030204" pitchFamily="34" charset="0"/>
                            </a:rPr>
                          </m:ctrlPr>
                        </m:sSupPr>
                        <m:e>
                          <m:r>
                            <a:rPr lang="zh-CN" altLang="en-US" sz="2400" i="1">
                              <a:latin typeface="Cambria Math" panose="02040503050406030204" pitchFamily="18" charset="0"/>
                              <a:cs typeface="Calibri" panose="020F0502020204030204" pitchFamily="34" charset="0"/>
                            </a:rPr>
                            <m:t>𝛼</m:t>
                          </m:r>
                        </m:e>
                        <m:sup>
                          <m:r>
                            <a:rPr lang="en-US" altLang="zh-CN" sz="2400" i="1">
                              <a:latin typeface="Cambria Math" panose="02040503050406030204" pitchFamily="18" charset="0"/>
                              <a:cs typeface="Calibri" panose="020F0502020204030204" pitchFamily="34" charset="0"/>
                            </a:rPr>
                            <m:t>∗</m:t>
                          </m:r>
                        </m:sup>
                      </m:sSup>
                      <m:sSup>
                        <m:sSupPr>
                          <m:ctrlPr>
                            <a:rPr lang="en-US" altLang="zh-CN" sz="2400" i="1">
                              <a:latin typeface="Cambria Math" panose="02040503050406030204" pitchFamily="18" charset="0"/>
                              <a:cs typeface="Calibri" panose="020F0502020204030204" pitchFamily="34" charset="0"/>
                            </a:rPr>
                          </m:ctrlPr>
                        </m:sSupPr>
                        <m:e>
                          <m:r>
                            <a:rPr lang="zh-CN" altLang="en-US" sz="2400" i="1">
                              <a:latin typeface="Cambria Math" panose="02040503050406030204" pitchFamily="18" charset="0"/>
                              <a:cs typeface="Calibri" panose="020F0502020204030204" pitchFamily="34" charset="0"/>
                            </a:rPr>
                            <m:t>𝛽</m:t>
                          </m:r>
                        </m:e>
                        <m:sup>
                          <m:r>
                            <a:rPr lang="en-US" altLang="zh-CN" sz="2400" i="1">
                              <a:latin typeface="Cambria Math" panose="02040503050406030204" pitchFamily="18" charset="0"/>
                              <a:cs typeface="Calibri" panose="020F0502020204030204" pitchFamily="34" charset="0"/>
                            </a:rPr>
                            <m:t>∗</m:t>
                          </m:r>
                        </m:sup>
                      </m:sSup>
                      <m:r>
                        <a:rPr lang="en-US" altLang="zh-CN" sz="2400" i="1">
                          <a:latin typeface="Cambria Math" panose="02040503050406030204" pitchFamily="18" charset="0"/>
                          <a:cs typeface="Calibri" panose="020F0502020204030204" pitchFamily="34" charset="0"/>
                        </a:rPr>
                        <m:t>∫</m:t>
                      </m:r>
                      <m:sSup>
                        <m:sSupPr>
                          <m:ctrlPr>
                            <a:rPr lang="en-US" altLang="zh-CN" sz="2400" b="0" i="1" smtClean="0">
                              <a:latin typeface="Cambria Math" panose="02040503050406030204" pitchFamily="18" charset="0"/>
                              <a:cs typeface="Calibri" panose="020F0502020204030204" pitchFamily="34" charset="0"/>
                            </a:rPr>
                          </m:ctrlPr>
                        </m:sSupPr>
                        <m:e>
                          <m:d>
                            <m:dPr>
                              <m:begChr m:val="|"/>
                              <m:endChr m:val="|"/>
                              <m:ctrlPr>
                                <a:rPr lang="en-US" altLang="zh-CN" sz="2400" b="0" i="1" smtClean="0">
                                  <a:latin typeface="Cambria Math" panose="02040503050406030204" pitchFamily="18" charset="0"/>
                                  <a:cs typeface="Calibri" panose="020F0502020204030204" pitchFamily="34" charset="0"/>
                                </a:rPr>
                              </m:ctrlPr>
                            </m:dPr>
                            <m:e>
                              <m:r>
                                <a:rPr lang="en-US" altLang="zh-CN" sz="2400" i="1">
                                  <a:latin typeface="Cambria Math" panose="02040503050406030204" pitchFamily="18" charset="0"/>
                                  <a:cs typeface="Calibri" panose="020F0502020204030204" pitchFamily="34" charset="0"/>
                                </a:rPr>
                                <m:t>𝑥</m:t>
                              </m:r>
                              <m:d>
                                <m:dPr>
                                  <m:ctrlPr>
                                    <a:rPr lang="en-US" altLang="zh-CN" sz="2400" i="1">
                                      <a:latin typeface="Cambria Math" panose="02040503050406030204" pitchFamily="18" charset="0"/>
                                      <a:cs typeface="Calibri" panose="020F0502020204030204" pitchFamily="34" charset="0"/>
                                    </a:rPr>
                                  </m:ctrlPr>
                                </m:dPr>
                                <m:e>
                                  <m:r>
                                    <a:rPr lang="en-US" altLang="zh-CN" sz="2400" i="1">
                                      <a:latin typeface="Cambria Math" panose="02040503050406030204" pitchFamily="18" charset="0"/>
                                      <a:cs typeface="Calibri" panose="020F0502020204030204" pitchFamily="34" charset="0"/>
                                    </a:rPr>
                                    <m:t>𝑡</m:t>
                                  </m:r>
                                  <m:r>
                                    <a:rPr lang="en-US" altLang="zh-CN" sz="2400" i="1">
                                      <a:latin typeface="Cambria Math" panose="02040503050406030204" pitchFamily="18" charset="0"/>
                                      <a:cs typeface="Calibri" panose="020F0502020204030204" pitchFamily="34" charset="0"/>
                                    </a:rPr>
                                    <m:t>−2</m:t>
                                  </m:r>
                                  <m:r>
                                    <a:rPr lang="en-US" altLang="zh-CN" sz="2400" i="1">
                                      <a:latin typeface="Cambria Math" panose="02040503050406030204" pitchFamily="18" charset="0"/>
                                      <a:cs typeface="Calibri" panose="020F0502020204030204" pitchFamily="34" charset="0"/>
                                    </a:rPr>
                                    <m:t>𝜏</m:t>
                                  </m:r>
                                </m:e>
                              </m:d>
                            </m:e>
                          </m:d>
                        </m:e>
                        <m:sup>
                          <m:r>
                            <a:rPr lang="en-US" altLang="zh-CN" sz="2400" b="0" i="1" smtClean="0">
                              <a:latin typeface="Cambria Math" panose="02040503050406030204" pitchFamily="18" charset="0"/>
                              <a:cs typeface="Calibri" panose="020F0502020204030204" pitchFamily="34" charset="0"/>
                            </a:rPr>
                            <m:t>2</m:t>
                          </m:r>
                        </m:sup>
                      </m:sSup>
                      <m:sSup>
                        <m:sSupPr>
                          <m:ctrlPr>
                            <a:rPr lang="en-US" altLang="zh-CN" sz="2400" i="1">
                              <a:latin typeface="Cambria Math" panose="02040503050406030204" pitchFamily="18" charset="0"/>
                              <a:cs typeface="Calibri" panose="020F0502020204030204" pitchFamily="34" charset="0"/>
                            </a:rPr>
                          </m:ctrlPr>
                        </m:sSupPr>
                        <m:e>
                          <m:r>
                            <a:rPr lang="en-US" altLang="zh-CN" sz="2400" i="1">
                              <a:latin typeface="Cambria Math" panose="02040503050406030204" pitchFamily="18" charset="0"/>
                              <a:cs typeface="Calibri" panose="020F0502020204030204" pitchFamily="34" charset="0"/>
                            </a:rPr>
                            <m:t>𝑒</m:t>
                          </m:r>
                        </m:e>
                        <m:sup>
                          <m:r>
                            <a:rPr lang="en-US" altLang="zh-CN" sz="2400" b="0" i="1" smtClean="0">
                              <a:latin typeface="Cambria Math" panose="02040503050406030204" pitchFamily="18" charset="0"/>
                              <a:cs typeface="Calibri" panose="020F0502020204030204" pitchFamily="34" charset="0"/>
                            </a:rPr>
                            <m:t>𝑗</m:t>
                          </m:r>
                          <m:r>
                            <a:rPr lang="en-US" altLang="zh-CN" sz="2400" i="1">
                              <a:latin typeface="Cambria Math" panose="02040503050406030204" pitchFamily="18" charset="0"/>
                              <a:cs typeface="Calibri" panose="020F0502020204030204" pitchFamily="34" charset="0"/>
                            </a:rPr>
                            <m:t>2</m:t>
                          </m:r>
                          <m:r>
                            <a:rPr lang="en-US" altLang="zh-CN" sz="2400" i="1">
                              <a:latin typeface="Cambria Math" panose="02040503050406030204" pitchFamily="18" charset="0"/>
                              <a:cs typeface="Calibri" panose="020F0502020204030204" pitchFamily="34" charset="0"/>
                            </a:rPr>
                            <m:t>𝜋</m:t>
                          </m:r>
                          <m:d>
                            <m:dPr>
                              <m:ctrlPr>
                                <a:rPr lang="en-US" altLang="zh-CN" sz="2400" b="0" i="1" smtClean="0">
                                  <a:solidFill>
                                    <a:srgbClr val="ED6C00"/>
                                  </a:solidFill>
                                  <a:latin typeface="Cambria Math" panose="02040503050406030204" pitchFamily="18" charset="0"/>
                                  <a:cs typeface="Calibri" panose="020F0502020204030204" pitchFamily="34" charset="0"/>
                                </a:rPr>
                              </m:ctrlPr>
                            </m:dPr>
                            <m:e>
                              <m:r>
                                <a:rPr lang="en-US" altLang="zh-CN" sz="2400" i="1">
                                  <a:solidFill>
                                    <a:srgbClr val="ED6C00"/>
                                  </a:solidFill>
                                  <a:latin typeface="Cambria Math" panose="02040503050406030204" pitchFamily="18" charset="0"/>
                                  <a:cs typeface="Calibri" panose="020F0502020204030204" pitchFamily="34" charset="0"/>
                                </a:rPr>
                                <m:t>𝑑</m:t>
                              </m:r>
                              <m:r>
                                <a:rPr lang="en-US" altLang="zh-CN" sz="2400" b="0" i="1" smtClean="0">
                                  <a:solidFill>
                                    <a:srgbClr val="ED6C00"/>
                                  </a:solidFill>
                                  <a:latin typeface="Cambria Math" panose="02040503050406030204" pitchFamily="18" charset="0"/>
                                  <a:cs typeface="Calibri" panose="020F0502020204030204" pitchFamily="34" charset="0"/>
                                </a:rPr>
                                <m:t>−</m:t>
                              </m:r>
                              <m:r>
                                <a:rPr lang="en-US" altLang="zh-CN" sz="2400" b="0" i="1" smtClean="0">
                                  <a:solidFill>
                                    <a:srgbClr val="ED6C00"/>
                                  </a:solidFill>
                                  <a:latin typeface="Cambria Math" panose="02040503050406030204" pitchFamily="18" charset="0"/>
                                  <a:cs typeface="Calibri" panose="020F0502020204030204" pitchFamily="34" charset="0"/>
                                </a:rPr>
                                <m:t>𝑓</m:t>
                              </m:r>
                            </m:e>
                          </m:d>
                          <m:r>
                            <a:rPr lang="en-US" altLang="zh-CN" sz="2400" i="1">
                              <a:latin typeface="Cambria Math" panose="02040503050406030204" pitchFamily="18" charset="0"/>
                              <a:cs typeface="Calibri" panose="020F0502020204030204" pitchFamily="34" charset="0"/>
                            </a:rPr>
                            <m:t>𝑡</m:t>
                          </m:r>
                        </m:sup>
                      </m:sSup>
                      <m:r>
                        <a:rPr lang="en-US" altLang="zh-CN" sz="2400" i="1">
                          <a:latin typeface="Cambria Math" panose="02040503050406030204" pitchFamily="18" charset="0"/>
                          <a:cs typeface="Calibri" panose="020F0502020204030204" pitchFamily="34" charset="0"/>
                        </a:rPr>
                        <m:t>𝑑𝑡</m:t>
                      </m:r>
                      <m:r>
                        <a:rPr lang="en-US" altLang="zh-CN" sz="2400" b="0" i="1" smtClean="0">
                          <a:latin typeface="Cambria Math" panose="02040503050406030204" pitchFamily="18" charset="0"/>
                          <a:cs typeface="Calibri" panose="020F0502020204030204" pitchFamily="34" charset="0"/>
                        </a:rPr>
                        <m:t>|</m:t>
                      </m:r>
                    </m:oMath>
                  </m:oMathPara>
                </a14:m>
                <a:endParaRPr lang="en-US" altLang="zh-CN" sz="2400" dirty="0">
                  <a:latin typeface="Calibri" panose="020F0502020204030204" pitchFamily="34" charset="0"/>
                  <a:cs typeface="Calibri" panose="020F0502020204030204" pitchFamily="34" charset="0"/>
                </a:endParaRPr>
              </a:p>
              <a:p>
                <a:endParaRPr lang="en-US" altLang="zh-CN" sz="2400" dirty="0">
                  <a:latin typeface="Calibri" panose="020F0502020204030204" pitchFamily="34" charset="0"/>
                  <a:cs typeface="Calibri" panose="020F0502020204030204" pitchFamily="34" charset="0"/>
                </a:endParaRPr>
              </a:p>
            </p:txBody>
          </p:sp>
        </mc:Choice>
        <mc:Fallback xmlns="">
          <p:sp>
            <p:nvSpPr>
              <p:cNvPr id="13" name="文本框 12">
                <a:extLst>
                  <a:ext uri="{FF2B5EF4-FFF2-40B4-BE49-F238E27FC236}">
                    <a16:creationId xmlns:a16="http://schemas.microsoft.com/office/drawing/2014/main" id="{E644B7C1-E896-4009-BA1E-BD73C787D8B7}"/>
                  </a:ext>
                </a:extLst>
              </p:cNvPr>
              <p:cNvSpPr txBox="1">
                <a:spLocks noRot="1" noChangeAspect="1" noMove="1" noResize="1" noEditPoints="1" noAdjustHandles="1" noChangeArrowheads="1" noChangeShapeType="1" noTextEdit="1"/>
              </p:cNvSpPr>
              <p:nvPr/>
            </p:nvSpPr>
            <p:spPr>
              <a:xfrm>
                <a:off x="4061011" y="2002812"/>
                <a:ext cx="7844117" cy="3672544"/>
              </a:xfrm>
              <a:prstGeom prst="rect">
                <a:avLst/>
              </a:prstGeom>
              <a:blipFill>
                <a:blip r:embed="rId4"/>
                <a:stretch>
                  <a:fillRect l="-1010" t="-8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B89FD17-C03A-4DB0-BA0F-088ED003EA8C}"/>
                  </a:ext>
                </a:extLst>
              </p:cNvPr>
              <p:cNvSpPr txBox="1"/>
              <p:nvPr/>
            </p:nvSpPr>
            <p:spPr>
              <a:xfrm>
                <a:off x="-520539" y="5167310"/>
                <a:ext cx="6096000" cy="4760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𝒚</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e>
                      </m:d>
                      <m:r>
                        <a:rPr lang="en-US" altLang="zh-CN" sz="2400" b="1" i="1" dirty="0" smtClean="0">
                          <a:latin typeface="Cambria Math" panose="02040503050406030204" pitchFamily="18" charset="0"/>
                          <a:cs typeface="Calibri" panose="020F0502020204030204" pitchFamily="34" charset="0"/>
                        </a:rPr>
                        <m:t>= </m:t>
                      </m:r>
                      <m:r>
                        <a:rPr lang="en-US" altLang="zh-CN" sz="2400" b="1" i="1" dirty="0" smtClean="0">
                          <a:latin typeface="Cambria Math" panose="02040503050406030204" pitchFamily="18" charset="0"/>
                          <a:cs typeface="Calibri" panose="020F0502020204030204" pitchFamily="34" charset="0"/>
                        </a:rPr>
                        <m:t>𝜶𝜷</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latin typeface="Cambria Math" panose="02040503050406030204" pitchFamily="18" charset="0"/>
                              <a:cs typeface="Calibri" panose="020F0502020204030204" pitchFamily="34" charset="0"/>
                            </a:rPr>
                            <m:t>𝝉</m:t>
                          </m:r>
                        </m:e>
                      </m:d>
                      <m:sSup>
                        <m:sSupPr>
                          <m:ctrlPr>
                            <a:rPr lang="en-US" altLang="zh-CN" sz="2400" b="1" i="1" dirty="0" smtClean="0">
                              <a:solidFill>
                                <a:srgbClr val="ED6C00"/>
                              </a:solidFill>
                              <a:latin typeface="Cambria Math" panose="02040503050406030204" pitchFamily="18" charset="0"/>
                              <a:cs typeface="Calibri" panose="020F0502020204030204" pitchFamily="34" charset="0"/>
                            </a:rPr>
                          </m:ctrlPr>
                        </m:sSupPr>
                        <m:e>
                          <m:r>
                            <a:rPr lang="en-US" altLang="zh-CN" sz="2400" b="1" i="1" dirty="0" smtClean="0">
                              <a:solidFill>
                                <a:srgbClr val="ED6C00"/>
                              </a:solidFill>
                              <a:latin typeface="Cambria Math" panose="02040503050406030204" pitchFamily="18" charset="0"/>
                              <a:cs typeface="Calibri" panose="020F0502020204030204" pitchFamily="34" charset="0"/>
                            </a:rPr>
                            <m:t>𝒆</m:t>
                          </m:r>
                        </m:e>
                        <m:sup>
                          <m:r>
                            <a:rPr lang="en-US" altLang="zh-CN" sz="2400" b="1" i="1" dirty="0" smtClean="0">
                              <a:solidFill>
                                <a:srgbClr val="ED6C00"/>
                              </a:solidFill>
                              <a:latin typeface="Cambria Math" panose="02040503050406030204" pitchFamily="18" charset="0"/>
                              <a:cs typeface="Calibri" panose="020F0502020204030204" pitchFamily="34" charset="0"/>
                            </a:rPr>
                            <m:t>𝒋</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solidFill>
                                <a:srgbClr val="ED6C00"/>
                              </a:solidFill>
                              <a:latin typeface="Cambria Math" panose="02040503050406030204" pitchFamily="18" charset="0"/>
                              <a:cs typeface="Calibri" panose="020F0502020204030204" pitchFamily="34" charset="0"/>
                            </a:rPr>
                            <m:t>𝝅</m:t>
                          </m:r>
                          <m:r>
                            <a:rPr lang="en-US" altLang="zh-CN" sz="2400" b="1" i="1" dirty="0" smtClean="0">
                              <a:solidFill>
                                <a:srgbClr val="ED6C00"/>
                              </a:solidFill>
                              <a:latin typeface="Cambria Math" panose="02040503050406030204" pitchFamily="18" charset="0"/>
                              <a:cs typeface="Calibri" panose="020F0502020204030204" pitchFamily="34" charset="0"/>
                            </a:rPr>
                            <m:t>𝒇𝒕</m:t>
                          </m:r>
                        </m:sup>
                      </m:sSup>
                    </m:oMath>
                  </m:oMathPara>
                </a14:m>
                <a:endParaRPr lang="zh-CN" altLang="en-US" sz="2400" dirty="0"/>
              </a:p>
            </p:txBody>
          </p:sp>
        </mc:Choice>
        <mc:Fallback xmlns="">
          <p:sp>
            <p:nvSpPr>
              <p:cNvPr id="14" name="文本框 13">
                <a:extLst>
                  <a:ext uri="{FF2B5EF4-FFF2-40B4-BE49-F238E27FC236}">
                    <a16:creationId xmlns:a16="http://schemas.microsoft.com/office/drawing/2014/main" id="{6B89FD17-C03A-4DB0-BA0F-088ED003EA8C}"/>
                  </a:ext>
                </a:extLst>
              </p:cNvPr>
              <p:cNvSpPr txBox="1">
                <a:spLocks noRot="1" noChangeAspect="1" noMove="1" noResize="1" noEditPoints="1" noAdjustHandles="1" noChangeArrowheads="1" noChangeShapeType="1" noTextEdit="1"/>
              </p:cNvSpPr>
              <p:nvPr/>
            </p:nvSpPr>
            <p:spPr>
              <a:xfrm>
                <a:off x="-520539" y="5167310"/>
                <a:ext cx="6096000" cy="476028"/>
              </a:xfrm>
              <a:prstGeom prst="rect">
                <a:avLst/>
              </a:prstGeom>
              <a:blipFill>
                <a:blip r:embed="rId5"/>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1091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76EB1-DA40-40DB-B3F2-8DB29D84839E}"/>
              </a:ext>
            </a:extLst>
          </p:cNvPr>
          <p:cNvSpPr>
            <a:spLocks noGrp="1"/>
          </p:cNvSpPr>
          <p:nvPr>
            <p:ph type="title"/>
          </p:nvPr>
        </p:nvSpPr>
        <p:spPr/>
        <p:txBody>
          <a:bodyPr/>
          <a:lstStyle/>
          <a:p>
            <a:r>
              <a:rPr lang="en-US" altLang="zh-CN" dirty="0"/>
              <a:t>Proactive Sensing: Analysis</a:t>
            </a:r>
            <a:endParaRPr lang="zh-CN" altLang="en-US" dirty="0"/>
          </a:p>
        </p:txBody>
      </p:sp>
      <p:sp>
        <p:nvSpPr>
          <p:cNvPr id="4" name="灯片编号占位符 3">
            <a:extLst>
              <a:ext uri="{FF2B5EF4-FFF2-40B4-BE49-F238E27FC236}">
                <a16:creationId xmlns:a16="http://schemas.microsoft.com/office/drawing/2014/main" id="{CF3EDA21-7418-4D04-BD5E-935C5EC8E80B}"/>
              </a:ext>
            </a:extLst>
          </p:cNvPr>
          <p:cNvSpPr>
            <a:spLocks noGrp="1"/>
          </p:cNvSpPr>
          <p:nvPr>
            <p:ph type="sldNum" sz="quarter" idx="12"/>
          </p:nvPr>
        </p:nvSpPr>
        <p:spPr/>
        <p:txBody>
          <a:bodyPr/>
          <a:lstStyle/>
          <a:p>
            <a:fld id="{11111CF7-3CEA-4476-AA1D-FDB53D59C6A7}" type="slidenum">
              <a:rPr lang="zh-CN" altLang="en-US" smtClean="0"/>
              <a:t>14</a:t>
            </a:fld>
            <a:endParaRPr lang="zh-CN" altLang="en-US" dirty="0"/>
          </a:p>
        </p:txBody>
      </p:sp>
      <p:pic>
        <p:nvPicPr>
          <p:cNvPr id="4100"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F07C968-CC7E-4EB7-ADCD-6AA0C6081B17}"/>
                  </a:ext>
                </a:extLst>
              </p:cNvPr>
              <p:cNvSpPr txBox="1"/>
              <p:nvPr/>
            </p:nvSpPr>
            <p:spPr>
              <a:xfrm>
                <a:off x="1838325" y="1312366"/>
                <a:ext cx="8178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𝒙</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oMath>
                  </m:oMathPara>
                </a14:m>
                <a:endParaRPr lang="zh-CN" altLang="en-US" sz="2400" b="1"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EF07C968-CC7E-4EB7-ADCD-6AA0C6081B17}"/>
                  </a:ext>
                </a:extLst>
              </p:cNvPr>
              <p:cNvSpPr txBox="1">
                <a:spLocks noRot="1" noChangeAspect="1" noMove="1" noResize="1" noEditPoints="1" noAdjustHandles="1" noChangeArrowheads="1" noChangeShapeType="1" noTextEdit="1"/>
              </p:cNvSpPr>
              <p:nvPr/>
            </p:nvSpPr>
            <p:spPr>
              <a:xfrm>
                <a:off x="1838325" y="1312366"/>
                <a:ext cx="817853" cy="461665"/>
              </a:xfrm>
              <a:prstGeom prst="rect">
                <a:avLst/>
              </a:prstGeom>
              <a:blipFill>
                <a:blip r:embed="rId3"/>
                <a:stretch>
                  <a:fillRect r="-1493"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644B7C1-E896-4009-BA1E-BD73C787D8B7}"/>
                  </a:ext>
                </a:extLst>
              </p:cNvPr>
              <p:cNvSpPr txBox="1"/>
              <p:nvPr/>
            </p:nvSpPr>
            <p:spPr>
              <a:xfrm>
                <a:off x="4061011" y="2002812"/>
                <a:ext cx="7844117" cy="3272563"/>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0" dirty="0">
                    <a:latin typeface="Calibri" panose="020F0502020204030204" pitchFamily="34" charset="0"/>
                    <a:cs typeface="Calibri" panose="020F0502020204030204" pitchFamily="34" charset="0"/>
                  </a:rPr>
                  <a:t>If is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𝑓</m:t>
                    </m:r>
                    <m:r>
                      <a:rPr lang="en-US" altLang="zh-CN" sz="2400" i="1">
                        <a:latin typeface="Cambria Math" panose="02040503050406030204" pitchFamily="18" charset="0"/>
                        <a:cs typeface="Calibri" panose="020F0502020204030204" pitchFamily="34" charset="0"/>
                      </a:rPr>
                      <m:t> </m:t>
                    </m:r>
                  </m:oMath>
                </a14:m>
                <a:r>
                  <a:rPr lang="en-US" altLang="zh-CN" sz="2400" b="0" dirty="0">
                    <a:latin typeface="Calibri" panose="020F0502020204030204" pitchFamily="34" charset="0"/>
                    <a:cs typeface="Calibri" panose="020F0502020204030204" pitchFamily="34" charset="0"/>
                  </a:rPr>
                  <a:t>known,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𝐶𝑜𝑟</m:t>
                    </m:r>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𝑐</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𝑓</m:t>
                        </m:r>
                      </m:e>
                    </m:d>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𝑥</m:t>
                    </m:r>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𝑡</m:t>
                        </m:r>
                        <m:r>
                          <a:rPr lang="en-US" altLang="zh-CN" sz="2400" b="0" i="1" smtClean="0">
                            <a:latin typeface="Cambria Math" panose="02040503050406030204" pitchFamily="18" charset="0"/>
                            <a:cs typeface="Calibri" panose="020F0502020204030204" pitchFamily="34" charset="0"/>
                          </a:rPr>
                          <m:t>−2</m:t>
                        </m:r>
                        <m:r>
                          <a:rPr lang="en-US" altLang="zh-CN" sz="2400" b="0" i="1" smtClean="0">
                            <a:latin typeface="Cambria Math" panose="02040503050406030204" pitchFamily="18" charset="0"/>
                            <a:cs typeface="Calibri" panose="020F0502020204030204" pitchFamily="34" charset="0"/>
                          </a:rPr>
                          <m:t>𝑐</m:t>
                        </m:r>
                      </m:e>
                    </m:d>
                    <m:sSup>
                      <m:sSupPr>
                        <m:ctrlPr>
                          <a:rPr lang="en-US" altLang="zh-CN" sz="2400" i="1" smtClean="0">
                            <a:latin typeface="Cambria Math" panose="02040503050406030204" pitchFamily="18" charset="0"/>
                            <a:cs typeface="Calibri" panose="020F0502020204030204" pitchFamily="34" charset="0"/>
                          </a:rPr>
                        </m:ctrlPr>
                      </m:sSupPr>
                      <m:e>
                        <m:r>
                          <a:rPr lang="en-US" altLang="zh-CN" sz="2400" b="0" i="1" smtClean="0">
                            <a:latin typeface="Cambria Math" panose="02040503050406030204" pitchFamily="18" charset="0"/>
                            <a:cs typeface="Calibri" panose="020F0502020204030204" pitchFamily="34" charset="0"/>
                          </a:rPr>
                          <m:t>𝑒</m:t>
                        </m:r>
                      </m:e>
                      <m:sup>
                        <m:r>
                          <a:rPr lang="en-US" altLang="zh-CN" sz="2400" b="0" i="1" smtClean="0">
                            <a:latin typeface="Cambria Math" panose="02040503050406030204" pitchFamily="18" charset="0"/>
                            <a:cs typeface="Calibri" panose="020F0502020204030204" pitchFamily="34" charset="0"/>
                          </a:rPr>
                          <m:t>𝑗</m:t>
                        </m:r>
                        <m:r>
                          <a:rPr lang="en-US" altLang="zh-CN" sz="2400" b="0" i="1" smtClean="0">
                            <a:latin typeface="Cambria Math" panose="02040503050406030204" pitchFamily="18" charset="0"/>
                            <a:cs typeface="Calibri" panose="020F0502020204030204" pitchFamily="34" charset="0"/>
                          </a:rPr>
                          <m:t>2</m:t>
                        </m:r>
                        <m:r>
                          <a:rPr lang="en-US" altLang="zh-CN" sz="2400" b="0" i="1" smtClean="0">
                            <a:latin typeface="Cambria Math" panose="02040503050406030204" pitchFamily="18" charset="0"/>
                            <a:cs typeface="Calibri" panose="020F0502020204030204" pitchFamily="34" charset="0"/>
                          </a:rPr>
                          <m:t>𝜋</m:t>
                        </m:r>
                        <m:r>
                          <a:rPr lang="en-US" altLang="zh-CN" sz="2400" b="0" i="1" smtClean="0">
                            <a:latin typeface="Cambria Math" panose="02040503050406030204" pitchFamily="18" charset="0"/>
                            <a:cs typeface="Calibri" panose="020F0502020204030204" pitchFamily="34" charset="0"/>
                          </a:rPr>
                          <m:t>𝑓𝑡</m:t>
                        </m:r>
                      </m:sup>
                    </m:sSup>
                    <m:sSup>
                      <m:sSupPr>
                        <m:ctrlPr>
                          <a:rPr lang="en-US" altLang="zh-CN" sz="2400" i="1" smtClean="0">
                            <a:latin typeface="Cambria Math" panose="02040503050406030204" pitchFamily="18" charset="0"/>
                            <a:cs typeface="Calibri" panose="020F0502020204030204" pitchFamily="34" charset="0"/>
                          </a:rPr>
                        </m:ctrlPr>
                      </m:sSupPr>
                      <m:e>
                        <m:r>
                          <a:rPr lang="en-US" altLang="zh-CN" sz="2400" b="0" i="1" smtClean="0">
                            <a:latin typeface="Cambria Math" panose="02040503050406030204" pitchFamily="18" charset="0"/>
                            <a:cs typeface="Calibri" panose="020F0502020204030204" pitchFamily="34" charset="0"/>
                          </a:rPr>
                          <m:t>𝑦</m:t>
                        </m:r>
                      </m:e>
                      <m:sup>
                        <m:r>
                          <a:rPr lang="en-US" altLang="zh-CN" sz="2400" b="0" i="1" smtClean="0">
                            <a:latin typeface="Cambria Math" panose="02040503050406030204" pitchFamily="18" charset="0"/>
                            <a:cs typeface="Calibri" panose="020F0502020204030204" pitchFamily="34" charset="0"/>
                          </a:rPr>
                          <m:t>∗</m:t>
                        </m:r>
                      </m:sup>
                    </m:sSup>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𝑡</m:t>
                        </m:r>
                      </m:e>
                    </m:d>
                    <m:r>
                      <a:rPr lang="en-US" altLang="zh-CN" sz="2400" b="0" i="1" smtClean="0">
                        <a:latin typeface="Cambria Math" panose="02040503050406030204" pitchFamily="18" charset="0"/>
                        <a:cs typeface="Calibri" panose="020F0502020204030204" pitchFamily="34" charset="0"/>
                      </a:rPr>
                      <m:t> </m:t>
                    </m:r>
                    <m:r>
                      <a:rPr lang="en-US" altLang="zh-CN" sz="2400" b="0" i="1" smtClean="0">
                        <a:latin typeface="Cambria Math" panose="02040503050406030204" pitchFamily="18" charset="0"/>
                        <a:cs typeface="Calibri" panose="020F0502020204030204" pitchFamily="34" charset="0"/>
                      </a:rPr>
                      <m:t>𝑑𝑡</m:t>
                    </m:r>
                    <m:r>
                      <a:rPr lang="en-US" altLang="zh-CN" sz="2400" b="0" i="1" smtClean="0">
                        <a:latin typeface="Cambria Math" panose="02040503050406030204" pitchFamily="18" charset="0"/>
                        <a:cs typeface="Calibri" panose="020F0502020204030204" pitchFamily="34" charset="0"/>
                      </a:rPr>
                      <m:t>|</m:t>
                    </m:r>
                  </m:oMath>
                </a14:m>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The estimation of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𝜏</m:t>
                    </m:r>
                  </m:oMath>
                </a14:m>
                <a:r>
                  <a:rPr lang="en-US" altLang="zh-CN" sz="24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cs typeface="Calibri" panose="020F0502020204030204" pitchFamily="34" charset="0"/>
                            </a:rPr>
                          </m:ctrlPr>
                        </m:funcPr>
                        <m:fName>
                          <m:acc>
                            <m:accPr>
                              <m:chr m:val="̂"/>
                              <m:ctrlPr>
                                <a:rPr lang="en-US" altLang="zh-CN" sz="2400" i="1">
                                  <a:latin typeface="Cambria Math" panose="02040503050406030204" pitchFamily="18" charset="0"/>
                                  <a:cs typeface="Calibri" panose="020F0502020204030204" pitchFamily="34" charset="0"/>
                                </a:rPr>
                              </m:ctrlPr>
                            </m:accPr>
                            <m:e>
                              <m:r>
                                <a:rPr lang="en-US" altLang="zh-CN" sz="2400" b="0" i="1" smtClean="0">
                                  <a:latin typeface="Cambria Math" panose="02040503050406030204" pitchFamily="18" charset="0"/>
                                  <a:cs typeface="Calibri" panose="020F0502020204030204" pitchFamily="34" charset="0"/>
                                </a:rPr>
                                <m:t>𝜏</m:t>
                              </m:r>
                            </m:e>
                          </m:acc>
                          <m:r>
                            <a:rPr lang="en-US" altLang="zh-CN" sz="2400" b="0" i="1" smtClean="0">
                              <a:latin typeface="Cambria Math" panose="02040503050406030204" pitchFamily="18" charset="0"/>
                              <a:cs typeface="Calibri" panose="020F0502020204030204" pitchFamily="34" charset="0"/>
                            </a:rPr>
                            <m:t> = </m:t>
                          </m:r>
                          <m:limLow>
                            <m:limLowPr>
                              <m:ctrlPr>
                                <a:rPr lang="en-US" altLang="zh-CN" sz="2400" i="1" smtClean="0">
                                  <a:latin typeface="Cambria Math" panose="02040503050406030204" pitchFamily="18" charset="0"/>
                                  <a:cs typeface="Calibri" panose="020F0502020204030204" pitchFamily="34" charset="0"/>
                                </a:rPr>
                              </m:ctrlPr>
                            </m:limLowPr>
                            <m:e>
                              <m:r>
                                <a:rPr lang="en-US" altLang="zh-CN" sz="2400" b="0" i="1" smtClean="0">
                                  <a:latin typeface="Cambria Math" panose="02040503050406030204" pitchFamily="18" charset="0"/>
                                  <a:cs typeface="Calibri" panose="020F0502020204030204" pitchFamily="34" charset="0"/>
                                </a:rPr>
                                <m:t>𝑎𝑟𝑔</m:t>
                              </m:r>
                              <m:r>
                                <a:rPr lang="en-US" altLang="zh-CN" sz="2400" b="0" i="1" smtClean="0">
                                  <a:latin typeface="Cambria Math" panose="02040503050406030204" pitchFamily="18" charset="0"/>
                                  <a:cs typeface="Calibri" panose="020F0502020204030204" pitchFamily="34" charset="0"/>
                                </a:rPr>
                                <m:t> </m:t>
                              </m:r>
                              <m:r>
                                <m:rPr>
                                  <m:sty m:val="p"/>
                                </m:rPr>
                                <a:rPr lang="en-US" altLang="zh-CN" sz="2400" b="0" i="0" smtClean="0">
                                  <a:latin typeface="Cambria Math" panose="02040503050406030204" pitchFamily="18" charset="0"/>
                                  <a:cs typeface="Calibri" panose="020F0502020204030204" pitchFamily="34" charset="0"/>
                                </a:rPr>
                                <m:t>max</m:t>
                              </m:r>
                            </m:e>
                            <m:lim>
                              <m:r>
                                <a:rPr lang="en-US" altLang="zh-CN" sz="2400" b="0" i="1" smtClean="0">
                                  <a:latin typeface="Cambria Math" panose="02040503050406030204" pitchFamily="18" charset="0"/>
                                  <a:cs typeface="Calibri" panose="020F0502020204030204" pitchFamily="34" charset="0"/>
                                </a:rPr>
                                <m:t>𝑐</m:t>
                              </m:r>
                            </m:lim>
                          </m:limLow>
                        </m:fName>
                        <m:e>
                          <m:r>
                            <a:rPr lang="en-US" altLang="zh-CN" sz="2400" b="0" i="1" smtClean="0">
                              <a:latin typeface="Cambria Math" panose="02040503050406030204" pitchFamily="18" charset="0"/>
                              <a:cs typeface="Calibri" panose="020F0502020204030204" pitchFamily="34" charset="0"/>
                            </a:rPr>
                            <m:t>𝐶𝑜𝑟</m:t>
                          </m:r>
                          <m:d>
                            <m:dPr>
                              <m:ctrlPr>
                                <a:rPr lang="en-US" altLang="zh-CN" sz="2400" i="1">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𝑐</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𝑓</m:t>
                              </m:r>
                            </m:e>
                          </m:d>
                        </m:e>
                      </m:func>
                    </m:oMath>
                  </m:oMathPara>
                </a14:m>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Calibri" panose="020F0502020204030204" pitchFamily="34" charset="0"/>
                        </a:rPr>
                        <m:t>= </m:t>
                      </m:r>
                      <m:limLow>
                        <m:limLowPr>
                          <m:ctrlPr>
                            <a:rPr lang="en-US" altLang="zh-CN" sz="2400" i="1" smtClean="0">
                              <a:latin typeface="Cambria Math" panose="02040503050406030204" pitchFamily="18" charset="0"/>
                              <a:cs typeface="Calibri" panose="020F0502020204030204" pitchFamily="34" charset="0"/>
                            </a:rPr>
                          </m:ctrlPr>
                        </m:limLowPr>
                        <m:e>
                          <m:r>
                            <a:rPr lang="en-US" altLang="zh-CN" sz="2400" b="0" i="1" smtClean="0">
                              <a:latin typeface="Cambria Math" panose="02040503050406030204" pitchFamily="18" charset="0"/>
                              <a:cs typeface="Calibri" panose="020F0502020204030204" pitchFamily="34" charset="0"/>
                            </a:rPr>
                            <m:t>𝑎𝑟𝑔</m:t>
                          </m:r>
                          <m:r>
                            <a:rPr lang="en-US" altLang="zh-CN" sz="2400" b="0" i="1" smtClean="0">
                              <a:latin typeface="Cambria Math" panose="02040503050406030204" pitchFamily="18" charset="0"/>
                              <a:cs typeface="Calibri" panose="020F0502020204030204" pitchFamily="34" charset="0"/>
                            </a:rPr>
                            <m:t> </m:t>
                          </m:r>
                          <m:r>
                            <m:rPr>
                              <m:sty m:val="p"/>
                            </m:rPr>
                            <a:rPr lang="en-US" altLang="zh-CN" sz="2400" b="0" i="0" smtClean="0">
                              <a:latin typeface="Cambria Math" panose="02040503050406030204" pitchFamily="18" charset="0"/>
                              <a:cs typeface="Calibri" panose="020F0502020204030204" pitchFamily="34" charset="0"/>
                            </a:rPr>
                            <m:t>max</m:t>
                          </m:r>
                          <m:r>
                            <a:rPr lang="en-US" altLang="zh-CN" sz="2400" b="0" i="0" smtClean="0">
                              <a:latin typeface="Cambria Math" panose="02040503050406030204" pitchFamily="18" charset="0"/>
                              <a:cs typeface="Calibri" panose="020F0502020204030204" pitchFamily="34" charset="0"/>
                            </a:rPr>
                            <m:t>  </m:t>
                          </m:r>
                        </m:e>
                        <m:lim>
                          <m:r>
                            <a:rPr lang="en-US" altLang="zh-CN" sz="2400" b="0" i="1" smtClean="0">
                              <a:latin typeface="Cambria Math" panose="02040503050406030204" pitchFamily="18" charset="0"/>
                              <a:cs typeface="Calibri" panose="020F0502020204030204" pitchFamily="34" charset="0"/>
                            </a:rPr>
                            <m:t>𝑐</m:t>
                          </m:r>
                        </m:lim>
                      </m:limLow>
                      <m:r>
                        <a:rPr lang="en-US" altLang="zh-CN" sz="2400" b="0" i="1" smtClean="0">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𝑥</m:t>
                      </m:r>
                      <m:d>
                        <m:dPr>
                          <m:ctrlPr>
                            <a:rPr lang="en-US" altLang="zh-CN" sz="2400" i="1">
                              <a:latin typeface="Cambria Math" panose="02040503050406030204" pitchFamily="18" charset="0"/>
                              <a:cs typeface="Calibri" panose="020F0502020204030204" pitchFamily="34" charset="0"/>
                            </a:rPr>
                          </m:ctrlPr>
                        </m:dPr>
                        <m:e>
                          <m:r>
                            <a:rPr lang="en-US" altLang="zh-CN" sz="2400" i="1">
                              <a:latin typeface="Cambria Math" panose="02040503050406030204" pitchFamily="18" charset="0"/>
                              <a:cs typeface="Calibri" panose="020F0502020204030204" pitchFamily="34" charset="0"/>
                            </a:rPr>
                            <m:t>𝑡</m:t>
                          </m:r>
                          <m:r>
                            <a:rPr lang="en-US" altLang="zh-CN" sz="2400" i="1">
                              <a:latin typeface="Cambria Math" panose="02040503050406030204" pitchFamily="18" charset="0"/>
                              <a:cs typeface="Calibri" panose="020F0502020204030204" pitchFamily="34" charset="0"/>
                            </a:rPr>
                            <m:t>−2</m:t>
                          </m:r>
                          <m:r>
                            <a:rPr lang="en-US" altLang="zh-CN" sz="2400" b="0" i="1" smtClean="0">
                              <a:latin typeface="Cambria Math" panose="02040503050406030204" pitchFamily="18" charset="0"/>
                              <a:cs typeface="Calibri" panose="020F0502020204030204" pitchFamily="34" charset="0"/>
                            </a:rPr>
                            <m:t>𝑐</m:t>
                          </m:r>
                        </m:e>
                      </m:d>
                      <m:sSup>
                        <m:sSupPr>
                          <m:ctrlPr>
                            <a:rPr lang="en-US" altLang="zh-CN" sz="2400" i="1">
                              <a:latin typeface="Cambria Math" panose="02040503050406030204" pitchFamily="18" charset="0"/>
                              <a:cs typeface="Calibri" panose="020F0502020204030204" pitchFamily="34" charset="0"/>
                            </a:rPr>
                          </m:ctrlPr>
                        </m:sSupPr>
                        <m:e>
                          <m:r>
                            <a:rPr lang="en-US" altLang="zh-CN" sz="2400" i="1">
                              <a:latin typeface="Cambria Math" panose="02040503050406030204" pitchFamily="18" charset="0"/>
                              <a:cs typeface="Calibri" panose="020F0502020204030204" pitchFamily="34" charset="0"/>
                            </a:rPr>
                            <m:t>𝑒</m:t>
                          </m:r>
                        </m:e>
                        <m:sup>
                          <m:r>
                            <a:rPr lang="en-US" altLang="zh-CN" sz="2400" b="0" i="1" smtClean="0">
                              <a:latin typeface="Cambria Math" panose="02040503050406030204" pitchFamily="18" charset="0"/>
                              <a:cs typeface="Calibri" panose="020F0502020204030204" pitchFamily="34" charset="0"/>
                            </a:rPr>
                            <m:t>𝑗</m:t>
                          </m:r>
                          <m:r>
                            <a:rPr lang="en-US" altLang="zh-CN" sz="2400" i="1">
                              <a:latin typeface="Cambria Math" panose="02040503050406030204" pitchFamily="18" charset="0"/>
                              <a:cs typeface="Calibri" panose="020F0502020204030204" pitchFamily="34" charset="0"/>
                            </a:rPr>
                            <m:t>2</m:t>
                          </m:r>
                          <m:r>
                            <a:rPr lang="en-US" altLang="zh-CN" sz="2400" i="1">
                              <a:latin typeface="Cambria Math" panose="02040503050406030204" pitchFamily="18" charset="0"/>
                              <a:cs typeface="Calibri" panose="020F0502020204030204" pitchFamily="34" charset="0"/>
                            </a:rPr>
                            <m:t>𝜋</m:t>
                          </m:r>
                          <m:r>
                            <a:rPr lang="en-US" altLang="zh-CN" sz="2400" b="0" i="1" smtClean="0">
                              <a:latin typeface="Cambria Math" panose="02040503050406030204" pitchFamily="18" charset="0"/>
                              <a:cs typeface="Calibri" panose="020F0502020204030204" pitchFamily="34" charset="0"/>
                            </a:rPr>
                            <m:t>𝑓</m:t>
                          </m:r>
                          <m:r>
                            <a:rPr lang="en-US" altLang="zh-CN" sz="2400" i="1">
                              <a:latin typeface="Cambria Math" panose="02040503050406030204" pitchFamily="18" charset="0"/>
                              <a:cs typeface="Calibri" panose="020F0502020204030204" pitchFamily="34" charset="0"/>
                            </a:rPr>
                            <m:t>𝑡</m:t>
                          </m:r>
                        </m:sup>
                      </m:sSup>
                      <m:sSup>
                        <m:sSupPr>
                          <m:ctrlPr>
                            <a:rPr lang="en-US" altLang="zh-CN" sz="2400" b="0" i="1" smtClean="0">
                              <a:latin typeface="Cambria Math" panose="02040503050406030204" pitchFamily="18" charset="0"/>
                              <a:cs typeface="Calibri" panose="020F0502020204030204" pitchFamily="34" charset="0"/>
                            </a:rPr>
                          </m:ctrlPr>
                        </m:sSupPr>
                        <m:e>
                          <m:r>
                            <a:rPr lang="zh-CN" altLang="en-US" sz="2400" i="1">
                              <a:latin typeface="Cambria Math" panose="02040503050406030204" pitchFamily="18" charset="0"/>
                              <a:cs typeface="Calibri" panose="020F0502020204030204" pitchFamily="34" charset="0"/>
                            </a:rPr>
                            <m:t>𝛼</m:t>
                          </m:r>
                        </m:e>
                        <m:sup>
                          <m:r>
                            <a:rPr lang="en-US" altLang="zh-CN" sz="2400" b="0" i="1" smtClean="0">
                              <a:latin typeface="Cambria Math" panose="02040503050406030204" pitchFamily="18" charset="0"/>
                              <a:cs typeface="Calibri" panose="020F0502020204030204" pitchFamily="34" charset="0"/>
                            </a:rPr>
                            <m:t>∗</m:t>
                          </m:r>
                        </m:sup>
                      </m:sSup>
                      <m:sSup>
                        <m:sSupPr>
                          <m:ctrlPr>
                            <a:rPr lang="en-US" altLang="zh-CN" sz="2400" b="0" i="1" smtClean="0">
                              <a:latin typeface="Cambria Math" panose="02040503050406030204" pitchFamily="18" charset="0"/>
                              <a:cs typeface="Calibri" panose="020F0502020204030204" pitchFamily="34" charset="0"/>
                            </a:rPr>
                          </m:ctrlPr>
                        </m:sSupPr>
                        <m:e>
                          <m:r>
                            <a:rPr lang="zh-CN" altLang="en-US" sz="2400" i="1">
                              <a:latin typeface="Cambria Math" panose="02040503050406030204" pitchFamily="18" charset="0"/>
                              <a:cs typeface="Calibri" panose="020F0502020204030204" pitchFamily="34" charset="0"/>
                            </a:rPr>
                            <m:t>𝛽</m:t>
                          </m:r>
                        </m:e>
                        <m:sup>
                          <m:r>
                            <a:rPr lang="en-US" altLang="zh-CN" sz="2400" b="0" i="1" smtClean="0">
                              <a:latin typeface="Cambria Math" panose="02040503050406030204" pitchFamily="18" charset="0"/>
                              <a:cs typeface="Calibri" panose="020F0502020204030204" pitchFamily="34" charset="0"/>
                            </a:rPr>
                            <m:t>∗</m:t>
                          </m:r>
                        </m:sup>
                      </m:sSup>
                      <m:r>
                        <a:rPr lang="zh-CN" altLang="en-US" sz="2400" i="1">
                          <a:latin typeface="Cambria Math" panose="02040503050406030204" pitchFamily="18" charset="0"/>
                          <a:cs typeface="Calibri" panose="020F0502020204030204" pitchFamily="34" charset="0"/>
                        </a:rPr>
                        <m:t>𝑥</m:t>
                      </m:r>
                      <m:sSup>
                        <m:sSupPr>
                          <m:ctrlPr>
                            <a:rPr lang="en-US" altLang="zh-CN" sz="2400" b="0" i="1" smtClean="0">
                              <a:latin typeface="Cambria Math" panose="02040503050406030204" pitchFamily="18" charset="0"/>
                              <a:cs typeface="Calibri" panose="020F0502020204030204" pitchFamily="34" charset="0"/>
                            </a:rPr>
                          </m:ctrlPr>
                        </m:sSupPr>
                        <m:e>
                          <m:d>
                            <m:dPr>
                              <m:ctrlPr>
                                <a:rPr lang="en-US" altLang="zh-CN" sz="2400" i="1">
                                  <a:latin typeface="Cambria Math" panose="02040503050406030204" pitchFamily="18" charset="0"/>
                                  <a:cs typeface="Calibri" panose="020F0502020204030204" pitchFamily="34" charset="0"/>
                                </a:rPr>
                              </m:ctrlPr>
                            </m:dPr>
                            <m:e>
                              <m:r>
                                <a:rPr lang="zh-CN" altLang="en-US" sz="2400" i="1">
                                  <a:latin typeface="Cambria Math" panose="02040503050406030204" pitchFamily="18" charset="0"/>
                                  <a:cs typeface="Calibri" panose="020F0502020204030204" pitchFamily="34" charset="0"/>
                                </a:rPr>
                                <m:t>𝑡</m:t>
                              </m:r>
                              <m:r>
                                <a:rPr lang="zh-CN" altLang="en-US" sz="2400" i="1">
                                  <a:latin typeface="Cambria Math" panose="02040503050406030204" pitchFamily="18" charset="0"/>
                                  <a:cs typeface="Calibri" panose="020F0502020204030204" pitchFamily="34" charset="0"/>
                                </a:rPr>
                                <m:t>−2</m:t>
                              </m:r>
                              <m:r>
                                <a:rPr lang="zh-CN" altLang="en-US" sz="2400" i="1">
                                  <a:latin typeface="Cambria Math" panose="02040503050406030204" pitchFamily="18" charset="0"/>
                                  <a:cs typeface="Calibri" panose="020F0502020204030204" pitchFamily="34" charset="0"/>
                                </a:rPr>
                                <m:t>𝜏</m:t>
                              </m:r>
                            </m:e>
                          </m:d>
                        </m:e>
                        <m:sup>
                          <m:r>
                            <a:rPr lang="en-US" altLang="zh-CN" sz="2400" b="0" i="1" smtClean="0">
                              <a:latin typeface="Cambria Math" panose="02040503050406030204" pitchFamily="18" charset="0"/>
                              <a:cs typeface="Calibri" panose="020F0502020204030204" pitchFamily="34" charset="0"/>
                            </a:rPr>
                            <m:t>∗</m:t>
                          </m:r>
                        </m:sup>
                      </m:sSup>
                      <m:sSup>
                        <m:sSupPr>
                          <m:ctrlPr>
                            <a:rPr lang="en-US" altLang="zh-CN" sz="2400" b="0" i="1" smtClean="0">
                              <a:latin typeface="Cambria Math" panose="02040503050406030204" pitchFamily="18" charset="0"/>
                              <a:cs typeface="Calibri" panose="020F0502020204030204" pitchFamily="34" charset="0"/>
                            </a:rPr>
                          </m:ctrlPr>
                        </m:sSupPr>
                        <m:e>
                          <m:r>
                            <a:rPr lang="zh-CN" altLang="en-US" sz="2400" i="1">
                              <a:latin typeface="Cambria Math" panose="02040503050406030204" pitchFamily="18" charset="0"/>
                              <a:cs typeface="Calibri" panose="020F0502020204030204" pitchFamily="34" charset="0"/>
                            </a:rPr>
                            <m:t>𝑒</m:t>
                          </m:r>
                        </m:e>
                        <m:sup>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𝑗</m:t>
                          </m:r>
                          <m:r>
                            <a:rPr lang="zh-CN" altLang="en-US" sz="2400" i="1">
                              <a:latin typeface="Cambria Math" panose="02040503050406030204" pitchFamily="18" charset="0"/>
                              <a:cs typeface="Calibri" panose="020F0502020204030204" pitchFamily="34" charset="0"/>
                            </a:rPr>
                            <m:t>2</m:t>
                          </m:r>
                          <m:r>
                            <a:rPr lang="zh-CN" altLang="en-US" sz="2400" i="1">
                              <a:latin typeface="Cambria Math" panose="02040503050406030204" pitchFamily="18" charset="0"/>
                              <a:cs typeface="Calibri" panose="020F0502020204030204" pitchFamily="34" charset="0"/>
                            </a:rPr>
                            <m:t>𝜋</m:t>
                          </m:r>
                          <m:r>
                            <a:rPr lang="zh-CN" altLang="en-US" sz="2400" i="1">
                              <a:latin typeface="Cambria Math" panose="02040503050406030204" pitchFamily="18" charset="0"/>
                              <a:cs typeface="Calibri" panose="020F0502020204030204" pitchFamily="34" charset="0"/>
                            </a:rPr>
                            <m:t>𝑓𝑡</m:t>
                          </m:r>
                        </m:sup>
                      </m:sSup>
                      <m:r>
                        <a:rPr lang="en-US" altLang="zh-CN" sz="2400" i="1">
                          <a:latin typeface="Cambria Math" panose="02040503050406030204" pitchFamily="18" charset="0"/>
                          <a:cs typeface="Calibri" panose="020F0502020204030204" pitchFamily="34" charset="0"/>
                        </a:rPr>
                        <m:t>𝑑𝑡</m:t>
                      </m:r>
                      <m:r>
                        <a:rPr lang="en-US" altLang="zh-CN" sz="2400" b="0" i="1" smtClean="0">
                          <a:latin typeface="Cambria Math" panose="02040503050406030204" pitchFamily="18" charset="0"/>
                          <a:cs typeface="Calibri" panose="020F0502020204030204" pitchFamily="34" charset="0"/>
                        </a:rPr>
                        <m:t>|</m:t>
                      </m:r>
                    </m:oMath>
                  </m:oMathPara>
                </a14:m>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Calibri" panose="020F0502020204030204" pitchFamily="34" charset="0"/>
                        </a:rPr>
                        <m:t>= </m:t>
                      </m:r>
                      <m:limLow>
                        <m:limLowPr>
                          <m:ctrlPr>
                            <a:rPr lang="en-US" altLang="zh-CN" sz="2400" i="1" smtClean="0">
                              <a:latin typeface="Cambria Math" panose="02040503050406030204" pitchFamily="18" charset="0"/>
                              <a:cs typeface="Calibri" panose="020F0502020204030204" pitchFamily="34" charset="0"/>
                            </a:rPr>
                          </m:ctrlPr>
                        </m:limLowPr>
                        <m:e>
                          <m:r>
                            <a:rPr lang="en-US" altLang="zh-CN" sz="2400" b="0" i="1" smtClean="0">
                              <a:latin typeface="Cambria Math" panose="02040503050406030204" pitchFamily="18" charset="0"/>
                              <a:cs typeface="Calibri" panose="020F0502020204030204" pitchFamily="34" charset="0"/>
                            </a:rPr>
                            <m:t>𝑎𝑟𝑔</m:t>
                          </m:r>
                          <m:r>
                            <a:rPr lang="en-US" altLang="zh-CN" sz="2400" b="0" i="1" smtClean="0">
                              <a:latin typeface="Cambria Math" panose="02040503050406030204" pitchFamily="18" charset="0"/>
                              <a:cs typeface="Calibri" panose="020F0502020204030204" pitchFamily="34" charset="0"/>
                            </a:rPr>
                            <m:t> </m:t>
                          </m:r>
                          <m:r>
                            <m:rPr>
                              <m:sty m:val="p"/>
                            </m:rPr>
                            <a:rPr lang="en-US" altLang="zh-CN" sz="2400" b="0" i="0" smtClean="0">
                              <a:latin typeface="Cambria Math" panose="02040503050406030204" pitchFamily="18" charset="0"/>
                              <a:cs typeface="Calibri" panose="020F0502020204030204" pitchFamily="34" charset="0"/>
                            </a:rPr>
                            <m:t>max</m:t>
                          </m:r>
                          <m:r>
                            <a:rPr lang="en-US" altLang="zh-CN" sz="2400" b="0" i="0" smtClean="0">
                              <a:latin typeface="Cambria Math" panose="02040503050406030204" pitchFamily="18" charset="0"/>
                              <a:cs typeface="Calibri" panose="020F0502020204030204" pitchFamily="34" charset="0"/>
                            </a:rPr>
                            <m:t>  </m:t>
                          </m:r>
                        </m:e>
                        <m:lim>
                          <m:r>
                            <a:rPr lang="en-US" altLang="zh-CN" sz="2400" b="0" i="1" smtClean="0">
                              <a:latin typeface="Cambria Math" panose="02040503050406030204" pitchFamily="18" charset="0"/>
                              <a:cs typeface="Calibri" panose="020F0502020204030204" pitchFamily="34" charset="0"/>
                            </a:rPr>
                            <m:t>𝑐</m:t>
                          </m:r>
                        </m:lim>
                      </m:limLow>
                      <m:r>
                        <a:rPr lang="en-US" altLang="zh-CN" sz="2400" b="0" i="1" smtClean="0">
                          <a:latin typeface="Cambria Math" panose="02040503050406030204" pitchFamily="18" charset="0"/>
                          <a:cs typeface="Calibri" panose="020F0502020204030204" pitchFamily="34" charset="0"/>
                        </a:rPr>
                        <m:t>|</m:t>
                      </m:r>
                      <m:sSup>
                        <m:sSupPr>
                          <m:ctrlPr>
                            <a:rPr lang="en-US" altLang="zh-CN" sz="2400" i="1">
                              <a:latin typeface="Cambria Math" panose="02040503050406030204" pitchFamily="18" charset="0"/>
                              <a:cs typeface="Calibri" panose="020F0502020204030204" pitchFamily="34" charset="0"/>
                            </a:rPr>
                          </m:ctrlPr>
                        </m:sSupPr>
                        <m:e>
                          <m:r>
                            <a:rPr lang="zh-CN" altLang="en-US" sz="2400" i="1">
                              <a:latin typeface="Cambria Math" panose="02040503050406030204" pitchFamily="18" charset="0"/>
                              <a:cs typeface="Calibri" panose="020F0502020204030204" pitchFamily="34" charset="0"/>
                            </a:rPr>
                            <m:t>𝛼</m:t>
                          </m:r>
                        </m:e>
                        <m:sup>
                          <m:r>
                            <a:rPr lang="en-US" altLang="zh-CN" sz="2400" i="1">
                              <a:latin typeface="Cambria Math" panose="02040503050406030204" pitchFamily="18" charset="0"/>
                              <a:cs typeface="Calibri" panose="020F0502020204030204" pitchFamily="34" charset="0"/>
                            </a:rPr>
                            <m:t>∗</m:t>
                          </m:r>
                        </m:sup>
                      </m:sSup>
                      <m:sSup>
                        <m:sSupPr>
                          <m:ctrlPr>
                            <a:rPr lang="en-US" altLang="zh-CN" sz="2400" i="1">
                              <a:latin typeface="Cambria Math" panose="02040503050406030204" pitchFamily="18" charset="0"/>
                              <a:cs typeface="Calibri" panose="020F0502020204030204" pitchFamily="34" charset="0"/>
                            </a:rPr>
                          </m:ctrlPr>
                        </m:sSupPr>
                        <m:e>
                          <m:r>
                            <a:rPr lang="zh-CN" altLang="en-US" sz="2400" i="1">
                              <a:latin typeface="Cambria Math" panose="02040503050406030204" pitchFamily="18" charset="0"/>
                              <a:cs typeface="Calibri" panose="020F0502020204030204" pitchFamily="34" charset="0"/>
                            </a:rPr>
                            <m:t>𝛽</m:t>
                          </m:r>
                        </m:e>
                        <m:sup>
                          <m:r>
                            <a:rPr lang="en-US" altLang="zh-CN" sz="2400" i="1">
                              <a:latin typeface="Cambria Math" panose="02040503050406030204" pitchFamily="18" charset="0"/>
                              <a:cs typeface="Calibri" panose="020F0502020204030204" pitchFamily="34" charset="0"/>
                            </a:rPr>
                            <m:t>∗</m:t>
                          </m:r>
                        </m:sup>
                      </m:sSup>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𝑥</m:t>
                      </m:r>
                      <m:d>
                        <m:dPr>
                          <m:ctrlPr>
                            <a:rPr lang="en-US" altLang="zh-CN" sz="2400" i="1">
                              <a:latin typeface="Cambria Math" panose="02040503050406030204" pitchFamily="18" charset="0"/>
                              <a:cs typeface="Calibri" panose="020F0502020204030204" pitchFamily="34" charset="0"/>
                            </a:rPr>
                          </m:ctrlPr>
                        </m:dPr>
                        <m:e>
                          <m:r>
                            <a:rPr lang="en-US" altLang="zh-CN" sz="2400" i="1">
                              <a:latin typeface="Cambria Math" panose="02040503050406030204" pitchFamily="18" charset="0"/>
                              <a:cs typeface="Calibri" panose="020F0502020204030204" pitchFamily="34" charset="0"/>
                            </a:rPr>
                            <m:t>𝑡</m:t>
                          </m:r>
                          <m:r>
                            <a:rPr lang="en-US" altLang="zh-CN" sz="2400" i="1">
                              <a:latin typeface="Cambria Math" panose="02040503050406030204" pitchFamily="18" charset="0"/>
                              <a:cs typeface="Calibri" panose="020F0502020204030204" pitchFamily="34" charset="0"/>
                            </a:rPr>
                            <m:t>−2</m:t>
                          </m:r>
                          <m:r>
                            <a:rPr lang="en-US" altLang="zh-CN" sz="2400" i="1">
                              <a:latin typeface="Cambria Math" panose="02040503050406030204" pitchFamily="18" charset="0"/>
                              <a:cs typeface="Calibri" panose="020F0502020204030204" pitchFamily="34" charset="0"/>
                            </a:rPr>
                            <m:t>𝑐</m:t>
                          </m:r>
                        </m:e>
                      </m:d>
                      <m:r>
                        <a:rPr lang="zh-CN" altLang="en-US" sz="2400" i="1">
                          <a:latin typeface="Cambria Math" panose="02040503050406030204" pitchFamily="18" charset="0"/>
                          <a:cs typeface="Calibri" panose="020F0502020204030204" pitchFamily="34" charset="0"/>
                        </a:rPr>
                        <m:t>𝑥</m:t>
                      </m:r>
                      <m:sSup>
                        <m:sSupPr>
                          <m:ctrlPr>
                            <a:rPr lang="en-US" altLang="zh-CN" sz="2400" i="1">
                              <a:latin typeface="Cambria Math" panose="02040503050406030204" pitchFamily="18" charset="0"/>
                              <a:cs typeface="Calibri" panose="020F0502020204030204" pitchFamily="34" charset="0"/>
                            </a:rPr>
                          </m:ctrlPr>
                        </m:sSupPr>
                        <m:e>
                          <m:d>
                            <m:dPr>
                              <m:ctrlPr>
                                <a:rPr lang="en-US" altLang="zh-CN" sz="2400" i="1">
                                  <a:latin typeface="Cambria Math" panose="02040503050406030204" pitchFamily="18" charset="0"/>
                                  <a:cs typeface="Calibri" panose="020F0502020204030204" pitchFamily="34" charset="0"/>
                                </a:rPr>
                              </m:ctrlPr>
                            </m:dPr>
                            <m:e>
                              <m:r>
                                <a:rPr lang="zh-CN" altLang="en-US" sz="2400" i="1">
                                  <a:latin typeface="Cambria Math" panose="02040503050406030204" pitchFamily="18" charset="0"/>
                                  <a:cs typeface="Calibri" panose="020F0502020204030204" pitchFamily="34" charset="0"/>
                                </a:rPr>
                                <m:t>𝑡</m:t>
                              </m:r>
                              <m:r>
                                <a:rPr lang="zh-CN" altLang="en-US" sz="2400" i="1">
                                  <a:latin typeface="Cambria Math" panose="02040503050406030204" pitchFamily="18" charset="0"/>
                                  <a:cs typeface="Calibri" panose="020F0502020204030204" pitchFamily="34" charset="0"/>
                                </a:rPr>
                                <m:t>−2</m:t>
                              </m:r>
                              <m:r>
                                <a:rPr lang="zh-CN" altLang="en-US" sz="2400" i="1">
                                  <a:latin typeface="Cambria Math" panose="02040503050406030204" pitchFamily="18" charset="0"/>
                                  <a:cs typeface="Calibri" panose="020F0502020204030204" pitchFamily="34" charset="0"/>
                                </a:rPr>
                                <m:t>𝜏</m:t>
                              </m:r>
                            </m:e>
                          </m:d>
                        </m:e>
                        <m:sup>
                          <m:r>
                            <a:rPr lang="en-US" altLang="zh-CN" sz="2400" i="1">
                              <a:latin typeface="Cambria Math" panose="02040503050406030204" pitchFamily="18" charset="0"/>
                              <a:cs typeface="Calibri" panose="020F0502020204030204" pitchFamily="34" charset="0"/>
                            </a:rPr>
                            <m:t>∗</m:t>
                          </m:r>
                        </m:sup>
                      </m:sSup>
                      <m:r>
                        <a:rPr lang="en-US" altLang="zh-CN" sz="2400" i="1">
                          <a:latin typeface="Cambria Math" panose="02040503050406030204" pitchFamily="18" charset="0"/>
                          <a:cs typeface="Calibri" panose="020F0502020204030204" pitchFamily="34" charset="0"/>
                        </a:rPr>
                        <m:t>𝑑𝑡</m:t>
                      </m:r>
                      <m:r>
                        <a:rPr lang="en-US" altLang="zh-CN" sz="2400" b="0" i="1" smtClean="0">
                          <a:latin typeface="Cambria Math" panose="02040503050406030204" pitchFamily="18" charset="0"/>
                          <a:cs typeface="Calibri" panose="020F0502020204030204" pitchFamily="34" charset="0"/>
                        </a:rPr>
                        <m:t>|</m:t>
                      </m:r>
                    </m:oMath>
                  </m:oMathPara>
                </a14:m>
                <a:endParaRPr lang="en-US" altLang="zh-CN" sz="2400" dirty="0">
                  <a:latin typeface="Calibri" panose="020F0502020204030204" pitchFamily="34" charset="0"/>
                  <a:cs typeface="Calibri" panose="020F0502020204030204" pitchFamily="34" charset="0"/>
                </a:endParaRPr>
              </a:p>
            </p:txBody>
          </p:sp>
        </mc:Choice>
        <mc:Fallback xmlns="">
          <p:sp>
            <p:nvSpPr>
              <p:cNvPr id="13" name="文本框 12">
                <a:extLst>
                  <a:ext uri="{FF2B5EF4-FFF2-40B4-BE49-F238E27FC236}">
                    <a16:creationId xmlns:a16="http://schemas.microsoft.com/office/drawing/2014/main" id="{E644B7C1-E896-4009-BA1E-BD73C787D8B7}"/>
                  </a:ext>
                </a:extLst>
              </p:cNvPr>
              <p:cNvSpPr txBox="1">
                <a:spLocks noRot="1" noChangeAspect="1" noMove="1" noResize="1" noEditPoints="1" noAdjustHandles="1" noChangeArrowheads="1" noChangeShapeType="1" noTextEdit="1"/>
              </p:cNvSpPr>
              <p:nvPr/>
            </p:nvSpPr>
            <p:spPr>
              <a:xfrm>
                <a:off x="4061011" y="2002812"/>
                <a:ext cx="7844117" cy="3272563"/>
              </a:xfrm>
              <a:prstGeom prst="rect">
                <a:avLst/>
              </a:prstGeom>
              <a:blipFill>
                <a:blip r:embed="rId4"/>
                <a:stretch>
                  <a:fillRect l="-1010" t="-9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B89FD17-C03A-4DB0-BA0F-088ED003EA8C}"/>
                  </a:ext>
                </a:extLst>
              </p:cNvPr>
              <p:cNvSpPr txBox="1"/>
              <p:nvPr/>
            </p:nvSpPr>
            <p:spPr>
              <a:xfrm>
                <a:off x="-520539" y="5167310"/>
                <a:ext cx="6096000" cy="4760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𝒚</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e>
                      </m:d>
                      <m:r>
                        <a:rPr lang="en-US" altLang="zh-CN" sz="2400" b="1" i="1" dirty="0" smtClean="0">
                          <a:latin typeface="Cambria Math" panose="02040503050406030204" pitchFamily="18" charset="0"/>
                          <a:cs typeface="Calibri" panose="020F0502020204030204" pitchFamily="34" charset="0"/>
                        </a:rPr>
                        <m:t>= </m:t>
                      </m:r>
                      <m:r>
                        <a:rPr lang="en-US" altLang="zh-CN" sz="2400" b="1" i="1" dirty="0" smtClean="0">
                          <a:latin typeface="Cambria Math" panose="02040503050406030204" pitchFamily="18" charset="0"/>
                          <a:cs typeface="Calibri" panose="020F0502020204030204" pitchFamily="34" charset="0"/>
                        </a:rPr>
                        <m:t>𝜶𝜷</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latin typeface="Cambria Math" panose="02040503050406030204" pitchFamily="18" charset="0"/>
                              <a:cs typeface="Calibri" panose="020F0502020204030204" pitchFamily="34" charset="0"/>
                            </a:rPr>
                            <m:t>𝝉</m:t>
                          </m:r>
                        </m:e>
                      </m:d>
                      <m:sSup>
                        <m:sSupPr>
                          <m:ctrlPr>
                            <a:rPr lang="en-US" altLang="zh-CN" sz="2400" b="1" i="1" dirty="0" smtClean="0">
                              <a:solidFill>
                                <a:srgbClr val="ED6C00"/>
                              </a:solidFill>
                              <a:latin typeface="Cambria Math" panose="02040503050406030204" pitchFamily="18" charset="0"/>
                              <a:cs typeface="Calibri" panose="020F0502020204030204" pitchFamily="34" charset="0"/>
                            </a:rPr>
                          </m:ctrlPr>
                        </m:sSupPr>
                        <m:e>
                          <m:r>
                            <a:rPr lang="en-US" altLang="zh-CN" sz="2400" b="1" i="1" dirty="0" smtClean="0">
                              <a:solidFill>
                                <a:srgbClr val="ED6C00"/>
                              </a:solidFill>
                              <a:latin typeface="Cambria Math" panose="02040503050406030204" pitchFamily="18" charset="0"/>
                              <a:cs typeface="Calibri" panose="020F0502020204030204" pitchFamily="34" charset="0"/>
                            </a:rPr>
                            <m:t>𝒆</m:t>
                          </m:r>
                        </m:e>
                        <m:sup>
                          <m:r>
                            <a:rPr lang="en-US" altLang="zh-CN" sz="2400" b="1" i="1" dirty="0" smtClean="0">
                              <a:solidFill>
                                <a:srgbClr val="ED6C00"/>
                              </a:solidFill>
                              <a:latin typeface="Cambria Math" panose="02040503050406030204" pitchFamily="18" charset="0"/>
                              <a:cs typeface="Calibri" panose="020F0502020204030204" pitchFamily="34" charset="0"/>
                            </a:rPr>
                            <m:t>𝒋</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solidFill>
                                <a:srgbClr val="ED6C00"/>
                              </a:solidFill>
                              <a:latin typeface="Cambria Math" panose="02040503050406030204" pitchFamily="18" charset="0"/>
                              <a:cs typeface="Calibri" panose="020F0502020204030204" pitchFamily="34" charset="0"/>
                            </a:rPr>
                            <m:t>𝝅</m:t>
                          </m:r>
                          <m:r>
                            <a:rPr lang="en-US" altLang="zh-CN" sz="2400" b="1" i="1" dirty="0" smtClean="0">
                              <a:solidFill>
                                <a:srgbClr val="ED6C00"/>
                              </a:solidFill>
                              <a:latin typeface="Cambria Math" panose="02040503050406030204" pitchFamily="18" charset="0"/>
                              <a:cs typeface="Calibri" panose="020F0502020204030204" pitchFamily="34" charset="0"/>
                            </a:rPr>
                            <m:t>𝒇𝒕</m:t>
                          </m:r>
                        </m:sup>
                      </m:sSup>
                    </m:oMath>
                  </m:oMathPara>
                </a14:m>
                <a:endParaRPr lang="zh-CN" altLang="en-US" sz="2400" dirty="0"/>
              </a:p>
            </p:txBody>
          </p:sp>
        </mc:Choice>
        <mc:Fallback xmlns="">
          <p:sp>
            <p:nvSpPr>
              <p:cNvPr id="14" name="文本框 13">
                <a:extLst>
                  <a:ext uri="{FF2B5EF4-FFF2-40B4-BE49-F238E27FC236}">
                    <a16:creationId xmlns:a16="http://schemas.microsoft.com/office/drawing/2014/main" id="{6B89FD17-C03A-4DB0-BA0F-088ED003EA8C}"/>
                  </a:ext>
                </a:extLst>
              </p:cNvPr>
              <p:cNvSpPr txBox="1">
                <a:spLocks noRot="1" noChangeAspect="1" noMove="1" noResize="1" noEditPoints="1" noAdjustHandles="1" noChangeArrowheads="1" noChangeShapeType="1" noTextEdit="1"/>
              </p:cNvSpPr>
              <p:nvPr/>
            </p:nvSpPr>
            <p:spPr>
              <a:xfrm>
                <a:off x="-520539" y="5167310"/>
                <a:ext cx="6096000" cy="476028"/>
              </a:xfrm>
              <a:prstGeom prst="rect">
                <a:avLst/>
              </a:prstGeom>
              <a:blipFill>
                <a:blip r:embed="rId5"/>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53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76EB1-DA40-40DB-B3F2-8DB29D84839E}"/>
              </a:ext>
            </a:extLst>
          </p:cNvPr>
          <p:cNvSpPr>
            <a:spLocks noGrp="1"/>
          </p:cNvSpPr>
          <p:nvPr>
            <p:ph type="title"/>
          </p:nvPr>
        </p:nvSpPr>
        <p:spPr/>
        <p:txBody>
          <a:bodyPr/>
          <a:lstStyle/>
          <a:p>
            <a:r>
              <a:rPr lang="en-US" altLang="zh-CN" dirty="0"/>
              <a:t>Proactive Sensing: Full Duplexing</a:t>
            </a:r>
            <a:endParaRPr lang="zh-CN" altLang="en-US" dirty="0"/>
          </a:p>
        </p:txBody>
      </p:sp>
      <p:sp>
        <p:nvSpPr>
          <p:cNvPr id="4" name="灯片编号占位符 3">
            <a:extLst>
              <a:ext uri="{FF2B5EF4-FFF2-40B4-BE49-F238E27FC236}">
                <a16:creationId xmlns:a16="http://schemas.microsoft.com/office/drawing/2014/main" id="{CF3EDA21-7418-4D04-BD5E-935C5EC8E80B}"/>
              </a:ext>
            </a:extLst>
          </p:cNvPr>
          <p:cNvSpPr>
            <a:spLocks noGrp="1"/>
          </p:cNvSpPr>
          <p:nvPr>
            <p:ph type="sldNum" sz="quarter" idx="12"/>
          </p:nvPr>
        </p:nvSpPr>
        <p:spPr/>
        <p:txBody>
          <a:bodyPr/>
          <a:lstStyle/>
          <a:p>
            <a:fld id="{11111CF7-3CEA-4476-AA1D-FDB53D59C6A7}" type="slidenum">
              <a:rPr lang="zh-CN" altLang="en-US" smtClean="0"/>
              <a:t>15</a:t>
            </a:fld>
            <a:endParaRPr lang="zh-CN" altLang="en-US"/>
          </a:p>
        </p:txBody>
      </p:sp>
      <p:pic>
        <p:nvPicPr>
          <p:cNvPr id="4100"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F07C968-CC7E-4EB7-ADCD-6AA0C6081B17}"/>
                  </a:ext>
                </a:extLst>
              </p:cNvPr>
              <p:cNvSpPr txBox="1"/>
              <p:nvPr/>
            </p:nvSpPr>
            <p:spPr>
              <a:xfrm>
                <a:off x="1838325" y="1312366"/>
                <a:ext cx="8178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𝒙</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oMath>
                  </m:oMathPara>
                </a14:m>
                <a:endParaRPr lang="zh-CN" altLang="en-US" sz="2400" b="1"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EF07C968-CC7E-4EB7-ADCD-6AA0C6081B17}"/>
                  </a:ext>
                </a:extLst>
              </p:cNvPr>
              <p:cNvSpPr txBox="1">
                <a:spLocks noRot="1" noChangeAspect="1" noMove="1" noResize="1" noEditPoints="1" noAdjustHandles="1" noChangeArrowheads="1" noChangeShapeType="1" noTextEdit="1"/>
              </p:cNvSpPr>
              <p:nvPr/>
            </p:nvSpPr>
            <p:spPr>
              <a:xfrm>
                <a:off x="1838325" y="1312366"/>
                <a:ext cx="817853" cy="461665"/>
              </a:xfrm>
              <a:prstGeom prst="rect">
                <a:avLst/>
              </a:prstGeom>
              <a:blipFill>
                <a:blip r:embed="rId3"/>
                <a:stretch>
                  <a:fillRect r="-1493" b="-17105"/>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E644B7C1-E896-4009-BA1E-BD73C787D8B7}"/>
              </a:ext>
            </a:extLst>
          </p:cNvPr>
          <p:cNvSpPr txBox="1"/>
          <p:nvPr/>
        </p:nvSpPr>
        <p:spPr>
          <a:xfrm>
            <a:off x="4857750" y="2002812"/>
            <a:ext cx="6496050"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The BS </a:t>
            </a:r>
            <a:r>
              <a:rPr lang="en-US" altLang="zh-CN" sz="2400" dirty="0">
                <a:solidFill>
                  <a:srgbClr val="ED6C00"/>
                </a:solidFill>
                <a:latin typeface="Calibri" panose="020F0502020204030204" pitchFamily="34" charset="0"/>
                <a:cs typeface="Calibri" panose="020F0502020204030204" pitchFamily="34" charset="0"/>
              </a:rPr>
              <a:t>should</a:t>
            </a:r>
            <a:r>
              <a:rPr lang="en-US" altLang="zh-CN" sz="2400" dirty="0">
                <a:latin typeface="Calibri" panose="020F0502020204030204" pitchFamily="34" charset="0"/>
                <a:cs typeface="Calibri" panose="020F0502020204030204" pitchFamily="34" charset="0"/>
              </a:rPr>
              <a:t> knows y(t)</a:t>
            </a: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BS is sending x(t) =&gt; It must be full duplex</a:t>
            </a: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Full duplex is currently </a:t>
            </a:r>
            <a:r>
              <a:rPr lang="en-US" altLang="zh-CN" sz="2400" dirty="0">
                <a:solidFill>
                  <a:srgbClr val="ED6C00"/>
                </a:solidFill>
                <a:latin typeface="Calibri" panose="020F0502020204030204" pitchFamily="34" charset="0"/>
                <a:cs typeface="Calibri" panose="020F0502020204030204" pitchFamily="34" charset="0"/>
              </a:rPr>
              <a:t>a huge challenge </a:t>
            </a:r>
            <a:r>
              <a:rPr lang="en-US" altLang="zh-CN" sz="2400" dirty="0">
                <a:latin typeface="Calibri" panose="020F0502020204030204" pitchFamily="34" charset="0"/>
                <a:cs typeface="Calibri" panose="020F0502020204030204" pitchFamily="34" charset="0"/>
              </a:rPr>
              <a:t>for data transceiver design</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B89FD17-C03A-4DB0-BA0F-088ED003EA8C}"/>
                  </a:ext>
                </a:extLst>
              </p:cNvPr>
              <p:cNvSpPr txBox="1"/>
              <p:nvPr/>
            </p:nvSpPr>
            <p:spPr>
              <a:xfrm>
                <a:off x="-520539" y="5167310"/>
                <a:ext cx="6096000" cy="4760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𝒚</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e>
                      </m:d>
                      <m:r>
                        <a:rPr lang="en-US" altLang="zh-CN" sz="2400" b="1" i="1" dirty="0" smtClean="0">
                          <a:latin typeface="Cambria Math" panose="02040503050406030204" pitchFamily="18" charset="0"/>
                          <a:cs typeface="Calibri" panose="020F0502020204030204" pitchFamily="34" charset="0"/>
                        </a:rPr>
                        <m:t>= </m:t>
                      </m:r>
                      <m:r>
                        <a:rPr lang="en-US" altLang="zh-CN" sz="2400" b="1" i="1" dirty="0" smtClean="0">
                          <a:latin typeface="Cambria Math" panose="02040503050406030204" pitchFamily="18" charset="0"/>
                          <a:cs typeface="Calibri" panose="020F0502020204030204" pitchFamily="34" charset="0"/>
                        </a:rPr>
                        <m:t>𝜶𝜷</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latin typeface="Cambria Math" panose="02040503050406030204" pitchFamily="18" charset="0"/>
                              <a:cs typeface="Calibri" panose="020F0502020204030204" pitchFamily="34" charset="0"/>
                            </a:rPr>
                            <m:t>𝝉</m:t>
                          </m:r>
                        </m:e>
                      </m:d>
                      <m:sSup>
                        <m:sSupPr>
                          <m:ctrlPr>
                            <a:rPr lang="en-US" altLang="zh-CN" sz="2400" b="1" i="1" dirty="0" smtClean="0">
                              <a:solidFill>
                                <a:srgbClr val="ED6C00"/>
                              </a:solidFill>
                              <a:latin typeface="Cambria Math" panose="02040503050406030204" pitchFamily="18" charset="0"/>
                              <a:cs typeface="Calibri" panose="020F0502020204030204" pitchFamily="34" charset="0"/>
                            </a:rPr>
                          </m:ctrlPr>
                        </m:sSupPr>
                        <m:e>
                          <m:r>
                            <a:rPr lang="en-US" altLang="zh-CN" sz="2400" b="1" i="1" dirty="0" smtClean="0">
                              <a:solidFill>
                                <a:srgbClr val="ED6C00"/>
                              </a:solidFill>
                              <a:latin typeface="Cambria Math" panose="02040503050406030204" pitchFamily="18" charset="0"/>
                              <a:cs typeface="Calibri" panose="020F0502020204030204" pitchFamily="34" charset="0"/>
                            </a:rPr>
                            <m:t>𝒆</m:t>
                          </m:r>
                        </m:e>
                        <m:sup>
                          <m:r>
                            <a:rPr lang="en-US" altLang="zh-CN" sz="2400" b="1" i="1" dirty="0" smtClean="0">
                              <a:solidFill>
                                <a:srgbClr val="ED6C00"/>
                              </a:solidFill>
                              <a:latin typeface="Cambria Math" panose="02040503050406030204" pitchFamily="18" charset="0"/>
                              <a:cs typeface="Calibri" panose="020F0502020204030204" pitchFamily="34" charset="0"/>
                            </a:rPr>
                            <m:t>𝒋</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solidFill>
                                <a:srgbClr val="ED6C00"/>
                              </a:solidFill>
                              <a:latin typeface="Cambria Math" panose="02040503050406030204" pitchFamily="18" charset="0"/>
                              <a:cs typeface="Calibri" panose="020F0502020204030204" pitchFamily="34" charset="0"/>
                            </a:rPr>
                            <m:t>𝝅</m:t>
                          </m:r>
                          <m:r>
                            <a:rPr lang="en-US" altLang="zh-CN" sz="2400" b="1" i="1" dirty="0" smtClean="0">
                              <a:solidFill>
                                <a:srgbClr val="ED6C00"/>
                              </a:solidFill>
                              <a:latin typeface="Cambria Math" panose="02040503050406030204" pitchFamily="18" charset="0"/>
                              <a:cs typeface="Calibri" panose="020F0502020204030204" pitchFamily="34" charset="0"/>
                            </a:rPr>
                            <m:t>𝒇𝒕</m:t>
                          </m:r>
                        </m:sup>
                      </m:sSup>
                    </m:oMath>
                  </m:oMathPara>
                </a14:m>
                <a:endParaRPr lang="zh-CN" altLang="en-US" sz="2400" dirty="0"/>
              </a:p>
            </p:txBody>
          </p:sp>
        </mc:Choice>
        <mc:Fallback xmlns="">
          <p:sp>
            <p:nvSpPr>
              <p:cNvPr id="14" name="文本框 13">
                <a:extLst>
                  <a:ext uri="{FF2B5EF4-FFF2-40B4-BE49-F238E27FC236}">
                    <a16:creationId xmlns:a16="http://schemas.microsoft.com/office/drawing/2014/main" id="{6B89FD17-C03A-4DB0-BA0F-088ED003EA8C}"/>
                  </a:ext>
                </a:extLst>
              </p:cNvPr>
              <p:cNvSpPr txBox="1">
                <a:spLocks noRot="1" noChangeAspect="1" noMove="1" noResize="1" noEditPoints="1" noAdjustHandles="1" noChangeArrowheads="1" noChangeShapeType="1" noTextEdit="1"/>
              </p:cNvSpPr>
              <p:nvPr/>
            </p:nvSpPr>
            <p:spPr>
              <a:xfrm>
                <a:off x="-520539" y="5167310"/>
                <a:ext cx="6096000" cy="476028"/>
              </a:xfrm>
              <a:prstGeom prst="rect">
                <a:avLst/>
              </a:prstGeom>
              <a:blipFill>
                <a:blip r:embed="rId4"/>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052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76EB1-DA40-40DB-B3F2-8DB29D84839E}"/>
              </a:ext>
            </a:extLst>
          </p:cNvPr>
          <p:cNvSpPr>
            <a:spLocks noGrp="1"/>
          </p:cNvSpPr>
          <p:nvPr>
            <p:ph type="title"/>
          </p:nvPr>
        </p:nvSpPr>
        <p:spPr/>
        <p:txBody>
          <a:bodyPr/>
          <a:lstStyle/>
          <a:p>
            <a:r>
              <a:rPr lang="en-US" altLang="zh-CN" dirty="0"/>
              <a:t>Proactive Sensing: TDMA</a:t>
            </a:r>
            <a:endParaRPr lang="zh-CN" altLang="en-US" dirty="0"/>
          </a:p>
        </p:txBody>
      </p:sp>
      <p:sp>
        <p:nvSpPr>
          <p:cNvPr id="4" name="灯片编号占位符 3">
            <a:extLst>
              <a:ext uri="{FF2B5EF4-FFF2-40B4-BE49-F238E27FC236}">
                <a16:creationId xmlns:a16="http://schemas.microsoft.com/office/drawing/2014/main" id="{CF3EDA21-7418-4D04-BD5E-935C5EC8E80B}"/>
              </a:ext>
            </a:extLst>
          </p:cNvPr>
          <p:cNvSpPr>
            <a:spLocks noGrp="1"/>
          </p:cNvSpPr>
          <p:nvPr>
            <p:ph type="sldNum" sz="quarter" idx="12"/>
          </p:nvPr>
        </p:nvSpPr>
        <p:spPr/>
        <p:txBody>
          <a:bodyPr/>
          <a:lstStyle/>
          <a:p>
            <a:fld id="{11111CF7-3CEA-4476-AA1D-FDB53D59C6A7}" type="slidenum">
              <a:rPr lang="zh-CN" altLang="en-US" smtClean="0"/>
              <a:t>16</a:t>
            </a:fld>
            <a:endParaRPr lang="zh-CN" altLang="en-US"/>
          </a:p>
        </p:txBody>
      </p:sp>
      <p:pic>
        <p:nvPicPr>
          <p:cNvPr id="4100"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F07C968-CC7E-4EB7-ADCD-6AA0C6081B17}"/>
                  </a:ext>
                </a:extLst>
              </p:cNvPr>
              <p:cNvSpPr txBox="1"/>
              <p:nvPr/>
            </p:nvSpPr>
            <p:spPr>
              <a:xfrm>
                <a:off x="1838325" y="1312366"/>
                <a:ext cx="8178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𝒙</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oMath>
                  </m:oMathPara>
                </a14:m>
                <a:endParaRPr lang="zh-CN" altLang="en-US" sz="2400" b="1" dirty="0">
                  <a:latin typeface="Calibri" panose="020F0502020204030204" pitchFamily="34"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EF07C968-CC7E-4EB7-ADCD-6AA0C6081B17}"/>
                  </a:ext>
                </a:extLst>
              </p:cNvPr>
              <p:cNvSpPr txBox="1">
                <a:spLocks noRot="1" noChangeAspect="1" noMove="1" noResize="1" noEditPoints="1" noAdjustHandles="1" noChangeArrowheads="1" noChangeShapeType="1" noTextEdit="1"/>
              </p:cNvSpPr>
              <p:nvPr/>
            </p:nvSpPr>
            <p:spPr>
              <a:xfrm>
                <a:off x="1838325" y="1312366"/>
                <a:ext cx="817853" cy="461665"/>
              </a:xfrm>
              <a:prstGeom prst="rect">
                <a:avLst/>
              </a:prstGeom>
              <a:blipFill>
                <a:blip r:embed="rId3"/>
                <a:stretch>
                  <a:fillRect r="-1493" b="-17105"/>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E644B7C1-E896-4009-BA1E-BD73C787D8B7}"/>
              </a:ext>
            </a:extLst>
          </p:cNvPr>
          <p:cNvSpPr txBox="1"/>
          <p:nvPr/>
        </p:nvSpPr>
        <p:spPr>
          <a:xfrm>
            <a:off x="4857749" y="2002812"/>
            <a:ext cx="6905625"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The BS sends the radar and data waves in different time</a:t>
            </a:r>
          </a:p>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Radar wave: Frequency Modulated Continuous Wave </a:t>
            </a:r>
            <a:r>
              <a:rPr lang="en-US" altLang="zh-CN" sz="2400" dirty="0">
                <a:solidFill>
                  <a:srgbClr val="ED6C00"/>
                </a:solidFill>
                <a:latin typeface="Calibri" panose="020F0502020204030204" pitchFamily="34" charset="0"/>
                <a:cs typeface="Calibri" panose="020F0502020204030204" pitchFamily="34" charset="0"/>
              </a:rPr>
              <a:t>(FMCW)</a:t>
            </a:r>
          </a:p>
          <a:p>
            <a:pPr marL="342900" indent="-342900">
              <a:buFont typeface="Arial" panose="020B0604020202020204" pitchFamily="34" charset="0"/>
              <a:buChar char="•"/>
            </a:pPr>
            <a:r>
              <a:rPr lang="en-US" altLang="zh-CN" sz="2400" dirty="0">
                <a:solidFill>
                  <a:srgbClr val="ED6C00"/>
                </a:solidFill>
                <a:latin typeface="Calibri" panose="020F0502020204030204" pitchFamily="34" charset="0"/>
                <a:cs typeface="Calibri" panose="020F0502020204030204" pitchFamily="34" charset="0"/>
              </a:rPr>
              <a:t>Only require full duplexing in FMCW transmission – Easy-peasy</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B89FD17-C03A-4DB0-BA0F-088ED003EA8C}"/>
                  </a:ext>
                </a:extLst>
              </p:cNvPr>
              <p:cNvSpPr txBox="1"/>
              <p:nvPr/>
            </p:nvSpPr>
            <p:spPr>
              <a:xfrm>
                <a:off x="-520539" y="5167310"/>
                <a:ext cx="6096000" cy="4760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𝒚</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e>
                      </m:d>
                      <m:r>
                        <a:rPr lang="en-US" altLang="zh-CN" sz="2400" b="1" i="1" dirty="0" smtClean="0">
                          <a:latin typeface="Cambria Math" panose="02040503050406030204" pitchFamily="18" charset="0"/>
                          <a:cs typeface="Calibri" panose="020F0502020204030204" pitchFamily="34" charset="0"/>
                        </a:rPr>
                        <m:t>= </m:t>
                      </m:r>
                      <m:r>
                        <a:rPr lang="en-US" altLang="zh-CN" sz="2400" b="1" i="1" dirty="0" smtClean="0">
                          <a:latin typeface="Cambria Math" panose="02040503050406030204" pitchFamily="18" charset="0"/>
                          <a:cs typeface="Calibri" panose="020F0502020204030204" pitchFamily="34" charset="0"/>
                        </a:rPr>
                        <m:t>𝜶𝜷</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latin typeface="Cambria Math" panose="02040503050406030204" pitchFamily="18" charset="0"/>
                              <a:cs typeface="Calibri" panose="020F0502020204030204" pitchFamily="34" charset="0"/>
                            </a:rPr>
                            <m:t>𝝉</m:t>
                          </m:r>
                        </m:e>
                      </m:d>
                      <m:sSup>
                        <m:sSupPr>
                          <m:ctrlPr>
                            <a:rPr lang="en-US" altLang="zh-CN" sz="2400" b="1" i="1" dirty="0" smtClean="0">
                              <a:solidFill>
                                <a:srgbClr val="ED6C00"/>
                              </a:solidFill>
                              <a:latin typeface="Cambria Math" panose="02040503050406030204" pitchFamily="18" charset="0"/>
                              <a:cs typeface="Calibri" panose="020F0502020204030204" pitchFamily="34" charset="0"/>
                            </a:rPr>
                          </m:ctrlPr>
                        </m:sSupPr>
                        <m:e>
                          <m:r>
                            <a:rPr lang="en-US" altLang="zh-CN" sz="2400" b="1" i="1" dirty="0" smtClean="0">
                              <a:solidFill>
                                <a:srgbClr val="ED6C00"/>
                              </a:solidFill>
                              <a:latin typeface="Cambria Math" panose="02040503050406030204" pitchFamily="18" charset="0"/>
                              <a:cs typeface="Calibri" panose="020F0502020204030204" pitchFamily="34" charset="0"/>
                            </a:rPr>
                            <m:t>𝒆</m:t>
                          </m:r>
                        </m:e>
                        <m:sup>
                          <m:r>
                            <a:rPr lang="en-US" altLang="zh-CN" sz="2400" b="1" i="1" dirty="0" smtClean="0">
                              <a:solidFill>
                                <a:srgbClr val="ED6C00"/>
                              </a:solidFill>
                              <a:latin typeface="Cambria Math" panose="02040503050406030204" pitchFamily="18" charset="0"/>
                              <a:cs typeface="Calibri" panose="020F0502020204030204" pitchFamily="34" charset="0"/>
                            </a:rPr>
                            <m:t>𝒋</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solidFill>
                                <a:srgbClr val="ED6C00"/>
                              </a:solidFill>
                              <a:latin typeface="Cambria Math" panose="02040503050406030204" pitchFamily="18" charset="0"/>
                              <a:cs typeface="Calibri" panose="020F0502020204030204" pitchFamily="34" charset="0"/>
                            </a:rPr>
                            <m:t>𝝅</m:t>
                          </m:r>
                          <m:r>
                            <a:rPr lang="en-US" altLang="zh-CN" sz="2400" b="1" i="1" dirty="0" smtClean="0">
                              <a:solidFill>
                                <a:srgbClr val="ED6C00"/>
                              </a:solidFill>
                              <a:latin typeface="Cambria Math" panose="02040503050406030204" pitchFamily="18" charset="0"/>
                              <a:cs typeface="Calibri" panose="020F0502020204030204" pitchFamily="34" charset="0"/>
                            </a:rPr>
                            <m:t>𝒇𝒕</m:t>
                          </m:r>
                        </m:sup>
                      </m:sSup>
                    </m:oMath>
                  </m:oMathPara>
                </a14:m>
                <a:endParaRPr lang="zh-CN" altLang="en-US" sz="2400" dirty="0"/>
              </a:p>
            </p:txBody>
          </p:sp>
        </mc:Choice>
        <mc:Fallback xmlns="">
          <p:sp>
            <p:nvSpPr>
              <p:cNvPr id="14" name="文本框 13">
                <a:extLst>
                  <a:ext uri="{FF2B5EF4-FFF2-40B4-BE49-F238E27FC236}">
                    <a16:creationId xmlns:a16="http://schemas.microsoft.com/office/drawing/2014/main" id="{6B89FD17-C03A-4DB0-BA0F-088ED003EA8C}"/>
                  </a:ext>
                </a:extLst>
              </p:cNvPr>
              <p:cNvSpPr txBox="1">
                <a:spLocks noRot="1" noChangeAspect="1" noMove="1" noResize="1" noEditPoints="1" noAdjustHandles="1" noChangeArrowheads="1" noChangeShapeType="1" noTextEdit="1"/>
              </p:cNvSpPr>
              <p:nvPr/>
            </p:nvSpPr>
            <p:spPr>
              <a:xfrm>
                <a:off x="-520539" y="5167310"/>
                <a:ext cx="6096000" cy="476028"/>
              </a:xfrm>
              <a:prstGeom prst="rect">
                <a:avLst/>
              </a:prstGeom>
              <a:blipFill>
                <a:blip r:embed="rId4"/>
                <a:stretch>
                  <a:fillRect b="-16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FD65011-8AF1-42CE-898E-FB983334031D}"/>
              </a:ext>
            </a:extLst>
          </p:cNvPr>
          <p:cNvPicPr>
            <a:picLocks noChangeAspect="1"/>
          </p:cNvPicPr>
          <p:nvPr/>
        </p:nvPicPr>
        <p:blipFill>
          <a:blip r:embed="rId5"/>
          <a:stretch>
            <a:fillRect/>
          </a:stretch>
        </p:blipFill>
        <p:spPr>
          <a:xfrm>
            <a:off x="4260595" y="4373741"/>
            <a:ext cx="7826630" cy="2063165"/>
          </a:xfrm>
          <a:prstGeom prst="rect">
            <a:avLst/>
          </a:prstGeom>
        </p:spPr>
      </p:pic>
    </p:spTree>
    <p:extLst>
      <p:ext uri="{BB962C8B-B14F-4D97-AF65-F5344CB8AC3E}">
        <p14:creationId xmlns:p14="http://schemas.microsoft.com/office/powerpoint/2010/main" val="2624322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Passive Sensing</a:t>
            </a:r>
            <a:endParaRPr lang="en-US" dirty="0"/>
          </a:p>
        </p:txBody>
      </p:sp>
      <p:sp>
        <p:nvSpPr>
          <p:cNvPr id="4" name="灯片编号占位符 3"/>
          <p:cNvSpPr>
            <a:spLocks noGrp="1"/>
          </p:cNvSpPr>
          <p:nvPr>
            <p:ph type="sldNum" sz="quarter" idx="12"/>
          </p:nvPr>
        </p:nvSpPr>
        <p:spPr/>
        <p:txBody>
          <a:bodyPr/>
          <a:lstStyle/>
          <a:p>
            <a:fld id="{11111CF7-3CEA-4476-AA1D-FDB53D59C6A7}" type="slidenum">
              <a:rPr lang="zh-CN" altLang="en-US" smtClean="0"/>
              <a:t>17</a:t>
            </a:fld>
            <a:endParaRPr lang="zh-CN" altLang="en-US"/>
          </a:p>
        </p:txBody>
      </p:sp>
      <p:pic>
        <p:nvPicPr>
          <p:cNvPr id="5"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63"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ED2603F3-2A1B-4C6E-9DC4-37B5A4492360}"/>
              </a:ext>
            </a:extLst>
          </p:cNvPr>
          <p:cNvCxnSpPr/>
          <p:nvPr/>
        </p:nvCxnSpPr>
        <p:spPr>
          <a:xfrm>
            <a:off x="3952875" y="2438400"/>
            <a:ext cx="4738688" cy="666750"/>
          </a:xfrm>
          <a:prstGeom prst="straightConnector1">
            <a:avLst/>
          </a:prstGeom>
          <a:ln w="57150">
            <a:solidFill>
              <a:srgbClr val="2BB7B3"/>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D3EF8D2-8866-40F8-8E95-69FA3F6E2E03}"/>
              </a:ext>
            </a:extLst>
          </p:cNvPr>
          <p:cNvSpPr txBox="1"/>
          <p:nvPr/>
        </p:nvSpPr>
        <p:spPr>
          <a:xfrm>
            <a:off x="5524500" y="2167086"/>
            <a:ext cx="1736886"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Data Signals</a:t>
            </a:r>
            <a:endParaRPr lang="zh-CN" altLang="en-US" sz="2400" b="1" dirty="0">
              <a:latin typeface="Calibri" panose="020F0502020204030204" pitchFamily="34" charset="0"/>
              <a:cs typeface="Calibri" panose="020F0502020204030204" pitchFamily="34" charset="0"/>
            </a:endParaRPr>
          </a:p>
        </p:txBody>
      </p:sp>
      <p:cxnSp>
        <p:nvCxnSpPr>
          <p:cNvPr id="9" name="直接箭头连接符 8">
            <a:extLst>
              <a:ext uri="{FF2B5EF4-FFF2-40B4-BE49-F238E27FC236}">
                <a16:creationId xmlns:a16="http://schemas.microsoft.com/office/drawing/2014/main" id="{383BDAF4-982B-4575-8D83-E76F8212511E}"/>
              </a:ext>
            </a:extLst>
          </p:cNvPr>
          <p:cNvCxnSpPr/>
          <p:nvPr/>
        </p:nvCxnSpPr>
        <p:spPr>
          <a:xfrm>
            <a:off x="3952875" y="3043088"/>
            <a:ext cx="4738688" cy="666750"/>
          </a:xfrm>
          <a:prstGeom prst="straightConnector1">
            <a:avLst/>
          </a:prstGeom>
          <a:ln w="57150">
            <a:solidFill>
              <a:srgbClr val="2BB7B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001E6EA-77B3-4083-815F-4D685AC4A3EE}"/>
              </a:ext>
            </a:extLst>
          </p:cNvPr>
          <p:cNvSpPr txBox="1"/>
          <p:nvPr/>
        </p:nvSpPr>
        <p:spPr>
          <a:xfrm>
            <a:off x="6096000" y="3662510"/>
            <a:ext cx="790024"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Echo</a:t>
            </a:r>
            <a:endParaRPr lang="zh-CN"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7762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Passive Sensing</a:t>
            </a:r>
            <a:endParaRPr lang="en-US" dirty="0"/>
          </a:p>
        </p:txBody>
      </p:sp>
      <p:sp>
        <p:nvSpPr>
          <p:cNvPr id="4" name="灯片编号占位符 3"/>
          <p:cNvSpPr>
            <a:spLocks noGrp="1"/>
          </p:cNvSpPr>
          <p:nvPr>
            <p:ph type="sldNum" sz="quarter" idx="12"/>
          </p:nvPr>
        </p:nvSpPr>
        <p:spPr/>
        <p:txBody>
          <a:bodyPr/>
          <a:lstStyle/>
          <a:p>
            <a:fld id="{11111CF7-3CEA-4476-AA1D-FDB53D59C6A7}" type="slidenum">
              <a:rPr lang="zh-CN" altLang="en-US" smtClean="0"/>
              <a:t>18</a:t>
            </a:fld>
            <a:endParaRPr lang="zh-CN" altLang="en-US"/>
          </a:p>
        </p:txBody>
      </p:sp>
      <p:pic>
        <p:nvPicPr>
          <p:cNvPr id="5"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63"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ED2603F3-2A1B-4C6E-9DC4-37B5A4492360}"/>
              </a:ext>
            </a:extLst>
          </p:cNvPr>
          <p:cNvCxnSpPr/>
          <p:nvPr/>
        </p:nvCxnSpPr>
        <p:spPr>
          <a:xfrm>
            <a:off x="3952875" y="2438400"/>
            <a:ext cx="4738688" cy="666750"/>
          </a:xfrm>
          <a:prstGeom prst="straightConnector1">
            <a:avLst/>
          </a:prstGeom>
          <a:ln w="57150">
            <a:solidFill>
              <a:srgbClr val="2BB7B3"/>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D3EF8D2-8866-40F8-8E95-69FA3F6E2E03}"/>
              </a:ext>
            </a:extLst>
          </p:cNvPr>
          <p:cNvSpPr txBox="1"/>
          <p:nvPr/>
        </p:nvSpPr>
        <p:spPr>
          <a:xfrm>
            <a:off x="5524500" y="2167086"/>
            <a:ext cx="1736886"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Data Signals</a:t>
            </a:r>
            <a:endParaRPr lang="zh-CN" altLang="en-US" sz="2400" b="1" dirty="0">
              <a:latin typeface="Calibri" panose="020F0502020204030204" pitchFamily="34" charset="0"/>
              <a:cs typeface="Calibri" panose="020F0502020204030204" pitchFamily="34" charset="0"/>
            </a:endParaRPr>
          </a:p>
        </p:txBody>
      </p:sp>
      <p:cxnSp>
        <p:nvCxnSpPr>
          <p:cNvPr id="9" name="直接箭头连接符 8">
            <a:extLst>
              <a:ext uri="{FF2B5EF4-FFF2-40B4-BE49-F238E27FC236}">
                <a16:creationId xmlns:a16="http://schemas.microsoft.com/office/drawing/2014/main" id="{383BDAF4-982B-4575-8D83-E76F8212511E}"/>
              </a:ext>
            </a:extLst>
          </p:cNvPr>
          <p:cNvCxnSpPr/>
          <p:nvPr/>
        </p:nvCxnSpPr>
        <p:spPr>
          <a:xfrm flipV="1">
            <a:off x="7086600" y="3709838"/>
            <a:ext cx="1604963" cy="1385243"/>
          </a:xfrm>
          <a:prstGeom prst="straightConnector1">
            <a:avLst/>
          </a:prstGeom>
          <a:ln w="57150">
            <a:solidFill>
              <a:srgbClr val="2BB7B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001E6EA-77B3-4083-815F-4D685AC4A3EE}"/>
              </a:ext>
            </a:extLst>
          </p:cNvPr>
          <p:cNvSpPr txBox="1"/>
          <p:nvPr/>
        </p:nvSpPr>
        <p:spPr>
          <a:xfrm>
            <a:off x="6913879" y="4052145"/>
            <a:ext cx="790024"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Echo</a:t>
            </a:r>
            <a:endParaRPr lang="zh-CN" altLang="en-US" sz="2400" b="1" dirty="0">
              <a:latin typeface="Calibri" panose="020F0502020204030204" pitchFamily="34" charset="0"/>
              <a:cs typeface="Calibri" panose="020F0502020204030204" pitchFamily="34" charset="0"/>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4500" y="5000624"/>
            <a:ext cx="1305255" cy="1305255"/>
          </a:xfrm>
          <a:prstGeom prst="rect">
            <a:avLst/>
          </a:prstGeom>
        </p:spPr>
      </p:pic>
      <p:sp>
        <p:nvSpPr>
          <p:cNvPr id="12" name="文本框 11">
            <a:extLst>
              <a:ext uri="{FF2B5EF4-FFF2-40B4-BE49-F238E27FC236}">
                <a16:creationId xmlns:a16="http://schemas.microsoft.com/office/drawing/2014/main" id="{3D3EF8D2-8866-40F8-8E95-69FA3F6E2E03}"/>
              </a:ext>
            </a:extLst>
          </p:cNvPr>
          <p:cNvSpPr txBox="1"/>
          <p:nvPr/>
        </p:nvSpPr>
        <p:spPr>
          <a:xfrm>
            <a:off x="6886024" y="5653251"/>
            <a:ext cx="2274725"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Passive Receiver</a:t>
            </a:r>
            <a:endParaRPr lang="zh-CN" altLang="en-US" sz="2400" b="1" dirty="0">
              <a:latin typeface="Calibri" panose="020F0502020204030204" pitchFamily="34" charset="0"/>
              <a:cs typeface="Calibri" panose="020F0502020204030204" pitchFamily="34" charset="0"/>
            </a:endParaRPr>
          </a:p>
        </p:txBody>
      </p:sp>
      <p:cxnSp>
        <p:nvCxnSpPr>
          <p:cNvPr id="13" name="直接箭头连接符 12">
            <a:extLst>
              <a:ext uri="{FF2B5EF4-FFF2-40B4-BE49-F238E27FC236}">
                <a16:creationId xmlns:a16="http://schemas.microsoft.com/office/drawing/2014/main" id="{ED2603F3-2A1B-4C6E-9DC4-37B5A4492360}"/>
              </a:ext>
            </a:extLst>
          </p:cNvPr>
          <p:cNvCxnSpPr/>
          <p:nvPr/>
        </p:nvCxnSpPr>
        <p:spPr>
          <a:xfrm>
            <a:off x="3952875" y="2800234"/>
            <a:ext cx="1249045" cy="2576777"/>
          </a:xfrm>
          <a:prstGeom prst="straightConnector1">
            <a:avLst/>
          </a:prstGeom>
          <a:ln w="57150">
            <a:solidFill>
              <a:srgbClr val="2BB7B3"/>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D3EF8D2-8866-40F8-8E95-69FA3F6E2E03}"/>
              </a:ext>
            </a:extLst>
          </p:cNvPr>
          <p:cNvSpPr txBox="1"/>
          <p:nvPr/>
        </p:nvSpPr>
        <p:spPr>
          <a:xfrm>
            <a:off x="4254500" y="3196218"/>
            <a:ext cx="1736886"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Data Signals</a:t>
            </a:r>
            <a:endParaRPr lang="zh-CN"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6103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Passive Sensing</a:t>
            </a:r>
            <a:endParaRPr lang="en-US" dirty="0"/>
          </a:p>
        </p:txBody>
      </p:sp>
      <p:sp>
        <p:nvSpPr>
          <p:cNvPr id="4" name="灯片编号占位符 3"/>
          <p:cNvSpPr>
            <a:spLocks noGrp="1"/>
          </p:cNvSpPr>
          <p:nvPr>
            <p:ph type="sldNum" sz="quarter" idx="12"/>
          </p:nvPr>
        </p:nvSpPr>
        <p:spPr/>
        <p:txBody>
          <a:bodyPr/>
          <a:lstStyle/>
          <a:p>
            <a:fld id="{11111CF7-3CEA-4476-AA1D-FDB53D59C6A7}" type="slidenum">
              <a:rPr lang="zh-CN" altLang="en-US" smtClean="0"/>
              <a:t>19</a:t>
            </a:fld>
            <a:endParaRPr lang="zh-CN" altLang="en-US"/>
          </a:p>
        </p:txBody>
      </p:sp>
      <p:pic>
        <p:nvPicPr>
          <p:cNvPr id="5"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63"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D3EF8D2-8866-40F8-8E95-69FA3F6E2E03}"/>
              </a:ext>
            </a:extLst>
          </p:cNvPr>
          <p:cNvSpPr txBox="1"/>
          <p:nvPr/>
        </p:nvSpPr>
        <p:spPr>
          <a:xfrm>
            <a:off x="5124907" y="3244968"/>
            <a:ext cx="2847061" cy="461665"/>
          </a:xfrm>
          <a:prstGeom prst="rect">
            <a:avLst/>
          </a:prstGeom>
          <a:noFill/>
        </p:spPr>
        <p:txBody>
          <a:bodyPr wrap="none" rtlCol="0">
            <a:spAutoFit/>
          </a:bodyPr>
          <a:lstStyle/>
          <a:p>
            <a:r>
              <a:rPr lang="en-US" altLang="zh-CN" sz="2400" b="1" dirty="0">
                <a:solidFill>
                  <a:srgbClr val="ED6C00"/>
                </a:solidFill>
                <a:latin typeface="Calibri" panose="020F0502020204030204" pitchFamily="34" charset="0"/>
                <a:cs typeface="Calibri" panose="020F0502020204030204" pitchFamily="34" charset="0"/>
              </a:rPr>
              <a:t>Surveillance Channel</a:t>
            </a:r>
            <a:endParaRPr lang="zh-CN" altLang="en-US" sz="2400" b="1" dirty="0">
              <a:solidFill>
                <a:srgbClr val="ED6C00"/>
              </a:solidFill>
              <a:latin typeface="Calibri" panose="020F0502020204030204" pitchFamily="34" charset="0"/>
              <a:cs typeface="Calibri" panose="020F0502020204030204" pitchFamily="34" charset="0"/>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4500" y="5000624"/>
            <a:ext cx="1305255" cy="1305255"/>
          </a:xfrm>
          <a:prstGeom prst="rect">
            <a:avLst/>
          </a:prstGeom>
        </p:spPr>
      </p:pic>
      <p:sp>
        <p:nvSpPr>
          <p:cNvPr id="12" name="文本框 11">
            <a:extLst>
              <a:ext uri="{FF2B5EF4-FFF2-40B4-BE49-F238E27FC236}">
                <a16:creationId xmlns:a16="http://schemas.microsoft.com/office/drawing/2014/main" id="{3D3EF8D2-8866-40F8-8E95-69FA3F6E2E03}"/>
              </a:ext>
            </a:extLst>
          </p:cNvPr>
          <p:cNvSpPr txBox="1"/>
          <p:nvPr/>
        </p:nvSpPr>
        <p:spPr>
          <a:xfrm>
            <a:off x="6886024" y="5653251"/>
            <a:ext cx="2274725"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Passive Receiver</a:t>
            </a:r>
            <a:endParaRPr lang="zh-CN" altLang="en-US" sz="2400" b="1" dirty="0">
              <a:latin typeface="Calibri" panose="020F0502020204030204" pitchFamily="34" charset="0"/>
              <a:cs typeface="Calibri" panose="020F0502020204030204" pitchFamily="34" charset="0"/>
            </a:endParaRPr>
          </a:p>
        </p:txBody>
      </p:sp>
      <p:cxnSp>
        <p:nvCxnSpPr>
          <p:cNvPr id="13" name="直接箭头连接符 12">
            <a:extLst>
              <a:ext uri="{FF2B5EF4-FFF2-40B4-BE49-F238E27FC236}">
                <a16:creationId xmlns:a16="http://schemas.microsoft.com/office/drawing/2014/main" id="{ED2603F3-2A1B-4C6E-9DC4-37B5A4492360}"/>
              </a:ext>
            </a:extLst>
          </p:cNvPr>
          <p:cNvCxnSpPr/>
          <p:nvPr/>
        </p:nvCxnSpPr>
        <p:spPr>
          <a:xfrm>
            <a:off x="3952875" y="2800234"/>
            <a:ext cx="1249045" cy="2576777"/>
          </a:xfrm>
          <a:prstGeom prst="straightConnector1">
            <a:avLst/>
          </a:prstGeom>
          <a:ln w="57150">
            <a:solidFill>
              <a:srgbClr val="2BB7B3"/>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D3EF8D2-8866-40F8-8E95-69FA3F6E2E03}"/>
              </a:ext>
            </a:extLst>
          </p:cNvPr>
          <p:cNvSpPr txBox="1"/>
          <p:nvPr/>
        </p:nvSpPr>
        <p:spPr>
          <a:xfrm>
            <a:off x="2410695" y="4960754"/>
            <a:ext cx="2575192" cy="461665"/>
          </a:xfrm>
          <a:prstGeom prst="rect">
            <a:avLst/>
          </a:prstGeom>
          <a:noFill/>
        </p:spPr>
        <p:txBody>
          <a:bodyPr wrap="none" rtlCol="0">
            <a:spAutoFit/>
          </a:bodyPr>
          <a:lstStyle/>
          <a:p>
            <a:r>
              <a:rPr lang="en-US" altLang="zh-CN" sz="2400" b="1" dirty="0">
                <a:solidFill>
                  <a:srgbClr val="2BB7B3"/>
                </a:solidFill>
                <a:latin typeface="Calibri" panose="020F0502020204030204" pitchFamily="34" charset="0"/>
                <a:cs typeface="Calibri" panose="020F0502020204030204" pitchFamily="34" charset="0"/>
              </a:rPr>
              <a:t>Reference Channel</a:t>
            </a:r>
            <a:endParaRPr lang="zh-CN" altLang="en-US" sz="2400" b="1" dirty="0">
              <a:solidFill>
                <a:srgbClr val="2BB7B3"/>
              </a:solidFill>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3D3EF8D2-8866-40F8-8E95-69FA3F6E2E03}"/>
              </a:ext>
            </a:extLst>
          </p:cNvPr>
          <p:cNvSpPr txBox="1"/>
          <p:nvPr/>
        </p:nvSpPr>
        <p:spPr>
          <a:xfrm>
            <a:off x="7388224" y="1433723"/>
            <a:ext cx="4749801" cy="830997"/>
          </a:xfrm>
          <a:prstGeom prst="rect">
            <a:avLst/>
          </a:prstGeom>
          <a:noFill/>
        </p:spPr>
        <p:txBody>
          <a:bodyPr wrap="square" rtlCol="0">
            <a:spAutoFit/>
          </a:bodyPr>
          <a:lstStyle/>
          <a:p>
            <a:r>
              <a:rPr lang="en-US" altLang="zh-CN" sz="2400" b="1" dirty="0">
                <a:solidFill>
                  <a:srgbClr val="ED6C00"/>
                </a:solidFill>
                <a:latin typeface="Calibri" panose="020F0502020204030204" pitchFamily="34" charset="0"/>
                <a:cs typeface="Calibri" panose="020F0502020204030204" pitchFamily="34" charset="0"/>
              </a:rPr>
              <a:t>BS or car may not know the existence of passive receiver.</a:t>
            </a:r>
            <a:endParaRPr lang="zh-CN" altLang="en-US" sz="2400" b="1" dirty="0">
              <a:solidFill>
                <a:srgbClr val="ED6C00"/>
              </a:solidFill>
              <a:latin typeface="Calibri" panose="020F0502020204030204" pitchFamily="34" charset="0"/>
              <a:cs typeface="Calibri" panose="020F0502020204030204" pitchFamily="34" charset="0"/>
            </a:endParaRPr>
          </a:p>
        </p:txBody>
      </p:sp>
      <p:sp>
        <p:nvSpPr>
          <p:cNvPr id="17" name="任意多边形 16"/>
          <p:cNvSpPr/>
          <p:nvPr/>
        </p:nvSpPr>
        <p:spPr>
          <a:xfrm>
            <a:off x="4092084" y="2648584"/>
            <a:ext cx="4317078" cy="2352040"/>
          </a:xfrm>
          <a:custGeom>
            <a:avLst/>
            <a:gdLst>
              <a:gd name="connsiteX0" fmla="*/ 0 w 4317078"/>
              <a:gd name="connsiteY0" fmla="*/ 0 h 2352040"/>
              <a:gd name="connsiteX1" fmla="*/ 4251960 w 4317078"/>
              <a:gd name="connsiteY1" fmla="*/ 843280 h 2352040"/>
              <a:gd name="connsiteX2" fmla="*/ 2575560 w 4317078"/>
              <a:gd name="connsiteY2" fmla="*/ 2352040 h 2352040"/>
            </a:gdLst>
            <a:ahLst/>
            <a:cxnLst>
              <a:cxn ang="0">
                <a:pos x="connsiteX0" y="connsiteY0"/>
              </a:cxn>
              <a:cxn ang="0">
                <a:pos x="connsiteX1" y="connsiteY1"/>
              </a:cxn>
              <a:cxn ang="0">
                <a:pos x="connsiteX2" y="connsiteY2"/>
              </a:cxn>
            </a:cxnLst>
            <a:rect l="l" t="t" r="r" b="b"/>
            <a:pathLst>
              <a:path w="4317078" h="2352040">
                <a:moveTo>
                  <a:pt x="0" y="0"/>
                </a:moveTo>
                <a:cubicBezTo>
                  <a:pt x="1911350" y="225637"/>
                  <a:pt x="3822700" y="451274"/>
                  <a:pt x="4251960" y="843280"/>
                </a:cubicBezTo>
                <a:cubicBezTo>
                  <a:pt x="4681220" y="1235286"/>
                  <a:pt x="2858347" y="2082800"/>
                  <a:pt x="2575560" y="2352040"/>
                </a:cubicBezTo>
              </a:path>
            </a:pathLst>
          </a:custGeom>
          <a:noFill/>
          <a:ln w="38100">
            <a:solidFill>
              <a:srgbClr val="ED6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80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Sensing</a:t>
            </a:r>
            <a:endParaRPr lang="zh-CN" altLang="en-US" b="1" dirty="0"/>
          </a:p>
        </p:txBody>
      </p:sp>
      <p:sp>
        <p:nvSpPr>
          <p:cNvPr id="3" name="Content Placeholder 2"/>
          <p:cNvSpPr>
            <a:spLocks noGrp="1"/>
          </p:cNvSpPr>
          <p:nvPr>
            <p:ph idx="1"/>
          </p:nvPr>
        </p:nvSpPr>
        <p:spPr/>
        <p:txBody>
          <a:bodyPr>
            <a:normAutofit/>
          </a:bodyPr>
          <a:lstStyle/>
          <a:p>
            <a:r>
              <a:rPr lang="en-US" altLang="zh-CN" dirty="0"/>
              <a:t>To detect the location, motion of mobile devices, vehicles or human</a:t>
            </a:r>
          </a:p>
          <a:p>
            <a:endParaRPr lang="en-US" altLang="zh-CN" dirty="0"/>
          </a:p>
          <a:p>
            <a:r>
              <a:rPr lang="en-US" altLang="zh-CN" dirty="0"/>
              <a:t>Sensing may improve the communication efficiency</a:t>
            </a:r>
          </a:p>
          <a:p>
            <a:endParaRPr lang="en-US" altLang="zh-CN" dirty="0"/>
          </a:p>
          <a:p>
            <a:r>
              <a:rPr lang="en-US" altLang="zh-CN" dirty="0"/>
              <a:t>Sensing may also provide services other than communications </a:t>
            </a:r>
            <a:endParaRPr lang="zh-CN" altLang="en-US" dirty="0"/>
          </a:p>
        </p:txBody>
      </p:sp>
      <p:sp>
        <p:nvSpPr>
          <p:cNvPr id="6" name="灯片编号占位符 5">
            <a:extLst>
              <a:ext uri="{FF2B5EF4-FFF2-40B4-BE49-F238E27FC236}">
                <a16:creationId xmlns:a16="http://schemas.microsoft.com/office/drawing/2014/main" id="{BFA853D0-D301-47D5-A22A-DDBB39950383}"/>
              </a:ext>
            </a:extLst>
          </p:cNvPr>
          <p:cNvSpPr>
            <a:spLocks noGrp="1"/>
          </p:cNvSpPr>
          <p:nvPr>
            <p:ph type="sldNum" sz="quarter" idx="12"/>
          </p:nvPr>
        </p:nvSpPr>
        <p:spPr/>
        <p:txBody>
          <a:bodyPr/>
          <a:lstStyle/>
          <a:p>
            <a:fld id="{11111CF7-3CEA-4476-AA1D-FDB53D59C6A7}" type="slidenum">
              <a:rPr lang="zh-CN" altLang="en-US" smtClean="0"/>
              <a:t>2</a:t>
            </a:fld>
            <a:endParaRPr lang="zh-CN" altLang="en-US"/>
          </a:p>
        </p:txBody>
      </p:sp>
      <p:sp>
        <p:nvSpPr>
          <p:cNvPr id="7" name="页脚占位符 6">
            <a:extLst>
              <a:ext uri="{FF2B5EF4-FFF2-40B4-BE49-F238E27FC236}">
                <a16:creationId xmlns:a16="http://schemas.microsoft.com/office/drawing/2014/main" id="{C0D2C2AC-AA67-4D40-8509-88910CE0BAD6}"/>
              </a:ext>
            </a:extLst>
          </p:cNvPr>
          <p:cNvSpPr>
            <a:spLocks noGrp="1"/>
          </p:cNvSpPr>
          <p:nvPr>
            <p:ph type="ftr" sz="quarter" idx="11"/>
          </p:nvPr>
        </p:nvSpPr>
        <p:spPr/>
        <p:txBody>
          <a:bodyPr/>
          <a:lstStyle/>
          <a:p>
            <a:r>
              <a:rPr lang="en-US" altLang="zh-CN"/>
              <a:t>Week 2</a:t>
            </a:r>
            <a:endParaRPr lang="zh-CN" altLang="en-US"/>
          </a:p>
        </p:txBody>
      </p:sp>
    </p:spTree>
    <p:extLst>
      <p:ext uri="{BB962C8B-B14F-4D97-AF65-F5344CB8AC3E}">
        <p14:creationId xmlns:p14="http://schemas.microsoft.com/office/powerpoint/2010/main" val="766888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Passive Sensing</a:t>
            </a:r>
            <a:endParaRPr lang="en-US" dirty="0"/>
          </a:p>
        </p:txBody>
      </p:sp>
      <p:sp>
        <p:nvSpPr>
          <p:cNvPr id="4" name="灯片编号占位符 3"/>
          <p:cNvSpPr>
            <a:spLocks noGrp="1"/>
          </p:cNvSpPr>
          <p:nvPr>
            <p:ph type="sldNum" sz="quarter" idx="12"/>
          </p:nvPr>
        </p:nvSpPr>
        <p:spPr/>
        <p:txBody>
          <a:bodyPr/>
          <a:lstStyle/>
          <a:p>
            <a:fld id="{11111CF7-3CEA-4476-AA1D-FDB53D59C6A7}" type="slidenum">
              <a:rPr lang="zh-CN" altLang="en-US" smtClean="0"/>
              <a:t>20</a:t>
            </a:fld>
            <a:endParaRPr lang="zh-CN" altLang="en-US"/>
          </a:p>
        </p:txBody>
      </p:sp>
      <p:pic>
        <p:nvPicPr>
          <p:cNvPr id="5"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63"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D3EF8D2-8866-40F8-8E95-69FA3F6E2E03}"/>
              </a:ext>
            </a:extLst>
          </p:cNvPr>
          <p:cNvSpPr txBox="1"/>
          <p:nvPr/>
        </p:nvSpPr>
        <p:spPr>
          <a:xfrm>
            <a:off x="5124907" y="3244968"/>
            <a:ext cx="2847061" cy="461665"/>
          </a:xfrm>
          <a:prstGeom prst="rect">
            <a:avLst/>
          </a:prstGeom>
          <a:noFill/>
        </p:spPr>
        <p:txBody>
          <a:bodyPr wrap="none" rtlCol="0">
            <a:spAutoFit/>
          </a:bodyPr>
          <a:lstStyle/>
          <a:p>
            <a:r>
              <a:rPr lang="en-US" altLang="zh-CN" sz="2400" b="1" dirty="0">
                <a:solidFill>
                  <a:srgbClr val="ED6C00"/>
                </a:solidFill>
                <a:latin typeface="Calibri" panose="020F0502020204030204" pitchFamily="34" charset="0"/>
                <a:cs typeface="Calibri" panose="020F0502020204030204" pitchFamily="34" charset="0"/>
              </a:rPr>
              <a:t>Surveillance Channel</a:t>
            </a:r>
            <a:endParaRPr lang="zh-CN" altLang="en-US" sz="2400" b="1" dirty="0">
              <a:solidFill>
                <a:srgbClr val="ED6C00"/>
              </a:solidFill>
              <a:latin typeface="Calibri" panose="020F0502020204030204" pitchFamily="34" charset="0"/>
              <a:cs typeface="Calibri" panose="020F0502020204030204" pitchFamily="34" charset="0"/>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4500" y="5000624"/>
            <a:ext cx="1305255" cy="1305255"/>
          </a:xfrm>
          <a:prstGeom prst="rect">
            <a:avLst/>
          </a:prstGeom>
        </p:spPr>
      </p:pic>
      <p:sp>
        <p:nvSpPr>
          <p:cNvPr id="12" name="文本框 11">
            <a:extLst>
              <a:ext uri="{FF2B5EF4-FFF2-40B4-BE49-F238E27FC236}">
                <a16:creationId xmlns:a16="http://schemas.microsoft.com/office/drawing/2014/main" id="{3D3EF8D2-8866-40F8-8E95-69FA3F6E2E03}"/>
              </a:ext>
            </a:extLst>
          </p:cNvPr>
          <p:cNvSpPr txBox="1"/>
          <p:nvPr/>
        </p:nvSpPr>
        <p:spPr>
          <a:xfrm>
            <a:off x="6886024" y="5653251"/>
            <a:ext cx="2274725"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Passive Receiver</a:t>
            </a:r>
            <a:endParaRPr lang="zh-CN" altLang="en-US" sz="2400" b="1" dirty="0">
              <a:latin typeface="Calibri" panose="020F0502020204030204" pitchFamily="34" charset="0"/>
              <a:cs typeface="Calibri" panose="020F0502020204030204" pitchFamily="34" charset="0"/>
            </a:endParaRPr>
          </a:p>
        </p:txBody>
      </p:sp>
      <p:cxnSp>
        <p:nvCxnSpPr>
          <p:cNvPr id="13" name="直接箭头连接符 12">
            <a:extLst>
              <a:ext uri="{FF2B5EF4-FFF2-40B4-BE49-F238E27FC236}">
                <a16:creationId xmlns:a16="http://schemas.microsoft.com/office/drawing/2014/main" id="{ED2603F3-2A1B-4C6E-9DC4-37B5A4492360}"/>
              </a:ext>
            </a:extLst>
          </p:cNvPr>
          <p:cNvCxnSpPr/>
          <p:nvPr/>
        </p:nvCxnSpPr>
        <p:spPr>
          <a:xfrm>
            <a:off x="3952875" y="2800234"/>
            <a:ext cx="1249045" cy="2576777"/>
          </a:xfrm>
          <a:prstGeom prst="straightConnector1">
            <a:avLst/>
          </a:prstGeom>
          <a:ln w="57150">
            <a:solidFill>
              <a:srgbClr val="2BB7B3"/>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D3EF8D2-8866-40F8-8E95-69FA3F6E2E03}"/>
              </a:ext>
            </a:extLst>
          </p:cNvPr>
          <p:cNvSpPr txBox="1"/>
          <p:nvPr/>
        </p:nvSpPr>
        <p:spPr>
          <a:xfrm>
            <a:off x="2410695" y="4960754"/>
            <a:ext cx="2575192" cy="461665"/>
          </a:xfrm>
          <a:prstGeom prst="rect">
            <a:avLst/>
          </a:prstGeom>
          <a:noFill/>
        </p:spPr>
        <p:txBody>
          <a:bodyPr wrap="none" rtlCol="0">
            <a:spAutoFit/>
          </a:bodyPr>
          <a:lstStyle/>
          <a:p>
            <a:r>
              <a:rPr lang="en-US" altLang="zh-CN" sz="2400" b="1" dirty="0">
                <a:solidFill>
                  <a:srgbClr val="2BB7B3"/>
                </a:solidFill>
                <a:latin typeface="Calibri" panose="020F0502020204030204" pitchFamily="34" charset="0"/>
                <a:cs typeface="Calibri" panose="020F0502020204030204" pitchFamily="34" charset="0"/>
              </a:rPr>
              <a:t>Reference Channel</a:t>
            </a:r>
            <a:endParaRPr lang="zh-CN" altLang="en-US" sz="2400" b="1" dirty="0">
              <a:solidFill>
                <a:srgbClr val="2BB7B3"/>
              </a:solidFill>
              <a:latin typeface="Calibri" panose="020F0502020204030204" pitchFamily="34" charset="0"/>
              <a:cs typeface="Calibri" panose="020F0502020204030204" pitchFamily="34" charset="0"/>
            </a:endParaRPr>
          </a:p>
        </p:txBody>
      </p:sp>
      <p:sp>
        <p:nvSpPr>
          <p:cNvPr id="17" name="任意多边形 16"/>
          <p:cNvSpPr/>
          <p:nvPr/>
        </p:nvSpPr>
        <p:spPr>
          <a:xfrm>
            <a:off x="4092084" y="2648584"/>
            <a:ext cx="4317078" cy="2352040"/>
          </a:xfrm>
          <a:custGeom>
            <a:avLst/>
            <a:gdLst>
              <a:gd name="connsiteX0" fmla="*/ 0 w 4317078"/>
              <a:gd name="connsiteY0" fmla="*/ 0 h 2352040"/>
              <a:gd name="connsiteX1" fmla="*/ 4251960 w 4317078"/>
              <a:gd name="connsiteY1" fmla="*/ 843280 h 2352040"/>
              <a:gd name="connsiteX2" fmla="*/ 2575560 w 4317078"/>
              <a:gd name="connsiteY2" fmla="*/ 2352040 h 2352040"/>
            </a:gdLst>
            <a:ahLst/>
            <a:cxnLst>
              <a:cxn ang="0">
                <a:pos x="connsiteX0" y="connsiteY0"/>
              </a:cxn>
              <a:cxn ang="0">
                <a:pos x="connsiteX1" y="connsiteY1"/>
              </a:cxn>
              <a:cxn ang="0">
                <a:pos x="connsiteX2" y="connsiteY2"/>
              </a:cxn>
            </a:cxnLst>
            <a:rect l="l" t="t" r="r" b="b"/>
            <a:pathLst>
              <a:path w="4317078" h="2352040">
                <a:moveTo>
                  <a:pt x="0" y="0"/>
                </a:moveTo>
                <a:cubicBezTo>
                  <a:pt x="1911350" y="225637"/>
                  <a:pt x="3822700" y="451274"/>
                  <a:pt x="4251960" y="843280"/>
                </a:cubicBezTo>
                <a:cubicBezTo>
                  <a:pt x="4681220" y="1235286"/>
                  <a:pt x="2858347" y="2082800"/>
                  <a:pt x="2575560" y="2352040"/>
                </a:cubicBezTo>
              </a:path>
            </a:pathLst>
          </a:custGeom>
          <a:noFill/>
          <a:ln w="38100">
            <a:solidFill>
              <a:srgbClr val="ED6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F07C968-CC7E-4EB7-ADCD-6AA0C6081B17}"/>
                  </a:ext>
                </a:extLst>
              </p:cNvPr>
              <p:cNvSpPr txBox="1"/>
              <p:nvPr/>
            </p:nvSpPr>
            <p:spPr>
              <a:xfrm>
                <a:off x="1838325" y="1312366"/>
                <a:ext cx="8178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𝒙</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oMath>
                  </m:oMathPara>
                </a14:m>
                <a:endParaRPr lang="zh-CN" altLang="en-US" sz="2400" b="1" dirty="0">
                  <a:latin typeface="Calibri" panose="020F0502020204030204" pitchFamily="34" charset="0"/>
                  <a:cs typeface="Calibri" panose="020F0502020204030204" pitchFamily="34" charset="0"/>
                </a:endParaRPr>
              </a:p>
            </p:txBody>
          </p:sp>
        </mc:Choice>
        <mc:Fallback xmlns="">
          <p:sp>
            <p:nvSpPr>
              <p:cNvPr id="14" name="文本框 13">
                <a:extLst>
                  <a:ext uri="{FF2B5EF4-FFF2-40B4-BE49-F238E27FC236}">
                    <a16:creationId xmlns:a16="http://schemas.microsoft.com/office/drawing/2014/main" xmlns:a14="http://schemas.microsoft.com/office/drawing/2010/main" xmlns="" id="{EF07C968-CC7E-4EB7-ADCD-6AA0C6081B17}"/>
                  </a:ext>
                </a:extLst>
              </p:cNvPr>
              <p:cNvSpPr txBox="1">
                <a:spLocks noRot="1" noChangeAspect="1" noMove="1" noResize="1" noEditPoints="1" noAdjustHandles="1" noChangeArrowheads="1" noChangeShapeType="1" noTextEdit="1"/>
              </p:cNvSpPr>
              <p:nvPr/>
            </p:nvSpPr>
            <p:spPr>
              <a:xfrm>
                <a:off x="1838325" y="1312366"/>
                <a:ext cx="817853" cy="461665"/>
              </a:xfrm>
              <a:prstGeom prst="rect">
                <a:avLst/>
              </a:prstGeom>
              <a:blipFill rotWithShape="0">
                <a:blip r:embed="rId5"/>
                <a:stretch>
                  <a:fillRect r="-1493"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B89FD17-C03A-4DB0-BA0F-088ED003EA8C}"/>
                  </a:ext>
                </a:extLst>
              </p:cNvPr>
              <p:cNvSpPr txBox="1"/>
              <p:nvPr/>
            </p:nvSpPr>
            <p:spPr>
              <a:xfrm>
                <a:off x="6383181" y="5020765"/>
                <a:ext cx="6096000" cy="4760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dirty="0" smtClean="0">
                              <a:latin typeface="Cambria Math" panose="02040503050406030204" pitchFamily="18" charset="0"/>
                              <a:cs typeface="Calibri" panose="020F0502020204030204" pitchFamily="34" charset="0"/>
                            </a:rPr>
                          </m:ctrlPr>
                        </m:sSubPr>
                        <m:e>
                          <m:r>
                            <a:rPr lang="en-US" altLang="zh-CN" sz="2400" b="1" i="1" dirty="0" smtClean="0">
                              <a:latin typeface="Cambria Math" panose="02040503050406030204" pitchFamily="18" charset="0"/>
                              <a:cs typeface="Calibri" panose="020F0502020204030204" pitchFamily="34" charset="0"/>
                            </a:rPr>
                            <m:t>𝒚</m:t>
                          </m:r>
                        </m:e>
                        <m:sub>
                          <m:r>
                            <a:rPr lang="en-US" altLang="zh-CN" sz="2400" b="1" i="1" dirty="0" smtClean="0">
                              <a:latin typeface="Cambria Math" panose="02040503050406030204" pitchFamily="18" charset="0"/>
                              <a:cs typeface="Calibri" panose="020F0502020204030204" pitchFamily="34" charset="0"/>
                            </a:rPr>
                            <m:t>𝒔</m:t>
                          </m:r>
                        </m:sub>
                      </m:sSub>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e>
                      </m:d>
                      <m:r>
                        <a:rPr lang="en-US" altLang="zh-CN" sz="2400" b="1" i="1" dirty="0" smtClean="0">
                          <a:latin typeface="Cambria Math" panose="02040503050406030204" pitchFamily="18" charset="0"/>
                          <a:cs typeface="Calibri" panose="020F0502020204030204" pitchFamily="34" charset="0"/>
                        </a:rPr>
                        <m:t>= </m:t>
                      </m:r>
                      <m:r>
                        <a:rPr lang="en-US" altLang="zh-CN" sz="2400" b="1" i="1" dirty="0" smtClean="0">
                          <a:solidFill>
                            <a:srgbClr val="ED6C00"/>
                          </a:solidFill>
                          <a:latin typeface="Cambria Math" panose="02040503050406030204" pitchFamily="18" charset="0"/>
                          <a:cs typeface="Calibri" panose="020F0502020204030204" pitchFamily="34" charset="0"/>
                        </a:rPr>
                        <m:t>𝜷</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sSub>
                            <m:sSubPr>
                              <m:ctrlPr>
                                <a:rPr lang="en-US" altLang="zh-CN" sz="2400" b="1" i="1" dirty="0" smtClean="0">
                                  <a:solidFill>
                                    <a:srgbClr val="ED6C00"/>
                                  </a:solidFill>
                                  <a:latin typeface="Cambria Math" panose="02040503050406030204" pitchFamily="18" charset="0"/>
                                  <a:cs typeface="Calibri" panose="020F0502020204030204" pitchFamily="34" charset="0"/>
                                </a:rPr>
                              </m:ctrlPr>
                            </m:sSubPr>
                            <m:e>
                              <m:r>
                                <a:rPr lang="en-US" altLang="zh-CN" sz="2400" b="1" i="1" dirty="0" smtClean="0">
                                  <a:solidFill>
                                    <a:srgbClr val="ED6C00"/>
                                  </a:solidFill>
                                  <a:latin typeface="Cambria Math" panose="02040503050406030204" pitchFamily="18" charset="0"/>
                                  <a:cs typeface="Calibri" panose="020F0502020204030204" pitchFamily="34" charset="0"/>
                                </a:rPr>
                                <m:t>𝝉</m:t>
                              </m:r>
                            </m:e>
                            <m:sub>
                              <m:r>
                                <a:rPr lang="en-US" altLang="zh-CN" sz="2400" b="1" i="1" dirty="0" smtClean="0">
                                  <a:solidFill>
                                    <a:srgbClr val="ED6C00"/>
                                  </a:solidFill>
                                  <a:latin typeface="Cambria Math" panose="02040503050406030204" pitchFamily="18" charset="0"/>
                                  <a:cs typeface="Calibri" panose="020F0502020204030204" pitchFamily="34" charset="0"/>
                                </a:rPr>
                                <m:t>𝒔</m:t>
                              </m:r>
                            </m:sub>
                          </m:sSub>
                        </m:e>
                      </m:d>
                      <m:sSup>
                        <m:sSupPr>
                          <m:ctrlPr>
                            <a:rPr lang="en-US" altLang="zh-CN" sz="2400" b="1" i="1" dirty="0" smtClean="0">
                              <a:solidFill>
                                <a:srgbClr val="ED6C00"/>
                              </a:solidFill>
                              <a:latin typeface="Cambria Math" panose="02040503050406030204" pitchFamily="18" charset="0"/>
                              <a:cs typeface="Calibri" panose="020F0502020204030204" pitchFamily="34" charset="0"/>
                            </a:rPr>
                          </m:ctrlPr>
                        </m:sSupPr>
                        <m:e>
                          <m:r>
                            <a:rPr lang="en-US" altLang="zh-CN" sz="2400" b="1" i="1" dirty="0" smtClean="0">
                              <a:solidFill>
                                <a:srgbClr val="ED6C00"/>
                              </a:solidFill>
                              <a:latin typeface="Cambria Math" panose="02040503050406030204" pitchFamily="18" charset="0"/>
                              <a:cs typeface="Calibri" panose="020F0502020204030204" pitchFamily="34" charset="0"/>
                            </a:rPr>
                            <m:t>𝒆</m:t>
                          </m:r>
                        </m:e>
                        <m:sup>
                          <m:r>
                            <a:rPr lang="en-US" altLang="zh-CN" sz="2400" b="1" i="1" dirty="0" smtClean="0">
                              <a:solidFill>
                                <a:srgbClr val="ED6C00"/>
                              </a:solidFill>
                              <a:latin typeface="Cambria Math" panose="02040503050406030204" pitchFamily="18" charset="0"/>
                              <a:cs typeface="Calibri" panose="020F0502020204030204" pitchFamily="34" charset="0"/>
                            </a:rPr>
                            <m:t>𝒋</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solidFill>
                                <a:srgbClr val="ED6C00"/>
                              </a:solidFill>
                              <a:latin typeface="Cambria Math" panose="02040503050406030204" pitchFamily="18" charset="0"/>
                              <a:cs typeface="Calibri" panose="020F0502020204030204" pitchFamily="34" charset="0"/>
                            </a:rPr>
                            <m:t>𝝅</m:t>
                          </m:r>
                          <m:r>
                            <a:rPr lang="en-US" altLang="zh-CN" sz="2400" b="1" i="1" dirty="0" smtClean="0">
                              <a:solidFill>
                                <a:srgbClr val="ED6C00"/>
                              </a:solidFill>
                              <a:latin typeface="Cambria Math" panose="02040503050406030204" pitchFamily="18" charset="0"/>
                              <a:cs typeface="Calibri" panose="020F0502020204030204" pitchFamily="34" charset="0"/>
                            </a:rPr>
                            <m:t>𝒇𝒕</m:t>
                          </m:r>
                        </m:sup>
                      </m:sSup>
                    </m:oMath>
                  </m:oMathPara>
                </a14:m>
                <a:endParaRPr lang="zh-CN" altLang="en-US" sz="2400" dirty="0"/>
              </a:p>
            </p:txBody>
          </p:sp>
        </mc:Choice>
        <mc:Fallback xmlns="">
          <p:sp>
            <p:nvSpPr>
              <p:cNvPr id="18" name="文本框 17">
                <a:extLst>
                  <a:ext uri="{FF2B5EF4-FFF2-40B4-BE49-F238E27FC236}">
                    <a16:creationId xmlns:a16="http://schemas.microsoft.com/office/drawing/2014/main" xmlns:a14="http://schemas.microsoft.com/office/drawing/2010/main" xmlns="" id="{6B89FD17-C03A-4DB0-BA0F-088ED003EA8C}"/>
                  </a:ext>
                </a:extLst>
              </p:cNvPr>
              <p:cNvSpPr txBox="1">
                <a:spLocks noRot="1" noChangeAspect="1" noMove="1" noResize="1" noEditPoints="1" noAdjustHandles="1" noChangeArrowheads="1" noChangeShapeType="1" noTextEdit="1"/>
              </p:cNvSpPr>
              <p:nvPr/>
            </p:nvSpPr>
            <p:spPr>
              <a:xfrm>
                <a:off x="6383181" y="5020765"/>
                <a:ext cx="6096000" cy="476028"/>
              </a:xfrm>
              <a:prstGeom prst="rect">
                <a:avLst/>
              </a:prstGeom>
              <a:blipFill rotWithShape="0">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B89FD17-C03A-4DB0-BA0F-088ED003EA8C}"/>
                  </a:ext>
                </a:extLst>
              </p:cNvPr>
              <p:cNvSpPr txBox="1"/>
              <p:nvPr/>
            </p:nvSpPr>
            <p:spPr>
              <a:xfrm>
                <a:off x="-251299" y="5547978"/>
                <a:ext cx="6096000" cy="4760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dirty="0" smtClean="0">
                              <a:latin typeface="Cambria Math" panose="02040503050406030204" pitchFamily="18" charset="0"/>
                              <a:cs typeface="Calibri" panose="020F0502020204030204" pitchFamily="34" charset="0"/>
                            </a:rPr>
                          </m:ctrlPr>
                        </m:sSubPr>
                        <m:e>
                          <m:r>
                            <a:rPr lang="en-US" altLang="zh-CN" sz="2400" b="1" i="1" dirty="0" smtClean="0">
                              <a:latin typeface="Cambria Math" panose="02040503050406030204" pitchFamily="18" charset="0"/>
                              <a:cs typeface="Calibri" panose="020F0502020204030204" pitchFamily="34" charset="0"/>
                            </a:rPr>
                            <m:t>𝒚</m:t>
                          </m:r>
                        </m:e>
                        <m:sub>
                          <m:r>
                            <a:rPr lang="en-US" altLang="zh-CN" sz="2400" b="1" i="1" dirty="0" smtClean="0">
                              <a:latin typeface="Cambria Math" panose="02040503050406030204" pitchFamily="18" charset="0"/>
                              <a:cs typeface="Calibri" panose="020F0502020204030204" pitchFamily="34" charset="0"/>
                            </a:rPr>
                            <m:t>𝒓</m:t>
                          </m:r>
                        </m:sub>
                      </m:sSub>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e>
                      </m:d>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solidFill>
                            <a:srgbClr val="ED6C00"/>
                          </a:solidFill>
                          <a:latin typeface="Cambria Math" panose="02040503050406030204" pitchFamily="18" charset="0"/>
                          <a:cs typeface="Calibri" panose="020F0502020204030204" pitchFamily="34" charset="0"/>
                        </a:rPr>
                        <m:t>𝜶</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sSub>
                            <m:sSubPr>
                              <m:ctrlPr>
                                <a:rPr lang="en-US" altLang="zh-CN" sz="2400" b="1" i="1" dirty="0" smtClean="0">
                                  <a:solidFill>
                                    <a:srgbClr val="ED6C00"/>
                                  </a:solidFill>
                                  <a:latin typeface="Cambria Math" panose="02040503050406030204" pitchFamily="18" charset="0"/>
                                  <a:cs typeface="Calibri" panose="020F0502020204030204" pitchFamily="34" charset="0"/>
                                </a:rPr>
                              </m:ctrlPr>
                            </m:sSubPr>
                            <m:e>
                              <m:r>
                                <a:rPr lang="en-US" altLang="zh-CN" sz="2400" b="1" i="1" dirty="0" smtClean="0">
                                  <a:solidFill>
                                    <a:srgbClr val="ED6C00"/>
                                  </a:solidFill>
                                  <a:latin typeface="Cambria Math" panose="02040503050406030204" pitchFamily="18" charset="0"/>
                                  <a:cs typeface="Calibri" panose="020F0502020204030204" pitchFamily="34" charset="0"/>
                                </a:rPr>
                                <m:t>𝝉</m:t>
                              </m:r>
                            </m:e>
                            <m:sub>
                              <m:r>
                                <a:rPr lang="en-US" altLang="zh-CN" sz="2400" b="1" i="1" dirty="0" smtClean="0">
                                  <a:solidFill>
                                    <a:srgbClr val="ED6C00"/>
                                  </a:solidFill>
                                  <a:latin typeface="Cambria Math" panose="02040503050406030204" pitchFamily="18" charset="0"/>
                                  <a:cs typeface="Calibri" panose="020F0502020204030204" pitchFamily="34" charset="0"/>
                                </a:rPr>
                                <m:t>𝒓</m:t>
                              </m:r>
                            </m:sub>
                          </m:sSub>
                        </m:e>
                      </m:d>
                    </m:oMath>
                  </m:oMathPara>
                </a14:m>
                <a:endParaRPr lang="zh-CN" altLang="en-US" sz="2400" dirty="0"/>
              </a:p>
            </p:txBody>
          </p:sp>
        </mc:Choice>
        <mc:Fallback xmlns="">
          <p:sp>
            <p:nvSpPr>
              <p:cNvPr id="19" name="文本框 18">
                <a:extLst>
                  <a:ext uri="{FF2B5EF4-FFF2-40B4-BE49-F238E27FC236}">
                    <a16:creationId xmlns:a16="http://schemas.microsoft.com/office/drawing/2014/main" xmlns:a14="http://schemas.microsoft.com/office/drawing/2010/main" xmlns="" id="{6B89FD17-C03A-4DB0-BA0F-088ED003EA8C}"/>
                  </a:ext>
                </a:extLst>
              </p:cNvPr>
              <p:cNvSpPr txBox="1">
                <a:spLocks noRot="1" noChangeAspect="1" noMove="1" noResize="1" noEditPoints="1" noAdjustHandles="1" noChangeArrowheads="1" noChangeShapeType="1" noTextEdit="1"/>
              </p:cNvSpPr>
              <p:nvPr/>
            </p:nvSpPr>
            <p:spPr>
              <a:xfrm>
                <a:off x="-251299" y="5547978"/>
                <a:ext cx="6096000" cy="476028"/>
              </a:xfrm>
              <a:prstGeom prst="rect">
                <a:avLst/>
              </a:prstGeom>
              <a:blipFill rotWithShape="0">
                <a:blip r:embed="rId7"/>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181042" y="2443777"/>
                <a:ext cx="362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ED6C00"/>
                          </a:solidFill>
                          <a:latin typeface="Cambria Math" panose="02040503050406030204" pitchFamily="18" charset="0"/>
                          <a:cs typeface="Calibri" panose="020F0502020204030204" pitchFamily="34" charset="0"/>
                        </a:rPr>
                        <m:t>𝒔</m:t>
                      </m:r>
                    </m:oMath>
                  </m:oMathPara>
                </a14:m>
                <a:endParaRPr lang="en-US" dirty="0"/>
              </a:p>
            </p:txBody>
          </p:sp>
        </mc:Choice>
        <mc:Fallback xmlns="">
          <p:sp>
            <p:nvSpPr>
              <p:cNvPr id="3" name="矩形 2"/>
              <p:cNvSpPr>
                <a:spLocks noRot="1" noChangeAspect="1" noMove="1" noResize="1" noEditPoints="1" noAdjustHandles="1" noChangeArrowheads="1" noChangeShapeType="1" noTextEdit="1"/>
              </p:cNvSpPr>
              <p:nvPr/>
            </p:nvSpPr>
            <p:spPr>
              <a:xfrm>
                <a:off x="6181042" y="2443777"/>
                <a:ext cx="362599"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7709961" y="1690177"/>
                <a:ext cx="877100" cy="5706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𝝉</m:t>
                          </m:r>
                        </m:e>
                        <m:sub>
                          <m:r>
                            <a:rPr lang="en-US" altLang="zh-CN" b="1" i="1" dirty="0" smtClean="0">
                              <a:solidFill>
                                <a:srgbClr val="ED6C00"/>
                              </a:solidFill>
                              <a:latin typeface="Cambria Math" panose="02040503050406030204" pitchFamily="18" charset="0"/>
                              <a:cs typeface="Calibri" panose="020F0502020204030204" pitchFamily="34" charset="0"/>
                            </a:rPr>
                            <m:t>𝒔</m:t>
                          </m:r>
                        </m:sub>
                      </m:sSub>
                      <m:r>
                        <a:rPr lang="en-US" altLang="zh-CN" b="1" i="1" dirty="0" smtClean="0">
                          <a:solidFill>
                            <a:srgbClr val="ED6C00"/>
                          </a:solidFill>
                          <a:latin typeface="Cambria Math" panose="02040503050406030204" pitchFamily="18" charset="0"/>
                          <a:cs typeface="Calibri" panose="020F0502020204030204" pitchFamily="34" charset="0"/>
                        </a:rPr>
                        <m:t>=</m:t>
                      </m:r>
                      <m:f>
                        <m:fPr>
                          <m:ctrlPr>
                            <a:rPr lang="en-US" altLang="zh-CN" b="1" i="1" dirty="0" smtClean="0">
                              <a:solidFill>
                                <a:srgbClr val="ED6C00"/>
                              </a:solidFill>
                              <a:latin typeface="Cambria Math" panose="02040503050406030204" pitchFamily="18" charset="0"/>
                              <a:cs typeface="Calibri" panose="020F0502020204030204" pitchFamily="34" charset="0"/>
                            </a:rPr>
                          </m:ctrlPr>
                        </m:fPr>
                        <m:num>
                          <m:r>
                            <a:rPr lang="en-US" altLang="zh-CN" b="1" i="1" dirty="0" smtClean="0">
                              <a:solidFill>
                                <a:srgbClr val="ED6C00"/>
                              </a:solidFill>
                              <a:latin typeface="Cambria Math" panose="02040503050406030204" pitchFamily="18" charset="0"/>
                              <a:cs typeface="Calibri" panose="020F0502020204030204" pitchFamily="34" charset="0"/>
                            </a:rPr>
                            <m:t>𝒔</m:t>
                          </m:r>
                        </m:num>
                        <m:den>
                          <m:r>
                            <a:rPr lang="en-US" altLang="zh-CN" b="1" i="1" dirty="0" smtClean="0">
                              <a:solidFill>
                                <a:srgbClr val="ED6C00"/>
                              </a:solidFill>
                              <a:latin typeface="Cambria Math" panose="02040503050406030204" pitchFamily="18" charset="0"/>
                              <a:cs typeface="Calibri" panose="020F0502020204030204" pitchFamily="34" charset="0"/>
                            </a:rPr>
                            <m:t>𝒄</m:t>
                          </m:r>
                        </m:den>
                      </m:f>
                    </m:oMath>
                  </m:oMathPara>
                </a14:m>
                <a:endParaRPr lang="en-US" dirty="0"/>
              </a:p>
            </p:txBody>
          </p:sp>
        </mc:Choice>
        <mc:Fallback xmlns="">
          <p:sp>
            <p:nvSpPr>
              <p:cNvPr id="20" name="矩形 19"/>
              <p:cNvSpPr>
                <a:spLocks noRot="1" noChangeAspect="1" noMove="1" noResize="1" noEditPoints="1" noAdjustHandles="1" noChangeArrowheads="1" noChangeShapeType="1" noTextEdit="1"/>
              </p:cNvSpPr>
              <p:nvPr/>
            </p:nvSpPr>
            <p:spPr>
              <a:xfrm>
                <a:off x="7709961" y="1690177"/>
                <a:ext cx="877100" cy="570669"/>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797985" y="1666579"/>
                <a:ext cx="2565639"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ED6C00"/>
                          </a:solidFill>
                          <a:latin typeface="Cambria Math" panose="02040503050406030204" pitchFamily="18" charset="0"/>
                          <a:cs typeface="Calibri" panose="020F0502020204030204" pitchFamily="34" charset="0"/>
                        </a:rPr>
                        <m:t>𝒇</m:t>
                      </m:r>
                      <m:r>
                        <a:rPr lang="en-US" altLang="zh-CN" b="1" i="1" smtClean="0">
                          <a:solidFill>
                            <a:srgbClr val="ED6C00"/>
                          </a:solidFill>
                          <a:latin typeface="Cambria Math" panose="02040503050406030204" pitchFamily="18" charset="0"/>
                          <a:cs typeface="Calibri" panose="020F0502020204030204" pitchFamily="34" charset="0"/>
                        </a:rPr>
                        <m:t>=</m:t>
                      </m:r>
                      <m:f>
                        <m:fPr>
                          <m:ctrlPr>
                            <a:rPr lang="en-US" altLang="zh-CN" b="1" i="1">
                              <a:solidFill>
                                <a:srgbClr val="ED6C00"/>
                              </a:solidFill>
                              <a:latin typeface="Cambria Math" panose="02040503050406030204" pitchFamily="18" charset="0"/>
                              <a:cs typeface="Calibri" panose="020F0502020204030204" pitchFamily="34" charset="0"/>
                            </a:rPr>
                          </m:ctrlPr>
                        </m:fPr>
                        <m:num>
                          <m:r>
                            <a:rPr lang="en-US" altLang="zh-CN" b="1" i="1">
                              <a:solidFill>
                                <a:srgbClr val="ED6C00"/>
                              </a:solidFill>
                              <a:latin typeface="Cambria Math" panose="02040503050406030204" pitchFamily="18" charset="0"/>
                              <a:cs typeface="Calibri" panose="020F0502020204030204" pitchFamily="34" charset="0"/>
                            </a:rPr>
                            <m:t>𝒗</m:t>
                          </m:r>
                          <m:sSub>
                            <m:sSubPr>
                              <m:ctrlPr>
                                <a:rPr lang="en-US" altLang="zh-CN" b="1" i="1">
                                  <a:solidFill>
                                    <a:srgbClr val="ED6C00"/>
                                  </a:solidFill>
                                  <a:latin typeface="Cambria Math" panose="02040503050406030204" pitchFamily="18" charset="0"/>
                                  <a:cs typeface="Calibri" panose="020F0502020204030204" pitchFamily="34" charset="0"/>
                                </a:rPr>
                              </m:ctrlPr>
                            </m:sSubPr>
                            <m:e>
                              <m:r>
                                <a:rPr lang="en-US" altLang="zh-CN" b="1">
                                  <a:solidFill>
                                    <a:srgbClr val="ED6C00"/>
                                  </a:solidFill>
                                  <a:latin typeface="Cambria Math" panose="02040503050406030204" pitchFamily="18" charset="0"/>
                                  <a:cs typeface="Calibri" panose="020F0502020204030204" pitchFamily="34" charset="0"/>
                                </a:rPr>
                                <m:t>𝐟</m:t>
                              </m:r>
                            </m:e>
                            <m:sub>
                              <m:r>
                                <a:rPr lang="en-US" altLang="zh-CN" b="1">
                                  <a:solidFill>
                                    <a:srgbClr val="ED6C00"/>
                                  </a:solidFill>
                                  <a:latin typeface="Cambria Math" panose="02040503050406030204" pitchFamily="18" charset="0"/>
                                  <a:cs typeface="Calibri" panose="020F0502020204030204" pitchFamily="34" charset="0"/>
                                </a:rPr>
                                <m:t>𝐜</m:t>
                              </m:r>
                            </m:sub>
                          </m:sSub>
                        </m:num>
                        <m:den>
                          <m:r>
                            <a:rPr lang="en-US" altLang="zh-CN" b="1">
                              <a:solidFill>
                                <a:srgbClr val="ED6C00"/>
                              </a:solidFill>
                              <a:latin typeface="Cambria Math" panose="02040503050406030204" pitchFamily="18" charset="0"/>
                              <a:cs typeface="Calibri" panose="020F0502020204030204" pitchFamily="34" charset="0"/>
                            </a:rPr>
                            <m:t>𝐜</m:t>
                          </m:r>
                        </m:den>
                      </m:f>
                      <m:r>
                        <a:rPr lang="en-US" altLang="zh-CN" b="1" i="1" smtClean="0">
                          <a:solidFill>
                            <a:srgbClr val="ED6C00"/>
                          </a:solidFill>
                          <a:latin typeface="Cambria Math" panose="02040503050406030204" pitchFamily="18" charset="0"/>
                          <a:cs typeface="Calibri" panose="020F0502020204030204" pitchFamily="34" charset="0"/>
                        </a:rPr>
                        <m:t>, </m:t>
                      </m:r>
                      <m:r>
                        <a:rPr lang="en-US" altLang="zh-CN" b="1" i="1" smtClean="0">
                          <a:solidFill>
                            <a:srgbClr val="ED6C00"/>
                          </a:solidFill>
                          <a:latin typeface="Cambria Math" panose="02040503050406030204" pitchFamily="18" charset="0"/>
                          <a:cs typeface="Calibri" panose="020F0502020204030204" pitchFamily="34" charset="0"/>
                        </a:rPr>
                        <m:t>𝒘𝒉𝒆𝒓𝒆</m:t>
                      </m:r>
                      <m:r>
                        <a:rPr lang="en-US" altLang="zh-CN" b="1" i="1" smtClean="0">
                          <a:solidFill>
                            <a:srgbClr val="ED6C00"/>
                          </a:solidFill>
                          <a:latin typeface="Cambria Math" panose="02040503050406030204" pitchFamily="18" charset="0"/>
                          <a:cs typeface="Calibri" panose="020F0502020204030204" pitchFamily="34" charset="0"/>
                        </a:rPr>
                        <m:t> </m:t>
                      </m:r>
                      <m:r>
                        <a:rPr lang="en-US" altLang="zh-CN" b="1" i="1" smtClean="0">
                          <a:solidFill>
                            <a:srgbClr val="ED6C00"/>
                          </a:solidFill>
                          <a:latin typeface="Cambria Math" panose="02040503050406030204" pitchFamily="18" charset="0"/>
                          <a:cs typeface="Calibri" panose="020F0502020204030204" pitchFamily="34" charset="0"/>
                        </a:rPr>
                        <m:t>𝒗</m:t>
                      </m:r>
                      <m:r>
                        <a:rPr lang="en-US" altLang="zh-CN" b="1" i="1" smtClean="0">
                          <a:solidFill>
                            <a:srgbClr val="ED6C00"/>
                          </a:solidFill>
                          <a:latin typeface="Cambria Math" panose="02040503050406030204" pitchFamily="18" charset="0"/>
                          <a:cs typeface="Calibri" panose="020F0502020204030204" pitchFamily="34" charset="0"/>
                        </a:rPr>
                        <m:t>=</m:t>
                      </m:r>
                      <m:f>
                        <m:fPr>
                          <m:ctrlPr>
                            <a:rPr lang="en-US" altLang="zh-CN" b="1" i="1" smtClean="0">
                              <a:solidFill>
                                <a:srgbClr val="ED6C00"/>
                              </a:solidFill>
                              <a:latin typeface="Cambria Math" panose="02040503050406030204" pitchFamily="18" charset="0"/>
                              <a:cs typeface="Calibri" panose="020F0502020204030204" pitchFamily="34" charset="0"/>
                            </a:rPr>
                          </m:ctrlPr>
                        </m:fPr>
                        <m:num>
                          <m:r>
                            <a:rPr lang="en-US" altLang="zh-CN" b="1" i="1" smtClean="0">
                              <a:solidFill>
                                <a:srgbClr val="ED6C00"/>
                              </a:solidFill>
                              <a:latin typeface="Cambria Math" panose="02040503050406030204" pitchFamily="18" charset="0"/>
                              <a:cs typeface="Calibri" panose="020F0502020204030204" pitchFamily="34" charset="0"/>
                            </a:rPr>
                            <m:t>𝒅𝒔</m:t>
                          </m:r>
                        </m:num>
                        <m:den>
                          <m:r>
                            <a:rPr lang="en-US" altLang="zh-CN" b="1" i="1" smtClean="0">
                              <a:solidFill>
                                <a:srgbClr val="ED6C00"/>
                              </a:solidFill>
                              <a:latin typeface="Cambria Math" panose="02040503050406030204" pitchFamily="18" charset="0"/>
                              <a:cs typeface="Calibri" panose="020F0502020204030204" pitchFamily="34" charset="0"/>
                            </a:rPr>
                            <m:t>𝒅𝒕</m:t>
                          </m:r>
                        </m:den>
                      </m:f>
                    </m:oMath>
                  </m:oMathPara>
                </a14:m>
                <a:endParaRPr lang="en-US" dirty="0">
                  <a:solidFill>
                    <a:srgbClr val="ED6C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8797985" y="1666579"/>
                <a:ext cx="2565639" cy="618887"/>
              </a:xfrm>
              <a:prstGeom prst="rect">
                <a:avLst/>
              </a:prstGeom>
              <a:blipFill rotWithShape="0">
                <a:blip r:embed="rId10"/>
                <a:stretch>
                  <a:fillRect/>
                </a:stretch>
              </a:blipFill>
            </p:spPr>
            <p:txBody>
              <a:bodyPr/>
              <a:lstStyle/>
              <a:p>
                <a:r>
                  <a:rPr lang="en-US">
                    <a:noFill/>
                  </a:rPr>
                  <a:t> </a:t>
                </a:r>
              </a:p>
            </p:txBody>
          </p:sp>
        </mc:Fallback>
      </mc:AlternateContent>
      <p:sp>
        <p:nvSpPr>
          <p:cNvPr id="21" name="文本框 20">
            <a:extLst>
              <a:ext uri="{FF2B5EF4-FFF2-40B4-BE49-F238E27FC236}">
                <a16:creationId xmlns:a16="http://schemas.microsoft.com/office/drawing/2014/main" id="{3D3EF8D2-8866-40F8-8E95-69FA3F6E2E03}"/>
              </a:ext>
            </a:extLst>
          </p:cNvPr>
          <p:cNvSpPr txBox="1"/>
          <p:nvPr/>
        </p:nvSpPr>
        <p:spPr>
          <a:xfrm>
            <a:off x="7433320" y="2370889"/>
            <a:ext cx="4338367"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V is not the actual velocity of car</a:t>
            </a:r>
            <a:endParaRPr lang="zh-CN"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7634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Passive Sensing</a:t>
            </a:r>
            <a:endParaRPr lang="en-US" dirty="0"/>
          </a:p>
        </p:txBody>
      </p:sp>
      <p:sp>
        <p:nvSpPr>
          <p:cNvPr id="4" name="灯片编号占位符 3"/>
          <p:cNvSpPr>
            <a:spLocks noGrp="1"/>
          </p:cNvSpPr>
          <p:nvPr>
            <p:ph type="sldNum" sz="quarter" idx="12"/>
          </p:nvPr>
        </p:nvSpPr>
        <p:spPr/>
        <p:txBody>
          <a:bodyPr/>
          <a:lstStyle/>
          <a:p>
            <a:fld id="{11111CF7-3CEA-4476-AA1D-FDB53D59C6A7}" type="slidenum">
              <a:rPr lang="zh-CN" altLang="en-US" smtClean="0"/>
              <a:t>21</a:t>
            </a:fld>
            <a:endParaRPr lang="zh-CN" altLang="en-US"/>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740" y="2714624"/>
            <a:ext cx="1305255" cy="1305255"/>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644B7C1-E896-4009-BA1E-BD73C787D8B7}"/>
                  </a:ext>
                </a:extLst>
              </p:cNvPr>
              <p:cNvSpPr txBox="1"/>
              <p:nvPr/>
            </p:nvSpPr>
            <p:spPr>
              <a:xfrm>
                <a:off x="3956854" y="1690688"/>
                <a:ext cx="7981146" cy="366651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If the passive receiver can separate </a:t>
                </a:r>
                <a14:m>
                  <m:oMath xmlns:m="http://schemas.openxmlformats.org/officeDocument/2006/math">
                    <m:sSub>
                      <m:sSubPr>
                        <m:ctrlPr>
                          <a:rPr lang="en-US" altLang="zh-CN" sz="2400" b="1" i="1" dirty="0">
                            <a:latin typeface="Cambria Math" panose="02040503050406030204" pitchFamily="18" charset="0"/>
                            <a:cs typeface="Calibri" panose="020F0502020204030204" pitchFamily="34" charset="0"/>
                          </a:rPr>
                        </m:ctrlPr>
                      </m:sSubPr>
                      <m:e>
                        <m:r>
                          <a:rPr lang="en-US" altLang="zh-CN" sz="2400" b="1" i="1" dirty="0">
                            <a:latin typeface="Cambria Math" panose="02040503050406030204" pitchFamily="18" charset="0"/>
                            <a:cs typeface="Calibri" panose="020F0502020204030204" pitchFamily="34" charset="0"/>
                          </a:rPr>
                          <m:t>𝒚</m:t>
                        </m:r>
                      </m:e>
                      <m:sub>
                        <m:r>
                          <a:rPr lang="en-US" altLang="zh-CN" sz="2400" b="1" i="1" dirty="0">
                            <a:latin typeface="Cambria Math" panose="02040503050406030204" pitchFamily="18" charset="0"/>
                            <a:cs typeface="Calibri" panose="020F0502020204030204" pitchFamily="34" charset="0"/>
                          </a:rPr>
                          <m:t>𝒓</m:t>
                        </m:r>
                      </m:sub>
                    </m:sSub>
                    <m:d>
                      <m:dPr>
                        <m:ctrlPr>
                          <a:rPr lang="en-US" altLang="zh-CN" sz="2400" b="1" i="1" dirty="0">
                            <a:latin typeface="Cambria Math" panose="02040503050406030204" pitchFamily="18" charset="0"/>
                            <a:cs typeface="Calibri" panose="020F0502020204030204" pitchFamily="34" charset="0"/>
                          </a:rPr>
                        </m:ctrlPr>
                      </m:dPr>
                      <m:e>
                        <m:r>
                          <a:rPr lang="en-US" altLang="zh-CN" sz="2400" b="1" i="1" dirty="0">
                            <a:latin typeface="Cambria Math" panose="02040503050406030204" pitchFamily="18" charset="0"/>
                            <a:cs typeface="Calibri" panose="020F0502020204030204" pitchFamily="34" charset="0"/>
                          </a:rPr>
                          <m:t>𝒕</m:t>
                        </m:r>
                      </m:e>
                    </m:d>
                  </m:oMath>
                </a14:m>
                <a:r>
                  <a:rPr lang="en-US" altLang="zh-CN" sz="2400" dirty="0">
                    <a:latin typeface="Calibri" panose="020F0502020204030204" pitchFamily="34" charset="0"/>
                    <a:cs typeface="Calibri" panose="020F0502020204030204" pitchFamily="34" charset="0"/>
                  </a:rPr>
                  <a:t> and </a:t>
                </a:r>
                <a14:m>
                  <m:oMath xmlns:m="http://schemas.openxmlformats.org/officeDocument/2006/math">
                    <m:sSub>
                      <m:sSubPr>
                        <m:ctrlPr>
                          <a:rPr lang="en-US" altLang="zh-CN" sz="2400" b="1" i="1" dirty="0">
                            <a:latin typeface="Cambria Math" panose="02040503050406030204" pitchFamily="18" charset="0"/>
                            <a:cs typeface="Calibri" panose="020F0502020204030204" pitchFamily="34" charset="0"/>
                          </a:rPr>
                        </m:ctrlPr>
                      </m:sSubPr>
                      <m:e>
                        <m:r>
                          <a:rPr lang="en-US" altLang="zh-CN" sz="2400" b="1" i="1" dirty="0">
                            <a:latin typeface="Cambria Math" panose="02040503050406030204" pitchFamily="18" charset="0"/>
                            <a:cs typeface="Calibri" panose="020F0502020204030204" pitchFamily="34" charset="0"/>
                          </a:rPr>
                          <m:t>𝒚</m:t>
                        </m:r>
                      </m:e>
                      <m:sub>
                        <m:r>
                          <a:rPr lang="en-US" altLang="zh-CN" sz="2400" b="1" i="1" dirty="0">
                            <a:latin typeface="Cambria Math" panose="02040503050406030204" pitchFamily="18" charset="0"/>
                            <a:cs typeface="Calibri" panose="020F0502020204030204" pitchFamily="34" charset="0"/>
                          </a:rPr>
                          <m:t>𝒔</m:t>
                        </m:r>
                      </m:sub>
                    </m:sSub>
                    <m:d>
                      <m:dPr>
                        <m:ctrlPr>
                          <a:rPr lang="en-US" altLang="zh-CN" sz="2400" b="1" i="1" dirty="0">
                            <a:latin typeface="Cambria Math" panose="02040503050406030204" pitchFamily="18" charset="0"/>
                            <a:cs typeface="Calibri" panose="020F0502020204030204" pitchFamily="34" charset="0"/>
                          </a:rPr>
                        </m:ctrlPr>
                      </m:dPr>
                      <m:e>
                        <m:r>
                          <a:rPr lang="en-US" altLang="zh-CN" sz="2400" b="1" i="1" dirty="0">
                            <a:latin typeface="Cambria Math" panose="02040503050406030204" pitchFamily="18" charset="0"/>
                            <a:cs typeface="Calibri" panose="020F0502020204030204" pitchFamily="34" charset="0"/>
                          </a:rPr>
                          <m:t>𝒕</m:t>
                        </m:r>
                      </m:e>
                    </m:d>
                  </m:oMath>
                </a14:m>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Define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𝐶𝑜𝑟</m:t>
                    </m:r>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𝑐</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𝑑</m:t>
                        </m:r>
                      </m:e>
                    </m:d>
                    <m:r>
                      <a:rPr lang="en-US" altLang="zh-CN" sz="2400" b="0" i="1" smtClean="0">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m:t>
                    </m:r>
                    <m:sSub>
                      <m:sSubPr>
                        <m:ctrlPr>
                          <a:rPr lang="en-US" altLang="zh-CN" sz="2400" b="0" i="1" smtClean="0">
                            <a:latin typeface="Cambria Math" panose="02040503050406030204" pitchFamily="18" charset="0"/>
                            <a:cs typeface="Calibri" panose="020F0502020204030204" pitchFamily="34" charset="0"/>
                          </a:rPr>
                        </m:ctrlPr>
                      </m:sSubPr>
                      <m:e>
                        <m:r>
                          <a:rPr lang="en-US" altLang="zh-CN" sz="2400" b="0" i="1" smtClean="0">
                            <a:latin typeface="Cambria Math" panose="02040503050406030204" pitchFamily="18" charset="0"/>
                            <a:cs typeface="Calibri" panose="020F0502020204030204" pitchFamily="34" charset="0"/>
                          </a:rPr>
                          <m:t>𝑦</m:t>
                        </m:r>
                      </m:e>
                      <m:sub>
                        <m:r>
                          <a:rPr lang="en-US" altLang="zh-CN" sz="2400" b="0" i="1" smtClean="0">
                            <a:latin typeface="Cambria Math" panose="02040503050406030204" pitchFamily="18" charset="0"/>
                            <a:cs typeface="Calibri" panose="020F0502020204030204" pitchFamily="34" charset="0"/>
                          </a:rPr>
                          <m:t>𝑟</m:t>
                        </m:r>
                      </m:sub>
                    </m:sSub>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𝑡</m:t>
                        </m:r>
                        <m:r>
                          <a:rPr lang="en-US" altLang="zh-CN" sz="2400" b="0" i="1" smtClean="0">
                            <a:latin typeface="Cambria Math" panose="02040503050406030204" pitchFamily="18" charset="0"/>
                            <a:cs typeface="Calibri" panose="020F0502020204030204" pitchFamily="34" charset="0"/>
                          </a:rPr>
                          <m:t>−</m:t>
                        </m:r>
                        <m:r>
                          <a:rPr lang="en-US" altLang="zh-CN" sz="2400" i="1" smtClean="0">
                            <a:latin typeface="Cambria Math" panose="02040503050406030204" pitchFamily="18" charset="0"/>
                            <a:cs typeface="Calibri" panose="020F0502020204030204" pitchFamily="34" charset="0"/>
                          </a:rPr>
                          <m:t>𝑐</m:t>
                        </m:r>
                      </m:e>
                    </m:d>
                    <m:sSup>
                      <m:sSupPr>
                        <m:ctrlPr>
                          <a:rPr lang="en-US" altLang="zh-CN" sz="2400" i="1" smtClean="0">
                            <a:latin typeface="Cambria Math" panose="02040503050406030204" pitchFamily="18" charset="0"/>
                            <a:cs typeface="Calibri" panose="020F0502020204030204" pitchFamily="34" charset="0"/>
                          </a:rPr>
                        </m:ctrlPr>
                      </m:sSupPr>
                      <m:e>
                        <m:r>
                          <a:rPr lang="en-US" altLang="zh-CN" sz="2400" b="0" i="1" smtClean="0">
                            <a:latin typeface="Cambria Math" panose="02040503050406030204" pitchFamily="18" charset="0"/>
                            <a:cs typeface="Calibri" panose="020F0502020204030204" pitchFamily="34" charset="0"/>
                          </a:rPr>
                          <m:t>𝑒</m:t>
                        </m:r>
                      </m:e>
                      <m:sup>
                        <m:r>
                          <a:rPr lang="en-US" altLang="zh-CN" sz="2400" b="0" i="1" smtClean="0">
                            <a:latin typeface="Cambria Math" panose="02040503050406030204" pitchFamily="18" charset="0"/>
                            <a:cs typeface="Calibri" panose="020F0502020204030204" pitchFamily="34" charset="0"/>
                          </a:rPr>
                          <m:t>𝑗</m:t>
                        </m:r>
                        <m:r>
                          <a:rPr lang="en-US" altLang="zh-CN" sz="2400" b="0" i="1" smtClean="0">
                            <a:latin typeface="Cambria Math" panose="02040503050406030204" pitchFamily="18" charset="0"/>
                            <a:cs typeface="Calibri" panose="020F0502020204030204" pitchFamily="34" charset="0"/>
                          </a:rPr>
                          <m:t>2</m:t>
                        </m:r>
                        <m:r>
                          <a:rPr lang="en-US" altLang="zh-CN" sz="2400" b="0" i="1" smtClean="0">
                            <a:latin typeface="Cambria Math" panose="02040503050406030204" pitchFamily="18" charset="0"/>
                            <a:cs typeface="Calibri" panose="020F0502020204030204" pitchFamily="34" charset="0"/>
                          </a:rPr>
                          <m:t>𝜋</m:t>
                        </m:r>
                        <m:r>
                          <a:rPr lang="en-US" altLang="zh-CN" sz="2400" i="1" smtClean="0">
                            <a:latin typeface="Cambria Math" panose="02040503050406030204" pitchFamily="18" charset="0"/>
                            <a:cs typeface="Calibri" panose="020F0502020204030204" pitchFamily="34" charset="0"/>
                          </a:rPr>
                          <m:t>𝑑</m:t>
                        </m:r>
                        <m:r>
                          <a:rPr lang="en-US" altLang="zh-CN" sz="2400" b="0" i="1" smtClean="0">
                            <a:latin typeface="Cambria Math" panose="02040503050406030204" pitchFamily="18" charset="0"/>
                            <a:cs typeface="Calibri" panose="020F0502020204030204" pitchFamily="34" charset="0"/>
                          </a:rPr>
                          <m:t>𝑡</m:t>
                        </m:r>
                      </m:sup>
                    </m:sSup>
                    <m:sSubSup>
                      <m:sSubSupPr>
                        <m:ctrlPr>
                          <a:rPr lang="en-US" altLang="zh-CN" sz="2400" b="0" i="1" smtClean="0">
                            <a:latin typeface="Cambria Math" panose="02040503050406030204" pitchFamily="18" charset="0"/>
                            <a:cs typeface="Calibri" panose="020F0502020204030204" pitchFamily="34" charset="0"/>
                          </a:rPr>
                        </m:ctrlPr>
                      </m:sSubSupPr>
                      <m:e>
                        <m:r>
                          <a:rPr lang="en-US" altLang="zh-CN" sz="2400" b="0" i="1" smtClean="0">
                            <a:latin typeface="Cambria Math" panose="02040503050406030204" pitchFamily="18" charset="0"/>
                            <a:cs typeface="Calibri" panose="020F0502020204030204" pitchFamily="34" charset="0"/>
                          </a:rPr>
                          <m:t>𝑦</m:t>
                        </m:r>
                      </m:e>
                      <m:sub>
                        <m:r>
                          <a:rPr lang="en-US" altLang="zh-CN" sz="2400" b="0" i="1" smtClean="0">
                            <a:latin typeface="Cambria Math" panose="02040503050406030204" pitchFamily="18" charset="0"/>
                            <a:cs typeface="Calibri" panose="020F0502020204030204" pitchFamily="34" charset="0"/>
                          </a:rPr>
                          <m:t>𝑠</m:t>
                        </m:r>
                      </m:sub>
                      <m:sup>
                        <m:r>
                          <a:rPr lang="en-US" altLang="zh-CN" sz="2400" b="0" i="1" smtClean="0">
                            <a:latin typeface="Cambria Math" panose="02040503050406030204" pitchFamily="18" charset="0"/>
                            <a:cs typeface="Calibri" panose="020F0502020204030204" pitchFamily="34" charset="0"/>
                          </a:rPr>
                          <m:t>∗</m:t>
                        </m:r>
                      </m:sup>
                    </m:sSubSup>
                    <m:d>
                      <m:dPr>
                        <m:ctrlPr>
                          <a:rPr lang="en-US" altLang="zh-CN" sz="2400" i="1" smtClean="0">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𝑡</m:t>
                        </m:r>
                      </m:e>
                    </m:d>
                    <m:r>
                      <a:rPr lang="en-US" altLang="zh-CN" sz="2400" b="0" i="1" smtClean="0">
                        <a:latin typeface="Cambria Math" panose="02040503050406030204" pitchFamily="18" charset="0"/>
                        <a:cs typeface="Calibri" panose="020F0502020204030204" pitchFamily="34" charset="0"/>
                      </a:rPr>
                      <m:t> </m:t>
                    </m:r>
                    <m:r>
                      <a:rPr lang="en-US" altLang="zh-CN" sz="2400" b="0" i="1" smtClean="0">
                        <a:latin typeface="Cambria Math" panose="02040503050406030204" pitchFamily="18" charset="0"/>
                        <a:cs typeface="Calibri" panose="020F0502020204030204" pitchFamily="34" charset="0"/>
                      </a:rPr>
                      <m:t>𝑑𝑡</m:t>
                    </m:r>
                    <m:r>
                      <a:rPr lang="en-US" altLang="zh-CN" sz="2400" i="1">
                        <a:latin typeface="Cambria Math" panose="02040503050406030204" pitchFamily="18" charset="0"/>
                        <a:cs typeface="Calibri" panose="020F0502020204030204" pitchFamily="34" charset="0"/>
                      </a:rPr>
                      <m:t>|</m:t>
                    </m:r>
                  </m:oMath>
                </a14:m>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The estimation of  </a:t>
                </a:r>
                <a14:m>
                  <m:oMath xmlns:m="http://schemas.openxmlformats.org/officeDocument/2006/math">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𝜏</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𝑓</m:t>
                    </m:r>
                    <m:r>
                      <a:rPr lang="en-US" altLang="zh-CN" sz="2400" b="0" i="1" smtClean="0">
                        <a:latin typeface="Cambria Math" panose="02040503050406030204" pitchFamily="18" charset="0"/>
                        <a:cs typeface="Calibri" panose="020F0502020204030204" pitchFamily="34" charset="0"/>
                      </a:rPr>
                      <m:t>)</m:t>
                    </m:r>
                  </m:oMath>
                </a14:m>
                <a:r>
                  <a:rPr lang="en-US" altLang="zh-CN" sz="24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en-US" altLang="zh-CN" sz="24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cs typeface="Calibri" panose="020F0502020204030204" pitchFamily="34" charset="0"/>
                            </a:rPr>
                          </m:ctrlPr>
                        </m:funcPr>
                        <m:fName>
                          <m:r>
                            <a:rPr lang="en-US" altLang="zh-CN" sz="2400" b="0" i="1" smtClean="0">
                              <a:latin typeface="Cambria Math" panose="02040503050406030204" pitchFamily="18" charset="0"/>
                              <a:cs typeface="Calibri" panose="020F0502020204030204" pitchFamily="34" charset="0"/>
                            </a:rPr>
                            <m:t>(</m:t>
                          </m:r>
                          <m:acc>
                            <m:accPr>
                              <m:chr m:val="̂"/>
                              <m:ctrlPr>
                                <a:rPr lang="en-US" altLang="zh-CN" sz="2400" i="1">
                                  <a:latin typeface="Cambria Math" panose="02040503050406030204" pitchFamily="18" charset="0"/>
                                  <a:cs typeface="Calibri" panose="020F0502020204030204" pitchFamily="34" charset="0"/>
                                </a:rPr>
                              </m:ctrlPr>
                            </m:accPr>
                            <m:e>
                              <m:r>
                                <a:rPr lang="en-US" altLang="zh-CN" sz="2400" b="0" i="1" smtClean="0">
                                  <a:latin typeface="Cambria Math" panose="02040503050406030204" pitchFamily="18" charset="0"/>
                                  <a:cs typeface="Calibri" panose="020F0502020204030204" pitchFamily="34" charset="0"/>
                                </a:rPr>
                                <m:t>𝜏</m:t>
                              </m:r>
                            </m:e>
                          </m:acc>
                          <m:r>
                            <a:rPr lang="en-US" altLang="zh-CN" sz="2400" b="0" i="1" smtClean="0">
                              <a:latin typeface="Cambria Math" panose="02040503050406030204" pitchFamily="18" charset="0"/>
                              <a:cs typeface="Calibri" panose="020F0502020204030204" pitchFamily="34" charset="0"/>
                            </a:rPr>
                            <m:t>,</m:t>
                          </m:r>
                          <m:acc>
                            <m:accPr>
                              <m:chr m:val="̂"/>
                              <m:ctrlPr>
                                <a:rPr lang="en-US" altLang="zh-CN" sz="2400" i="1">
                                  <a:latin typeface="Cambria Math" panose="02040503050406030204" pitchFamily="18" charset="0"/>
                                  <a:cs typeface="Calibri" panose="020F0502020204030204" pitchFamily="34" charset="0"/>
                                </a:rPr>
                              </m:ctrlPr>
                            </m:accPr>
                            <m:e>
                              <m:r>
                                <a:rPr lang="en-US" altLang="zh-CN" sz="2400" b="0" i="1" smtClean="0">
                                  <a:latin typeface="Cambria Math" panose="02040503050406030204" pitchFamily="18" charset="0"/>
                                  <a:cs typeface="Calibri" panose="020F0502020204030204" pitchFamily="34" charset="0"/>
                                </a:rPr>
                                <m:t>𝑓</m:t>
                              </m:r>
                            </m:e>
                          </m:acc>
                          <m:r>
                            <a:rPr lang="en-US" altLang="zh-CN" sz="2400" b="0" i="1" smtClean="0">
                              <a:latin typeface="Cambria Math" panose="02040503050406030204" pitchFamily="18" charset="0"/>
                              <a:cs typeface="Calibri" panose="020F0502020204030204" pitchFamily="34" charset="0"/>
                            </a:rPr>
                            <m:t>) = </m:t>
                          </m:r>
                          <m:limLow>
                            <m:limLowPr>
                              <m:ctrlPr>
                                <a:rPr lang="en-US" altLang="zh-CN" sz="2400" i="1" smtClean="0">
                                  <a:latin typeface="Cambria Math" panose="02040503050406030204" pitchFamily="18" charset="0"/>
                                  <a:cs typeface="Calibri" panose="020F0502020204030204" pitchFamily="34" charset="0"/>
                                </a:rPr>
                              </m:ctrlPr>
                            </m:limLowPr>
                            <m:e>
                              <m:r>
                                <a:rPr lang="en-US" altLang="zh-CN" sz="2400" b="0" i="1" smtClean="0">
                                  <a:latin typeface="Cambria Math" panose="02040503050406030204" pitchFamily="18" charset="0"/>
                                  <a:cs typeface="Calibri" panose="020F0502020204030204" pitchFamily="34" charset="0"/>
                                </a:rPr>
                                <m:t>𝑎𝑟𝑔</m:t>
                              </m:r>
                              <m:r>
                                <a:rPr lang="en-US" altLang="zh-CN" sz="2400" b="0" i="1" smtClean="0">
                                  <a:latin typeface="Cambria Math" panose="02040503050406030204" pitchFamily="18" charset="0"/>
                                  <a:cs typeface="Calibri" panose="020F0502020204030204" pitchFamily="34" charset="0"/>
                                </a:rPr>
                                <m:t> </m:t>
                              </m:r>
                              <m:r>
                                <m:rPr>
                                  <m:sty m:val="p"/>
                                </m:rPr>
                                <a:rPr lang="en-US" altLang="zh-CN" sz="2400" b="0" i="0" smtClean="0">
                                  <a:latin typeface="Cambria Math" panose="02040503050406030204" pitchFamily="18" charset="0"/>
                                  <a:cs typeface="Calibri" panose="020F0502020204030204" pitchFamily="34" charset="0"/>
                                </a:rPr>
                                <m:t>max</m:t>
                              </m:r>
                            </m:e>
                            <m:lim>
                              <m:r>
                                <a:rPr lang="en-US" altLang="zh-CN" sz="2400" b="0" i="1" smtClean="0">
                                  <a:latin typeface="Cambria Math" panose="02040503050406030204" pitchFamily="18" charset="0"/>
                                  <a:cs typeface="Calibri" panose="020F0502020204030204" pitchFamily="34" charset="0"/>
                                </a:rPr>
                                <m:t>𝑐</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𝑑</m:t>
                              </m:r>
                            </m:lim>
                          </m:limLow>
                        </m:fName>
                        <m:e>
                          <m:r>
                            <a:rPr lang="en-US" altLang="zh-CN" sz="2400" b="0" i="1" smtClean="0">
                              <a:latin typeface="Cambria Math" panose="02040503050406030204" pitchFamily="18" charset="0"/>
                              <a:cs typeface="Calibri" panose="020F0502020204030204" pitchFamily="34" charset="0"/>
                            </a:rPr>
                            <m:t>𝐶𝑜𝑟</m:t>
                          </m:r>
                          <m:d>
                            <m:dPr>
                              <m:ctrlPr>
                                <a:rPr lang="en-US" altLang="zh-CN" sz="2400" i="1">
                                  <a:latin typeface="Cambria Math" panose="02040503050406030204" pitchFamily="18" charset="0"/>
                                  <a:cs typeface="Calibri" panose="020F0502020204030204" pitchFamily="34" charset="0"/>
                                </a:rPr>
                              </m:ctrlPr>
                            </m:dPr>
                            <m:e>
                              <m:r>
                                <a:rPr lang="en-US" altLang="zh-CN" sz="2400" b="0" i="1" smtClean="0">
                                  <a:latin typeface="Cambria Math" panose="02040503050406030204" pitchFamily="18" charset="0"/>
                                  <a:cs typeface="Calibri" panose="020F0502020204030204" pitchFamily="34" charset="0"/>
                                </a:rPr>
                                <m:t>𝑐</m:t>
                              </m:r>
                              <m:r>
                                <a:rPr lang="en-US" altLang="zh-CN" sz="2400" b="0" i="1" smtClean="0">
                                  <a:latin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cs typeface="Calibri" panose="020F0502020204030204" pitchFamily="34" charset="0"/>
                                </a:rPr>
                                <m:t>𝑑</m:t>
                              </m:r>
                            </m:e>
                          </m:d>
                        </m:e>
                      </m:func>
                    </m:oMath>
                  </m:oMathPara>
                </a14:m>
                <a:endParaRPr lang="en-US" altLang="zh-CN" sz="2400" dirty="0">
                  <a:latin typeface="Calibri" panose="020F0502020204030204" pitchFamily="34" charset="0"/>
                  <a:cs typeface="Calibri" panose="020F0502020204030204" pitchFamily="34" charset="0"/>
                </a:endParaRPr>
              </a:p>
              <a:p>
                <a:endParaRPr lang="en-US" altLang="zh-C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14:m>
                  <m:oMath xmlns:m="http://schemas.openxmlformats.org/officeDocument/2006/math">
                    <m:acc>
                      <m:accPr>
                        <m:chr m:val="̂"/>
                        <m:ctrlPr>
                          <a:rPr lang="en-US" altLang="zh-CN" sz="2400" i="1">
                            <a:latin typeface="Cambria Math" panose="02040503050406030204" pitchFamily="18" charset="0"/>
                            <a:cs typeface="Calibri" panose="020F0502020204030204" pitchFamily="34" charset="0"/>
                          </a:rPr>
                        </m:ctrlPr>
                      </m:accPr>
                      <m:e>
                        <m:r>
                          <a:rPr lang="en-US" altLang="zh-CN" sz="2400" i="1">
                            <a:latin typeface="Cambria Math" panose="02040503050406030204" pitchFamily="18" charset="0"/>
                            <a:cs typeface="Calibri" panose="020F0502020204030204" pitchFamily="34" charset="0"/>
                          </a:rPr>
                          <m:t>𝜏</m:t>
                        </m:r>
                      </m:e>
                    </m:acc>
                  </m:oMath>
                </a14:m>
                <a:r>
                  <a:rPr lang="en-US" altLang="zh-CN" sz="2400" dirty="0">
                    <a:latin typeface="Calibri" panose="020F0502020204030204" pitchFamily="34" charset="0"/>
                    <a:cs typeface="Calibri" panose="020F0502020204030204" pitchFamily="34" charset="0"/>
                  </a:rPr>
                  <a:t> is the estimation of </a:t>
                </a:r>
                <a14:m>
                  <m:oMath xmlns:m="http://schemas.openxmlformats.org/officeDocument/2006/math">
                    <m:sSub>
                      <m:sSubPr>
                        <m:ctrlPr>
                          <a:rPr lang="en-US" altLang="zh-CN" sz="2400" b="1" i="1" dirty="0">
                            <a:solidFill>
                              <a:srgbClr val="ED6C00"/>
                            </a:solidFill>
                            <a:latin typeface="Cambria Math" panose="02040503050406030204" pitchFamily="18" charset="0"/>
                            <a:cs typeface="Calibri" panose="020F0502020204030204" pitchFamily="34" charset="0"/>
                          </a:rPr>
                        </m:ctrlPr>
                      </m:sSubPr>
                      <m:e>
                        <m:r>
                          <a:rPr lang="en-US" altLang="zh-CN" sz="2400" b="1" i="1" dirty="0">
                            <a:solidFill>
                              <a:srgbClr val="ED6C00"/>
                            </a:solidFill>
                            <a:latin typeface="Cambria Math" panose="02040503050406030204" pitchFamily="18" charset="0"/>
                            <a:cs typeface="Calibri" panose="020F0502020204030204" pitchFamily="34" charset="0"/>
                          </a:rPr>
                          <m:t>𝝉</m:t>
                        </m:r>
                      </m:e>
                      <m:sub>
                        <m:r>
                          <a:rPr lang="en-US" altLang="zh-CN" sz="2400" b="1" i="1" dirty="0">
                            <a:solidFill>
                              <a:srgbClr val="ED6C00"/>
                            </a:solidFill>
                            <a:latin typeface="Cambria Math" panose="02040503050406030204" pitchFamily="18" charset="0"/>
                            <a:cs typeface="Calibri" panose="020F0502020204030204" pitchFamily="34" charset="0"/>
                          </a:rPr>
                          <m:t>𝒔</m:t>
                        </m:r>
                      </m:sub>
                    </m:sSub>
                    <m:r>
                      <a:rPr lang="en-US" altLang="zh-CN" sz="2400" b="1" i="1" dirty="0" smtClean="0">
                        <a:solidFill>
                          <a:srgbClr val="ED6C00"/>
                        </a:solidFill>
                        <a:latin typeface="Cambria Math" panose="02040503050406030204" pitchFamily="18" charset="0"/>
                        <a:cs typeface="Calibri" panose="020F0502020204030204" pitchFamily="34" charset="0"/>
                      </a:rPr>
                      <m:t>−</m:t>
                    </m:r>
                    <m:sSub>
                      <m:sSubPr>
                        <m:ctrlPr>
                          <a:rPr lang="en-US" altLang="zh-CN" sz="2400" b="1" i="1" dirty="0" smtClean="0">
                            <a:solidFill>
                              <a:srgbClr val="ED6C00"/>
                            </a:solidFill>
                            <a:latin typeface="Cambria Math" panose="02040503050406030204" pitchFamily="18" charset="0"/>
                            <a:cs typeface="Calibri" panose="020F0502020204030204" pitchFamily="34" charset="0"/>
                          </a:rPr>
                        </m:ctrlPr>
                      </m:sSubPr>
                      <m:e>
                        <m:r>
                          <a:rPr lang="en-US" altLang="zh-CN" sz="2400" b="1" i="1" dirty="0" smtClean="0">
                            <a:solidFill>
                              <a:srgbClr val="ED6C00"/>
                            </a:solidFill>
                            <a:latin typeface="Cambria Math" panose="02040503050406030204" pitchFamily="18" charset="0"/>
                            <a:cs typeface="Calibri" panose="020F0502020204030204" pitchFamily="34" charset="0"/>
                          </a:rPr>
                          <m:t>𝝉</m:t>
                        </m:r>
                      </m:e>
                      <m:sub>
                        <m:r>
                          <a:rPr lang="en-US" altLang="zh-CN" sz="2400" b="1" i="1" dirty="0" smtClean="0">
                            <a:solidFill>
                              <a:srgbClr val="ED6C00"/>
                            </a:solidFill>
                            <a:latin typeface="Cambria Math" panose="02040503050406030204" pitchFamily="18" charset="0"/>
                            <a:cs typeface="Calibri" panose="020F0502020204030204" pitchFamily="34" charset="0"/>
                          </a:rPr>
                          <m:t>𝒓</m:t>
                        </m:r>
                      </m:sub>
                    </m:sSub>
                  </m:oMath>
                </a14:m>
                <a:r>
                  <a:rPr lang="en-US" altLang="zh-CN" sz="2400" dirty="0">
                    <a:latin typeface="Calibri" panose="020F0502020204030204" pitchFamily="34" charset="0"/>
                    <a:cs typeface="Calibri" panose="020F0502020204030204" pitchFamily="34" charset="0"/>
                  </a:rPr>
                  <a:t>, </a:t>
                </a:r>
                <a14:m>
                  <m:oMath xmlns:m="http://schemas.openxmlformats.org/officeDocument/2006/math">
                    <m:acc>
                      <m:accPr>
                        <m:chr m:val="̂"/>
                        <m:ctrlPr>
                          <a:rPr lang="en-US" altLang="zh-CN" sz="2400" i="1">
                            <a:latin typeface="Cambria Math" panose="02040503050406030204" pitchFamily="18" charset="0"/>
                            <a:cs typeface="Calibri" panose="020F0502020204030204" pitchFamily="34" charset="0"/>
                          </a:rPr>
                        </m:ctrlPr>
                      </m:accPr>
                      <m:e>
                        <m:r>
                          <a:rPr lang="en-US" altLang="zh-CN" sz="2400" i="1">
                            <a:latin typeface="Cambria Math" panose="02040503050406030204" pitchFamily="18" charset="0"/>
                            <a:cs typeface="Calibri" panose="020F0502020204030204" pitchFamily="34" charset="0"/>
                          </a:rPr>
                          <m:t>𝑓</m:t>
                        </m:r>
                      </m:e>
                    </m:acc>
                  </m:oMath>
                </a14:m>
                <a:r>
                  <a:rPr lang="en-US" altLang="zh-CN" sz="2400" dirty="0">
                    <a:latin typeface="Calibri" panose="020F0502020204030204" pitchFamily="34" charset="0"/>
                    <a:cs typeface="Calibri" panose="020F0502020204030204" pitchFamily="34" charset="0"/>
                  </a:rPr>
                  <a:t> is the estimation of </a:t>
                </a:r>
                <a14:m>
                  <m:oMath xmlns:m="http://schemas.openxmlformats.org/officeDocument/2006/math">
                    <m:r>
                      <a:rPr lang="en-US" altLang="zh-CN" sz="2400" b="1" i="1" dirty="0">
                        <a:solidFill>
                          <a:srgbClr val="ED6C00"/>
                        </a:solidFill>
                        <a:latin typeface="Cambria Math" panose="02040503050406030204" pitchFamily="18" charset="0"/>
                        <a:cs typeface="Calibri" panose="020F0502020204030204" pitchFamily="34" charset="0"/>
                      </a:rPr>
                      <m:t>𝒇</m:t>
                    </m:r>
                  </m:oMath>
                </a14:m>
                <a:r>
                  <a:rPr lang="en-US" altLang="zh-CN" sz="2400" dirty="0">
                    <a:latin typeface="Calibri" panose="020F0502020204030204" pitchFamily="34" charset="0"/>
                    <a:cs typeface="Calibri" panose="020F0502020204030204" pitchFamily="34" charset="0"/>
                  </a:rPr>
                  <a:t> </a:t>
                </a:r>
              </a:p>
            </p:txBody>
          </p:sp>
        </mc:Choice>
        <mc:Fallback xmlns="">
          <p:sp>
            <p:nvSpPr>
              <p:cNvPr id="22" name="文本框 21">
                <a:extLst>
                  <a:ext uri="{FF2B5EF4-FFF2-40B4-BE49-F238E27FC236}">
                    <a16:creationId xmlns:a16="http://schemas.microsoft.com/office/drawing/2014/main" id="{E644B7C1-E896-4009-BA1E-BD73C787D8B7}"/>
                  </a:ext>
                </a:extLst>
              </p:cNvPr>
              <p:cNvSpPr txBox="1">
                <a:spLocks noRot="1" noChangeAspect="1" noMove="1" noResize="1" noEditPoints="1" noAdjustHandles="1" noChangeArrowheads="1" noChangeShapeType="1" noTextEdit="1"/>
              </p:cNvSpPr>
              <p:nvPr/>
            </p:nvSpPr>
            <p:spPr>
              <a:xfrm>
                <a:off x="3956854" y="1690688"/>
                <a:ext cx="7981146" cy="3666517"/>
              </a:xfrm>
              <a:prstGeom prst="rect">
                <a:avLst/>
              </a:prstGeom>
              <a:blipFill>
                <a:blip r:embed="rId3"/>
                <a:stretch>
                  <a:fillRect l="-993" t="-1329" b="-33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B89FD17-C03A-4DB0-BA0F-088ED003EA8C}"/>
                  </a:ext>
                </a:extLst>
              </p:cNvPr>
              <p:cNvSpPr txBox="1"/>
              <p:nvPr/>
            </p:nvSpPr>
            <p:spPr>
              <a:xfrm>
                <a:off x="-1287619" y="4249209"/>
                <a:ext cx="6096000" cy="4760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dirty="0" smtClean="0">
                              <a:latin typeface="Cambria Math" panose="02040503050406030204" pitchFamily="18" charset="0"/>
                              <a:cs typeface="Calibri" panose="020F0502020204030204" pitchFamily="34" charset="0"/>
                            </a:rPr>
                          </m:ctrlPr>
                        </m:sSubPr>
                        <m:e>
                          <m:r>
                            <a:rPr lang="en-US" altLang="zh-CN" sz="2400" b="1" i="1" dirty="0" smtClean="0">
                              <a:latin typeface="Cambria Math" panose="02040503050406030204" pitchFamily="18" charset="0"/>
                              <a:cs typeface="Calibri" panose="020F0502020204030204" pitchFamily="34" charset="0"/>
                            </a:rPr>
                            <m:t>𝒚</m:t>
                          </m:r>
                        </m:e>
                        <m:sub>
                          <m:r>
                            <a:rPr lang="en-US" altLang="zh-CN" sz="2400" b="1" i="1" dirty="0" smtClean="0">
                              <a:latin typeface="Cambria Math" panose="02040503050406030204" pitchFamily="18" charset="0"/>
                              <a:cs typeface="Calibri" panose="020F0502020204030204" pitchFamily="34" charset="0"/>
                            </a:rPr>
                            <m:t>𝒔</m:t>
                          </m:r>
                        </m:sub>
                      </m:sSub>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e>
                      </m:d>
                      <m:r>
                        <a:rPr lang="en-US" altLang="zh-CN" sz="2400" b="1" i="1" dirty="0" smtClean="0">
                          <a:latin typeface="Cambria Math" panose="02040503050406030204" pitchFamily="18" charset="0"/>
                          <a:cs typeface="Calibri" panose="020F0502020204030204" pitchFamily="34" charset="0"/>
                        </a:rPr>
                        <m:t>= </m:t>
                      </m:r>
                      <m:r>
                        <a:rPr lang="en-US" altLang="zh-CN" sz="2400" b="1" i="1" dirty="0" smtClean="0">
                          <a:solidFill>
                            <a:srgbClr val="ED6C00"/>
                          </a:solidFill>
                          <a:latin typeface="Cambria Math" panose="02040503050406030204" pitchFamily="18" charset="0"/>
                          <a:cs typeface="Calibri" panose="020F0502020204030204" pitchFamily="34" charset="0"/>
                        </a:rPr>
                        <m:t>𝜷</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sSub>
                            <m:sSubPr>
                              <m:ctrlPr>
                                <a:rPr lang="en-US" altLang="zh-CN" sz="2400" b="1" i="1" dirty="0" smtClean="0">
                                  <a:solidFill>
                                    <a:srgbClr val="ED6C00"/>
                                  </a:solidFill>
                                  <a:latin typeface="Cambria Math" panose="02040503050406030204" pitchFamily="18" charset="0"/>
                                  <a:cs typeface="Calibri" panose="020F0502020204030204" pitchFamily="34" charset="0"/>
                                </a:rPr>
                              </m:ctrlPr>
                            </m:sSubPr>
                            <m:e>
                              <m:r>
                                <a:rPr lang="en-US" altLang="zh-CN" sz="2400" b="1" i="1" dirty="0" smtClean="0">
                                  <a:solidFill>
                                    <a:srgbClr val="ED6C00"/>
                                  </a:solidFill>
                                  <a:latin typeface="Cambria Math" panose="02040503050406030204" pitchFamily="18" charset="0"/>
                                  <a:cs typeface="Calibri" panose="020F0502020204030204" pitchFamily="34" charset="0"/>
                                </a:rPr>
                                <m:t>𝝉</m:t>
                              </m:r>
                            </m:e>
                            <m:sub>
                              <m:r>
                                <a:rPr lang="en-US" altLang="zh-CN" sz="2400" b="1" i="1" dirty="0" smtClean="0">
                                  <a:solidFill>
                                    <a:srgbClr val="ED6C00"/>
                                  </a:solidFill>
                                  <a:latin typeface="Cambria Math" panose="02040503050406030204" pitchFamily="18" charset="0"/>
                                  <a:cs typeface="Calibri" panose="020F0502020204030204" pitchFamily="34" charset="0"/>
                                </a:rPr>
                                <m:t>𝒔</m:t>
                              </m:r>
                            </m:sub>
                          </m:sSub>
                        </m:e>
                      </m:d>
                      <m:sSup>
                        <m:sSupPr>
                          <m:ctrlPr>
                            <a:rPr lang="en-US" altLang="zh-CN" sz="2400" b="1" i="1" dirty="0" smtClean="0">
                              <a:solidFill>
                                <a:srgbClr val="ED6C00"/>
                              </a:solidFill>
                              <a:latin typeface="Cambria Math" panose="02040503050406030204" pitchFamily="18" charset="0"/>
                              <a:cs typeface="Calibri" panose="020F0502020204030204" pitchFamily="34" charset="0"/>
                            </a:rPr>
                          </m:ctrlPr>
                        </m:sSupPr>
                        <m:e>
                          <m:r>
                            <a:rPr lang="en-US" altLang="zh-CN" sz="2400" b="1" i="1" dirty="0" smtClean="0">
                              <a:solidFill>
                                <a:srgbClr val="ED6C00"/>
                              </a:solidFill>
                              <a:latin typeface="Cambria Math" panose="02040503050406030204" pitchFamily="18" charset="0"/>
                              <a:cs typeface="Calibri" panose="020F0502020204030204" pitchFamily="34" charset="0"/>
                            </a:rPr>
                            <m:t>𝒆</m:t>
                          </m:r>
                        </m:e>
                        <m:sup>
                          <m:r>
                            <a:rPr lang="en-US" altLang="zh-CN" sz="2400" b="1" i="1" dirty="0" smtClean="0">
                              <a:solidFill>
                                <a:srgbClr val="ED6C00"/>
                              </a:solidFill>
                              <a:latin typeface="Cambria Math" panose="02040503050406030204" pitchFamily="18" charset="0"/>
                              <a:cs typeface="Calibri" panose="020F0502020204030204" pitchFamily="34" charset="0"/>
                            </a:rPr>
                            <m:t>𝒋</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solidFill>
                                <a:srgbClr val="ED6C00"/>
                              </a:solidFill>
                              <a:latin typeface="Cambria Math" panose="02040503050406030204" pitchFamily="18" charset="0"/>
                              <a:cs typeface="Calibri" panose="020F0502020204030204" pitchFamily="34" charset="0"/>
                            </a:rPr>
                            <m:t>𝝅</m:t>
                          </m:r>
                          <m:r>
                            <a:rPr lang="en-US" altLang="zh-CN" sz="2400" b="1" i="1" dirty="0" smtClean="0">
                              <a:solidFill>
                                <a:srgbClr val="ED6C00"/>
                              </a:solidFill>
                              <a:latin typeface="Cambria Math" panose="02040503050406030204" pitchFamily="18" charset="0"/>
                              <a:cs typeface="Calibri" panose="020F0502020204030204" pitchFamily="34" charset="0"/>
                            </a:rPr>
                            <m:t>𝒇𝒕</m:t>
                          </m:r>
                        </m:sup>
                      </m:sSup>
                    </m:oMath>
                  </m:oMathPara>
                </a14:m>
                <a:endParaRPr lang="zh-CN" altLang="en-US" sz="2400" dirty="0"/>
              </a:p>
            </p:txBody>
          </p:sp>
        </mc:Choice>
        <mc:Fallback xmlns="">
          <p:sp>
            <p:nvSpPr>
              <p:cNvPr id="23" name="文本框 22">
                <a:extLst>
                  <a:ext uri="{FF2B5EF4-FFF2-40B4-BE49-F238E27FC236}">
                    <a16:creationId xmlns:a16="http://schemas.microsoft.com/office/drawing/2014/main" xmlns:a14="http://schemas.microsoft.com/office/drawing/2010/main" xmlns="" id="{6B89FD17-C03A-4DB0-BA0F-088ED003EA8C}"/>
                  </a:ext>
                </a:extLst>
              </p:cNvPr>
              <p:cNvSpPr txBox="1">
                <a:spLocks noRot="1" noChangeAspect="1" noMove="1" noResize="1" noEditPoints="1" noAdjustHandles="1" noChangeArrowheads="1" noChangeShapeType="1" noTextEdit="1"/>
              </p:cNvSpPr>
              <p:nvPr/>
            </p:nvSpPr>
            <p:spPr>
              <a:xfrm>
                <a:off x="-1287619" y="4249209"/>
                <a:ext cx="6096000" cy="476028"/>
              </a:xfrm>
              <a:prstGeom prst="rect">
                <a:avLst/>
              </a:prstGeom>
              <a:blipFill rotWithShape="0">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B89FD17-C03A-4DB0-BA0F-088ED003EA8C}"/>
                  </a:ext>
                </a:extLst>
              </p:cNvPr>
              <p:cNvSpPr txBox="1"/>
              <p:nvPr/>
            </p:nvSpPr>
            <p:spPr>
              <a:xfrm>
                <a:off x="-1480659" y="2183828"/>
                <a:ext cx="6096000" cy="4760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dirty="0" smtClean="0">
                              <a:latin typeface="Cambria Math" panose="02040503050406030204" pitchFamily="18" charset="0"/>
                              <a:cs typeface="Calibri" panose="020F0502020204030204" pitchFamily="34" charset="0"/>
                            </a:rPr>
                          </m:ctrlPr>
                        </m:sSubPr>
                        <m:e>
                          <m:r>
                            <a:rPr lang="en-US" altLang="zh-CN" sz="2400" b="1" i="1" dirty="0" smtClean="0">
                              <a:latin typeface="Cambria Math" panose="02040503050406030204" pitchFamily="18" charset="0"/>
                              <a:cs typeface="Calibri" panose="020F0502020204030204" pitchFamily="34" charset="0"/>
                            </a:rPr>
                            <m:t>𝒚</m:t>
                          </m:r>
                        </m:e>
                        <m:sub>
                          <m:r>
                            <a:rPr lang="en-US" altLang="zh-CN" sz="2400" b="1" i="1" dirty="0" smtClean="0">
                              <a:latin typeface="Cambria Math" panose="02040503050406030204" pitchFamily="18" charset="0"/>
                              <a:cs typeface="Calibri" panose="020F0502020204030204" pitchFamily="34" charset="0"/>
                            </a:rPr>
                            <m:t>𝒓</m:t>
                          </m:r>
                        </m:sub>
                      </m:sSub>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e>
                      </m:d>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solidFill>
                            <a:srgbClr val="ED6C00"/>
                          </a:solidFill>
                          <a:latin typeface="Cambria Math" panose="02040503050406030204" pitchFamily="18" charset="0"/>
                          <a:cs typeface="Calibri" panose="020F0502020204030204" pitchFamily="34" charset="0"/>
                        </a:rPr>
                        <m:t>𝜶</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sSub>
                            <m:sSubPr>
                              <m:ctrlPr>
                                <a:rPr lang="en-US" altLang="zh-CN" sz="2400" b="1" i="1" dirty="0" smtClean="0">
                                  <a:solidFill>
                                    <a:srgbClr val="ED6C00"/>
                                  </a:solidFill>
                                  <a:latin typeface="Cambria Math" panose="02040503050406030204" pitchFamily="18" charset="0"/>
                                  <a:cs typeface="Calibri" panose="020F0502020204030204" pitchFamily="34" charset="0"/>
                                </a:rPr>
                              </m:ctrlPr>
                            </m:sSubPr>
                            <m:e>
                              <m:r>
                                <a:rPr lang="en-US" altLang="zh-CN" sz="2400" b="1" i="1" dirty="0" smtClean="0">
                                  <a:solidFill>
                                    <a:srgbClr val="ED6C00"/>
                                  </a:solidFill>
                                  <a:latin typeface="Cambria Math" panose="02040503050406030204" pitchFamily="18" charset="0"/>
                                  <a:cs typeface="Calibri" panose="020F0502020204030204" pitchFamily="34" charset="0"/>
                                </a:rPr>
                                <m:t>𝝉</m:t>
                              </m:r>
                            </m:e>
                            <m:sub>
                              <m:r>
                                <a:rPr lang="en-US" altLang="zh-CN" sz="2400" b="1" i="1" dirty="0" smtClean="0">
                                  <a:solidFill>
                                    <a:srgbClr val="ED6C00"/>
                                  </a:solidFill>
                                  <a:latin typeface="Cambria Math" panose="02040503050406030204" pitchFamily="18" charset="0"/>
                                  <a:cs typeface="Calibri" panose="020F0502020204030204" pitchFamily="34" charset="0"/>
                                </a:rPr>
                                <m:t>𝒓</m:t>
                              </m:r>
                            </m:sub>
                          </m:sSub>
                        </m:e>
                      </m:d>
                    </m:oMath>
                  </m:oMathPara>
                </a14:m>
                <a:endParaRPr lang="zh-CN" altLang="en-US" sz="2400" dirty="0"/>
              </a:p>
            </p:txBody>
          </p:sp>
        </mc:Choice>
        <mc:Fallback xmlns="">
          <p:sp>
            <p:nvSpPr>
              <p:cNvPr id="24" name="文本框 23">
                <a:extLst>
                  <a:ext uri="{FF2B5EF4-FFF2-40B4-BE49-F238E27FC236}">
                    <a16:creationId xmlns:a16="http://schemas.microsoft.com/office/drawing/2014/main" xmlns:a14="http://schemas.microsoft.com/office/drawing/2010/main" xmlns="" id="{6B89FD17-C03A-4DB0-BA0F-088ED003EA8C}"/>
                  </a:ext>
                </a:extLst>
              </p:cNvPr>
              <p:cNvSpPr txBox="1">
                <a:spLocks noRot="1" noChangeAspect="1" noMove="1" noResize="1" noEditPoints="1" noAdjustHandles="1" noChangeArrowheads="1" noChangeShapeType="1" noTextEdit="1"/>
              </p:cNvSpPr>
              <p:nvPr/>
            </p:nvSpPr>
            <p:spPr>
              <a:xfrm>
                <a:off x="-1480659" y="2183828"/>
                <a:ext cx="6096000" cy="476028"/>
              </a:xfrm>
              <a:prstGeom prst="rect">
                <a:avLst/>
              </a:prstGeom>
              <a:blipFill rotWithShape="0">
                <a:blip r:embed="rId5"/>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1369257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饼形 18"/>
          <p:cNvSpPr/>
          <p:nvPr/>
        </p:nvSpPr>
        <p:spPr>
          <a:xfrm>
            <a:off x="1551298" y="4744721"/>
            <a:ext cx="859803" cy="822960"/>
          </a:xfrm>
          <a:prstGeom prst="pie">
            <a:avLst>
              <a:gd name="adj1" fmla="val 19080287"/>
              <a:gd name="adj2" fmla="val 215805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标题 1"/>
          <p:cNvSpPr>
            <a:spLocks noGrp="1"/>
          </p:cNvSpPr>
          <p:nvPr>
            <p:ph type="title"/>
          </p:nvPr>
        </p:nvSpPr>
        <p:spPr/>
        <p:txBody>
          <a:bodyPr/>
          <a:lstStyle/>
          <a:p>
            <a:r>
              <a:rPr lang="en-US" altLang="zh-CN" dirty="0"/>
              <a:t>Passive Sensing</a:t>
            </a:r>
            <a:endParaRPr lang="en-US" dirty="0"/>
          </a:p>
        </p:txBody>
      </p:sp>
      <p:sp>
        <p:nvSpPr>
          <p:cNvPr id="4" name="灯片编号占位符 3"/>
          <p:cNvSpPr>
            <a:spLocks noGrp="1"/>
          </p:cNvSpPr>
          <p:nvPr>
            <p:ph type="sldNum" sz="quarter" idx="12"/>
          </p:nvPr>
        </p:nvSpPr>
        <p:spPr/>
        <p:txBody>
          <a:bodyPr/>
          <a:lstStyle/>
          <a:p>
            <a:fld id="{11111CF7-3CEA-4476-AA1D-FDB53D59C6A7}" type="slidenum">
              <a:rPr lang="zh-CN" altLang="en-US" smtClean="0"/>
              <a:t>22</a:t>
            </a:fld>
            <a:endParaRPr lang="zh-CN" altLang="en-US"/>
          </a:p>
        </p:txBody>
      </p:sp>
      <p:pic>
        <p:nvPicPr>
          <p:cNvPr id="5"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1" y="1481454"/>
            <a:ext cx="905290" cy="1160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083" y="2888457"/>
            <a:ext cx="1112837" cy="111283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7980" y="5284457"/>
            <a:ext cx="847103" cy="847103"/>
          </a:xfrm>
          <a:prstGeom prst="rect">
            <a:avLst/>
          </a:prstGeom>
        </p:spPr>
      </p:pic>
      <p:cxnSp>
        <p:nvCxnSpPr>
          <p:cNvPr id="9" name="直接箭头连接符 8"/>
          <p:cNvCxnSpPr/>
          <p:nvPr/>
        </p:nvCxnSpPr>
        <p:spPr>
          <a:xfrm>
            <a:off x="1981200" y="5156200"/>
            <a:ext cx="3098800" cy="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1062247" y="2727960"/>
            <a:ext cx="918953" cy="242824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152062" y="3238778"/>
                <a:ext cx="969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𝑏𝑠</m:t>
                          </m:r>
                        </m:sub>
                      </m:sSub>
                    </m:oMath>
                  </m:oMathPara>
                </a14:m>
                <a:endParaRPr lang="en-US" dirty="0"/>
              </a:p>
            </p:txBody>
          </p:sp>
        </mc:Choice>
        <mc:Fallback xmlns="">
          <p:sp>
            <p:nvSpPr>
              <p:cNvPr id="13" name="矩形 12"/>
              <p:cNvSpPr>
                <a:spLocks noRot="1" noChangeAspect="1" noMove="1" noResize="1" noEditPoints="1" noAdjustHandles="1" noChangeArrowheads="1" noChangeShapeType="1" noTextEdit="1"/>
              </p:cNvSpPr>
              <p:nvPr/>
            </p:nvSpPr>
            <p:spPr>
              <a:xfrm>
                <a:off x="152062" y="3238778"/>
                <a:ext cx="969496" cy="369332"/>
              </a:xfrm>
              <a:prstGeom prst="rect">
                <a:avLst/>
              </a:prstGeom>
              <a:blipFill rotWithShape="0">
                <a:blip r:embed="rId5"/>
                <a:stretch>
                  <a:fillRect b="-6557"/>
                </a:stretch>
              </a:blipFill>
            </p:spPr>
            <p:txBody>
              <a:bodyPr/>
              <a:lstStyle/>
              <a:p>
                <a:r>
                  <a:rPr lang="en-US">
                    <a:noFill/>
                  </a:rPr>
                  <a:t> </a:t>
                </a:r>
              </a:p>
            </p:txBody>
          </p:sp>
        </mc:Fallback>
      </mc:AlternateContent>
      <p:sp>
        <p:nvSpPr>
          <p:cNvPr id="15" name="饼形 14"/>
          <p:cNvSpPr/>
          <p:nvPr/>
        </p:nvSpPr>
        <p:spPr>
          <a:xfrm>
            <a:off x="1717040" y="4902200"/>
            <a:ext cx="508000" cy="508000"/>
          </a:xfrm>
          <a:prstGeom prst="pie">
            <a:avLst>
              <a:gd name="adj1" fmla="val 15033598"/>
              <a:gd name="adj2" fmla="val 5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直接箭头连接符 15"/>
          <p:cNvCxnSpPr/>
          <p:nvPr/>
        </p:nvCxnSpPr>
        <p:spPr>
          <a:xfrm flipV="1">
            <a:off x="1981200" y="3733800"/>
            <a:ext cx="1599883" cy="142240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3745400" y="3864371"/>
                <a:ext cx="14034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m:oMathPara>
                </a14:m>
                <a:endParaRPr lang="en-US" dirty="0"/>
              </a:p>
            </p:txBody>
          </p:sp>
        </mc:Choice>
        <mc:Fallback xmlns="">
          <p:sp>
            <p:nvSpPr>
              <p:cNvPr id="20" name="矩形 19"/>
              <p:cNvSpPr>
                <a:spLocks noRot="1" noChangeAspect="1" noMove="1" noResize="1" noEditPoints="1" noAdjustHandles="1" noChangeArrowheads="1" noChangeShapeType="1" noTextEdit="1"/>
              </p:cNvSpPr>
              <p:nvPr/>
            </p:nvSpPr>
            <p:spPr>
              <a:xfrm>
                <a:off x="3745400" y="3864371"/>
                <a:ext cx="1403461" cy="369332"/>
              </a:xfrm>
              <a:prstGeom prst="rect">
                <a:avLst/>
              </a:prstGeom>
              <a:blipFill rotWithShape="0">
                <a:blip r:embed="rId6"/>
                <a:stretch>
                  <a:fillRect b="-4918"/>
                </a:stretch>
              </a:blipFill>
            </p:spPr>
            <p:txBody>
              <a:bodyPr/>
              <a:lstStyle/>
              <a:p>
                <a:r>
                  <a:rPr lang="en-US">
                    <a:noFill/>
                  </a:rPr>
                  <a:t> </a:t>
                </a:r>
              </a:p>
            </p:txBody>
          </p:sp>
        </mc:Fallback>
      </mc:AlternateContent>
    </p:spTree>
    <p:extLst>
      <p:ext uri="{BB962C8B-B14F-4D97-AF65-F5344CB8AC3E}">
        <p14:creationId xmlns:p14="http://schemas.microsoft.com/office/powerpoint/2010/main" val="3343348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饼形 18"/>
          <p:cNvSpPr/>
          <p:nvPr/>
        </p:nvSpPr>
        <p:spPr>
          <a:xfrm>
            <a:off x="1551298" y="4744721"/>
            <a:ext cx="859803" cy="822960"/>
          </a:xfrm>
          <a:prstGeom prst="pie">
            <a:avLst>
              <a:gd name="adj1" fmla="val 19080287"/>
              <a:gd name="adj2" fmla="val 215805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标题 1"/>
          <p:cNvSpPr>
            <a:spLocks noGrp="1"/>
          </p:cNvSpPr>
          <p:nvPr>
            <p:ph type="title"/>
          </p:nvPr>
        </p:nvSpPr>
        <p:spPr/>
        <p:txBody>
          <a:bodyPr/>
          <a:lstStyle/>
          <a:p>
            <a:r>
              <a:rPr lang="en-US" altLang="zh-CN" dirty="0"/>
              <a:t>Passive Sensing</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547360" y="1825625"/>
                <a:ext cx="6314440" cy="4351338"/>
              </a:xfrm>
            </p:spPr>
            <p:txBody>
              <a:bodyPr/>
              <a:lstStyle/>
              <a:p>
                <a:r>
                  <a:rPr lang="en-US" dirty="0"/>
                  <a:t>Step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𝑐</m:t>
                        </m:r>
                      </m:sub>
                    </m:sSub>
                  </m:oMath>
                </a14:m>
                <a:r>
                  <a:rPr lang="en-US" dirty="0"/>
                  <a:t> can be estimated via the phased array of the passive receiver, e.g., MUSIC algorithm</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547360" y="1825625"/>
                <a:ext cx="6314440" cy="4351338"/>
              </a:xfrm>
              <a:blipFill rotWithShape="0">
                <a:blip r:embed="rId2"/>
                <a:stretch>
                  <a:fillRect l="-1255" t="-1961" r="-144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11111CF7-3CEA-4476-AA1D-FDB53D59C6A7}" type="slidenum">
              <a:rPr lang="zh-CN" altLang="en-US" smtClean="0"/>
              <a:t>23</a:t>
            </a:fld>
            <a:endParaRPr lang="zh-CN" altLang="en-US"/>
          </a:p>
        </p:txBody>
      </p:sp>
      <p:pic>
        <p:nvPicPr>
          <p:cNvPr id="5"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1" y="1481454"/>
            <a:ext cx="905290" cy="1160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083" y="2888457"/>
            <a:ext cx="1112837" cy="111283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7980" y="5284457"/>
            <a:ext cx="847103" cy="847103"/>
          </a:xfrm>
          <a:prstGeom prst="rect">
            <a:avLst/>
          </a:prstGeom>
        </p:spPr>
      </p:pic>
      <p:cxnSp>
        <p:nvCxnSpPr>
          <p:cNvPr id="9" name="直接箭头连接符 8"/>
          <p:cNvCxnSpPr/>
          <p:nvPr/>
        </p:nvCxnSpPr>
        <p:spPr>
          <a:xfrm>
            <a:off x="1981200" y="5156200"/>
            <a:ext cx="3098800" cy="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1062247" y="2727960"/>
            <a:ext cx="918953" cy="242824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152062" y="3238778"/>
                <a:ext cx="969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𝑏𝑠</m:t>
                          </m:r>
                        </m:sub>
                      </m:sSub>
                    </m:oMath>
                  </m:oMathPara>
                </a14:m>
                <a:endParaRPr lang="en-US" dirty="0"/>
              </a:p>
            </p:txBody>
          </p:sp>
        </mc:Choice>
        <mc:Fallback xmlns="">
          <p:sp>
            <p:nvSpPr>
              <p:cNvPr id="13" name="矩形 12"/>
              <p:cNvSpPr>
                <a:spLocks noRot="1" noChangeAspect="1" noMove="1" noResize="1" noEditPoints="1" noAdjustHandles="1" noChangeArrowheads="1" noChangeShapeType="1" noTextEdit="1"/>
              </p:cNvSpPr>
              <p:nvPr/>
            </p:nvSpPr>
            <p:spPr>
              <a:xfrm>
                <a:off x="152062" y="3238778"/>
                <a:ext cx="969496" cy="369332"/>
              </a:xfrm>
              <a:prstGeom prst="rect">
                <a:avLst/>
              </a:prstGeom>
              <a:blipFill rotWithShape="0">
                <a:blip r:embed="rId6"/>
                <a:stretch>
                  <a:fillRect b="-6557"/>
                </a:stretch>
              </a:blipFill>
            </p:spPr>
            <p:txBody>
              <a:bodyPr/>
              <a:lstStyle/>
              <a:p>
                <a:r>
                  <a:rPr lang="en-US">
                    <a:noFill/>
                  </a:rPr>
                  <a:t> </a:t>
                </a:r>
              </a:p>
            </p:txBody>
          </p:sp>
        </mc:Fallback>
      </mc:AlternateContent>
      <p:sp>
        <p:nvSpPr>
          <p:cNvPr id="15" name="饼形 14"/>
          <p:cNvSpPr/>
          <p:nvPr/>
        </p:nvSpPr>
        <p:spPr>
          <a:xfrm>
            <a:off x="1717040" y="4902200"/>
            <a:ext cx="508000" cy="508000"/>
          </a:xfrm>
          <a:prstGeom prst="pie">
            <a:avLst>
              <a:gd name="adj1" fmla="val 15033598"/>
              <a:gd name="adj2" fmla="val 5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直接箭头连接符 15"/>
          <p:cNvCxnSpPr/>
          <p:nvPr/>
        </p:nvCxnSpPr>
        <p:spPr>
          <a:xfrm flipV="1">
            <a:off x="1981200" y="3733800"/>
            <a:ext cx="1599883" cy="142240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3745400" y="3864371"/>
                <a:ext cx="14034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solidFill>
                                <a:srgbClr val="ED6C00"/>
                              </a:solidFill>
                              <a:latin typeface="Cambria Math" panose="02040503050406030204" pitchFamily="18" charset="0"/>
                            </a:rPr>
                          </m:ctrlPr>
                        </m:sSubPr>
                        <m:e>
                          <m:r>
                            <a:rPr lang="en-US" b="0" i="1" smtClean="0">
                              <a:solidFill>
                                <a:srgbClr val="ED6C00"/>
                              </a:solidFill>
                              <a:latin typeface="Cambria Math" panose="02040503050406030204" pitchFamily="18" charset="0"/>
                            </a:rPr>
                            <m:t>𝜃</m:t>
                          </m:r>
                        </m:e>
                        <m:sub>
                          <m:r>
                            <a:rPr lang="en-US" b="0" i="1" smtClean="0">
                              <a:solidFill>
                                <a:srgbClr val="ED6C00"/>
                              </a:solidFill>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m:oMathPara>
                </a14:m>
                <a:endParaRPr lang="en-US" dirty="0"/>
              </a:p>
            </p:txBody>
          </p:sp>
        </mc:Choice>
        <mc:Fallback xmlns="">
          <p:sp>
            <p:nvSpPr>
              <p:cNvPr id="20" name="矩形 19"/>
              <p:cNvSpPr>
                <a:spLocks noRot="1" noChangeAspect="1" noMove="1" noResize="1" noEditPoints="1" noAdjustHandles="1" noChangeArrowheads="1" noChangeShapeType="1" noTextEdit="1"/>
              </p:cNvSpPr>
              <p:nvPr/>
            </p:nvSpPr>
            <p:spPr>
              <a:xfrm>
                <a:off x="3745400" y="3864371"/>
                <a:ext cx="1403461" cy="369332"/>
              </a:xfrm>
              <a:prstGeom prst="rect">
                <a:avLst/>
              </a:prstGeom>
              <a:blipFill rotWithShape="0">
                <a:blip r:embed="rId7"/>
                <a:stretch>
                  <a:fillRect b="-4918"/>
                </a:stretch>
              </a:blipFill>
            </p:spPr>
            <p:txBody>
              <a:bodyPr/>
              <a:lstStyle/>
              <a:p>
                <a:r>
                  <a:rPr lang="en-US">
                    <a:noFill/>
                  </a:rPr>
                  <a:t> </a:t>
                </a:r>
              </a:p>
            </p:txBody>
          </p:sp>
        </mc:Fallback>
      </mc:AlternateContent>
    </p:spTree>
    <p:extLst>
      <p:ext uri="{BB962C8B-B14F-4D97-AF65-F5344CB8AC3E}">
        <p14:creationId xmlns:p14="http://schemas.microsoft.com/office/powerpoint/2010/main" val="2653883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饼形 18"/>
          <p:cNvSpPr/>
          <p:nvPr/>
        </p:nvSpPr>
        <p:spPr>
          <a:xfrm>
            <a:off x="1551298" y="4744721"/>
            <a:ext cx="859803" cy="822960"/>
          </a:xfrm>
          <a:prstGeom prst="pie">
            <a:avLst>
              <a:gd name="adj1" fmla="val 19080287"/>
              <a:gd name="adj2" fmla="val 215805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标题 1"/>
          <p:cNvSpPr>
            <a:spLocks noGrp="1"/>
          </p:cNvSpPr>
          <p:nvPr>
            <p:ph type="title"/>
          </p:nvPr>
        </p:nvSpPr>
        <p:spPr/>
        <p:txBody>
          <a:bodyPr/>
          <a:lstStyle/>
          <a:p>
            <a:r>
              <a:rPr lang="en-US" altLang="zh-CN" dirty="0"/>
              <a:t>Passive Sensing</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547360" y="1825625"/>
                <a:ext cx="6314440" cy="4351338"/>
              </a:xfrm>
            </p:spPr>
            <p:txBody>
              <a:bodyPr/>
              <a:lstStyle/>
              <a:p>
                <a:r>
                  <a:rPr lang="en-US" dirty="0"/>
                  <a:t>Step 1: </a:t>
                </a:r>
                <a14:m>
                  <m:oMath xmlns:m="http://schemas.openxmlformats.org/officeDocument/2006/math">
                    <m:sSub>
                      <m:sSubPr>
                        <m:ctrlPr>
                          <a:rPr lang="en-US" i="1" smtClean="0">
                            <a:solidFill>
                              <a:srgbClr val="ED6C00"/>
                            </a:solidFill>
                            <a:latin typeface="Cambria Math" panose="02040503050406030204" pitchFamily="18" charset="0"/>
                          </a:rPr>
                        </m:ctrlPr>
                      </m:sSubPr>
                      <m:e>
                        <m:r>
                          <a:rPr lang="en-US" i="1">
                            <a:solidFill>
                              <a:srgbClr val="ED6C00"/>
                            </a:solidFill>
                            <a:latin typeface="Cambria Math" panose="02040503050406030204" pitchFamily="18" charset="0"/>
                          </a:rPr>
                          <m:t>𝜃</m:t>
                        </m:r>
                      </m:e>
                      <m:sub>
                        <m:r>
                          <a:rPr lang="en-US" i="1">
                            <a:solidFill>
                              <a:srgbClr val="ED6C00"/>
                            </a:solidFill>
                            <a:latin typeface="Cambria Math" panose="02040503050406030204" pitchFamily="18" charset="0"/>
                          </a:rPr>
                          <m:t>𝑐</m:t>
                        </m:r>
                      </m:sub>
                    </m:sSub>
                  </m:oMath>
                </a14:m>
                <a:r>
                  <a:rPr lang="en-US" dirty="0"/>
                  <a:t> can be estimated via the phased array of the passive receiver, e.g., MUSIC algorithm</a:t>
                </a:r>
              </a:p>
              <a:p>
                <a:r>
                  <a:rPr lang="en-US" dirty="0"/>
                  <a:t>Step 2: with </a:t>
                </a:r>
                <a14:m>
                  <m:oMath xmlns:m="http://schemas.openxmlformats.org/officeDocument/2006/math">
                    <m:sSub>
                      <m:sSubPr>
                        <m:ctrlPr>
                          <a:rPr lang="en-US" i="1" smtClean="0">
                            <a:solidFill>
                              <a:srgbClr val="ED6C00"/>
                            </a:solidFill>
                            <a:latin typeface="Cambria Math" panose="02040503050406030204" pitchFamily="18" charset="0"/>
                          </a:rPr>
                        </m:ctrlPr>
                      </m:sSubPr>
                      <m:e>
                        <m:r>
                          <a:rPr lang="en-US" i="1">
                            <a:solidFill>
                              <a:srgbClr val="ED6C00"/>
                            </a:solidFill>
                            <a:latin typeface="Cambria Math" panose="02040503050406030204" pitchFamily="18" charset="0"/>
                          </a:rPr>
                          <m:t>𝜌</m:t>
                        </m:r>
                      </m:e>
                      <m:sub>
                        <m:r>
                          <a:rPr lang="en-US" i="1">
                            <a:solidFill>
                              <a:srgbClr val="ED6C00"/>
                            </a:solidFill>
                            <a:latin typeface="Cambria Math" panose="02040503050406030204" pitchFamily="18" charset="0"/>
                          </a:rPr>
                          <m:t>𝑏𝑠</m:t>
                        </m:r>
                      </m:sub>
                    </m:sSub>
                  </m:oMath>
                </a14:m>
                <a:r>
                  <a:rPr lang="en-US" dirty="0"/>
                  <a:t> and </a:t>
                </a:r>
                <a14:m>
                  <m:oMath xmlns:m="http://schemas.openxmlformats.org/officeDocument/2006/math">
                    <m:acc>
                      <m:accPr>
                        <m:chr m:val="̂"/>
                        <m:ctrlPr>
                          <a:rPr lang="en-US" altLang="zh-CN" i="1" smtClean="0">
                            <a:solidFill>
                              <a:srgbClr val="ED6C00"/>
                            </a:solidFill>
                            <a:latin typeface="Cambria Math" panose="02040503050406030204" pitchFamily="18" charset="0"/>
                          </a:rPr>
                        </m:ctrlPr>
                      </m:accPr>
                      <m:e>
                        <m:r>
                          <a:rPr lang="en-US" altLang="zh-CN" i="1">
                            <a:solidFill>
                              <a:srgbClr val="ED6C00"/>
                            </a:solidFill>
                            <a:latin typeface="Cambria Math" panose="02040503050406030204" pitchFamily="18" charset="0"/>
                          </a:rPr>
                          <m:t>𝜏</m:t>
                        </m:r>
                      </m:e>
                    </m:acc>
                  </m:oMath>
                </a14:m>
                <a:r>
                  <a:rPr lang="en-US" dirty="0"/>
                  <a:t>, the distance of surveillance channel </a:t>
                </a:r>
                <a:r>
                  <a:rPr lang="en-US" dirty="0">
                    <a:solidFill>
                      <a:srgbClr val="ED6C00"/>
                    </a:solidFill>
                  </a:rPr>
                  <a:t>s</a:t>
                </a:r>
                <a:r>
                  <a:rPr lang="en-US" dirty="0"/>
                  <a:t> can be estimated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547360" y="1825625"/>
                <a:ext cx="6314440" cy="4351338"/>
              </a:xfrm>
              <a:blipFill rotWithShape="0">
                <a:blip r:embed="rId2"/>
                <a:stretch>
                  <a:fillRect l="-1255" t="-1961" r="-144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11111CF7-3CEA-4476-AA1D-FDB53D59C6A7}" type="slidenum">
              <a:rPr lang="zh-CN" altLang="en-US" smtClean="0"/>
              <a:t>24</a:t>
            </a:fld>
            <a:endParaRPr lang="zh-CN" altLang="en-US"/>
          </a:p>
        </p:txBody>
      </p:sp>
      <p:pic>
        <p:nvPicPr>
          <p:cNvPr id="5"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1" y="1481454"/>
            <a:ext cx="905290" cy="1160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083" y="2888457"/>
            <a:ext cx="1112837" cy="111283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7980" y="5284457"/>
            <a:ext cx="847103" cy="847103"/>
          </a:xfrm>
          <a:prstGeom prst="rect">
            <a:avLst/>
          </a:prstGeom>
        </p:spPr>
      </p:pic>
      <p:cxnSp>
        <p:nvCxnSpPr>
          <p:cNvPr id="9" name="直接箭头连接符 8"/>
          <p:cNvCxnSpPr/>
          <p:nvPr/>
        </p:nvCxnSpPr>
        <p:spPr>
          <a:xfrm>
            <a:off x="1981200" y="5156200"/>
            <a:ext cx="3098800" cy="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1062247" y="2727960"/>
            <a:ext cx="918953" cy="242824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152062" y="3238778"/>
                <a:ext cx="969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𝑏𝑠</m:t>
                          </m:r>
                        </m:sub>
                      </m:sSub>
                    </m:oMath>
                  </m:oMathPara>
                </a14:m>
                <a:endParaRPr lang="en-US" dirty="0"/>
              </a:p>
            </p:txBody>
          </p:sp>
        </mc:Choice>
        <mc:Fallback xmlns="">
          <p:sp>
            <p:nvSpPr>
              <p:cNvPr id="13" name="矩形 12"/>
              <p:cNvSpPr>
                <a:spLocks noRot="1" noChangeAspect="1" noMove="1" noResize="1" noEditPoints="1" noAdjustHandles="1" noChangeArrowheads="1" noChangeShapeType="1" noTextEdit="1"/>
              </p:cNvSpPr>
              <p:nvPr/>
            </p:nvSpPr>
            <p:spPr>
              <a:xfrm>
                <a:off x="152062" y="3238778"/>
                <a:ext cx="969496" cy="369332"/>
              </a:xfrm>
              <a:prstGeom prst="rect">
                <a:avLst/>
              </a:prstGeom>
              <a:blipFill rotWithShape="0">
                <a:blip r:embed="rId6"/>
                <a:stretch>
                  <a:fillRect b="-6557"/>
                </a:stretch>
              </a:blipFill>
            </p:spPr>
            <p:txBody>
              <a:bodyPr/>
              <a:lstStyle/>
              <a:p>
                <a:r>
                  <a:rPr lang="en-US">
                    <a:noFill/>
                  </a:rPr>
                  <a:t> </a:t>
                </a:r>
              </a:p>
            </p:txBody>
          </p:sp>
        </mc:Fallback>
      </mc:AlternateContent>
      <p:sp>
        <p:nvSpPr>
          <p:cNvPr id="15" name="饼形 14"/>
          <p:cNvSpPr/>
          <p:nvPr/>
        </p:nvSpPr>
        <p:spPr>
          <a:xfrm>
            <a:off x="1717040" y="4902200"/>
            <a:ext cx="508000" cy="508000"/>
          </a:xfrm>
          <a:prstGeom prst="pie">
            <a:avLst>
              <a:gd name="adj1" fmla="val 15033598"/>
              <a:gd name="adj2" fmla="val 5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直接箭头连接符 15"/>
          <p:cNvCxnSpPr/>
          <p:nvPr/>
        </p:nvCxnSpPr>
        <p:spPr>
          <a:xfrm flipV="1">
            <a:off x="1981200" y="3733800"/>
            <a:ext cx="1599883" cy="142240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3745400" y="3864371"/>
                <a:ext cx="14034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m:oMathPara>
                </a14:m>
                <a:endParaRPr lang="en-US" dirty="0"/>
              </a:p>
            </p:txBody>
          </p:sp>
        </mc:Choice>
        <mc:Fallback xmlns="">
          <p:sp>
            <p:nvSpPr>
              <p:cNvPr id="20" name="矩形 19"/>
              <p:cNvSpPr>
                <a:spLocks noRot="1" noChangeAspect="1" noMove="1" noResize="1" noEditPoints="1" noAdjustHandles="1" noChangeArrowheads="1" noChangeShapeType="1" noTextEdit="1"/>
              </p:cNvSpPr>
              <p:nvPr/>
            </p:nvSpPr>
            <p:spPr>
              <a:xfrm>
                <a:off x="3745400" y="3864371"/>
                <a:ext cx="1403461" cy="369332"/>
              </a:xfrm>
              <a:prstGeom prst="rect">
                <a:avLst/>
              </a:prstGeom>
              <a:blipFill rotWithShape="0">
                <a:blip r:embed="rId7"/>
                <a:stretch>
                  <a:fillRect b="-4918"/>
                </a:stretch>
              </a:blipFill>
            </p:spPr>
            <p:txBody>
              <a:bodyPr/>
              <a:lstStyle/>
              <a:p>
                <a:r>
                  <a:rPr lang="en-US">
                    <a:noFill/>
                  </a:rPr>
                  <a:t> </a:t>
                </a:r>
              </a:p>
            </p:txBody>
          </p:sp>
        </mc:Fallback>
      </mc:AlternateContent>
      <p:sp>
        <p:nvSpPr>
          <p:cNvPr id="17" name="任意多边形 16"/>
          <p:cNvSpPr/>
          <p:nvPr/>
        </p:nvSpPr>
        <p:spPr>
          <a:xfrm>
            <a:off x="1139432" y="2675903"/>
            <a:ext cx="1582009" cy="2143747"/>
          </a:xfrm>
          <a:custGeom>
            <a:avLst/>
            <a:gdLst>
              <a:gd name="connsiteX0" fmla="*/ 0 w 4317078"/>
              <a:gd name="connsiteY0" fmla="*/ 0 h 2352040"/>
              <a:gd name="connsiteX1" fmla="*/ 4251960 w 4317078"/>
              <a:gd name="connsiteY1" fmla="*/ 843280 h 2352040"/>
              <a:gd name="connsiteX2" fmla="*/ 2575560 w 4317078"/>
              <a:gd name="connsiteY2" fmla="*/ 2352040 h 2352040"/>
            </a:gdLst>
            <a:ahLst/>
            <a:cxnLst>
              <a:cxn ang="0">
                <a:pos x="connsiteX0" y="connsiteY0"/>
              </a:cxn>
              <a:cxn ang="0">
                <a:pos x="connsiteX1" y="connsiteY1"/>
              </a:cxn>
              <a:cxn ang="0">
                <a:pos x="connsiteX2" y="connsiteY2"/>
              </a:cxn>
            </a:cxnLst>
            <a:rect l="l" t="t" r="r" b="b"/>
            <a:pathLst>
              <a:path w="4317078" h="2352040">
                <a:moveTo>
                  <a:pt x="0" y="0"/>
                </a:moveTo>
                <a:cubicBezTo>
                  <a:pt x="1911350" y="225637"/>
                  <a:pt x="3822700" y="451274"/>
                  <a:pt x="4251960" y="843280"/>
                </a:cubicBezTo>
                <a:cubicBezTo>
                  <a:pt x="4681220" y="1235286"/>
                  <a:pt x="2858347" y="2082800"/>
                  <a:pt x="2575560" y="2352040"/>
                </a:cubicBezTo>
              </a:path>
            </a:pathLst>
          </a:custGeom>
          <a:noFill/>
          <a:ln w="38100">
            <a:solidFill>
              <a:srgbClr val="ED6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矩形 17"/>
              <p:cNvSpPr/>
              <p:nvPr/>
            </p:nvSpPr>
            <p:spPr>
              <a:xfrm>
                <a:off x="2540141" y="2765267"/>
                <a:ext cx="362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ED6C00"/>
                          </a:solidFill>
                          <a:latin typeface="Cambria Math" panose="02040503050406030204" pitchFamily="18" charset="0"/>
                          <a:cs typeface="Calibri" panose="020F0502020204030204" pitchFamily="34" charset="0"/>
                        </a:rPr>
                        <m:t>𝒔</m:t>
                      </m:r>
                    </m:oMath>
                  </m:oMathPara>
                </a14:m>
                <a:endParaRPr lang="en-US" dirty="0"/>
              </a:p>
            </p:txBody>
          </p:sp>
        </mc:Choice>
        <mc:Fallback xmlns="">
          <p:sp>
            <p:nvSpPr>
              <p:cNvPr id="18" name="矩形 17"/>
              <p:cNvSpPr>
                <a:spLocks noRot="1" noChangeAspect="1" noMove="1" noResize="1" noEditPoints="1" noAdjustHandles="1" noChangeArrowheads="1" noChangeShapeType="1" noTextEdit="1"/>
              </p:cNvSpPr>
              <p:nvPr/>
            </p:nvSpPr>
            <p:spPr>
              <a:xfrm>
                <a:off x="2540141" y="2765267"/>
                <a:ext cx="362599" cy="369332"/>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7815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饼形 18"/>
          <p:cNvSpPr/>
          <p:nvPr/>
        </p:nvSpPr>
        <p:spPr>
          <a:xfrm>
            <a:off x="1551298" y="4744721"/>
            <a:ext cx="859803" cy="822960"/>
          </a:xfrm>
          <a:prstGeom prst="pie">
            <a:avLst>
              <a:gd name="adj1" fmla="val 19080287"/>
              <a:gd name="adj2" fmla="val 215805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标题 1"/>
          <p:cNvSpPr>
            <a:spLocks noGrp="1"/>
          </p:cNvSpPr>
          <p:nvPr>
            <p:ph type="title"/>
          </p:nvPr>
        </p:nvSpPr>
        <p:spPr/>
        <p:txBody>
          <a:bodyPr/>
          <a:lstStyle/>
          <a:p>
            <a:r>
              <a:rPr lang="en-US" altLang="zh-CN" dirty="0"/>
              <a:t>Passive Sensing</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547360" y="1825625"/>
                <a:ext cx="6314440" cy="4351338"/>
              </a:xfrm>
            </p:spPr>
            <p:txBody>
              <a:bodyPr/>
              <a:lstStyle/>
              <a:p>
                <a:r>
                  <a:rPr lang="en-US" dirty="0"/>
                  <a:t>Step 1: </a:t>
                </a:r>
                <a14:m>
                  <m:oMath xmlns:m="http://schemas.openxmlformats.org/officeDocument/2006/math">
                    <m:sSub>
                      <m:sSubPr>
                        <m:ctrlPr>
                          <a:rPr lang="en-US" i="1" smtClean="0">
                            <a:solidFill>
                              <a:srgbClr val="ED6C00"/>
                            </a:solidFill>
                            <a:latin typeface="Cambria Math" panose="02040503050406030204" pitchFamily="18" charset="0"/>
                          </a:rPr>
                        </m:ctrlPr>
                      </m:sSubPr>
                      <m:e>
                        <m:r>
                          <a:rPr lang="en-US" i="1">
                            <a:solidFill>
                              <a:srgbClr val="ED6C00"/>
                            </a:solidFill>
                            <a:latin typeface="Cambria Math" panose="02040503050406030204" pitchFamily="18" charset="0"/>
                          </a:rPr>
                          <m:t>𝜃</m:t>
                        </m:r>
                      </m:e>
                      <m:sub>
                        <m:r>
                          <a:rPr lang="en-US" i="1">
                            <a:solidFill>
                              <a:srgbClr val="ED6C00"/>
                            </a:solidFill>
                            <a:latin typeface="Cambria Math" panose="02040503050406030204" pitchFamily="18" charset="0"/>
                          </a:rPr>
                          <m:t>𝑐</m:t>
                        </m:r>
                      </m:sub>
                    </m:sSub>
                  </m:oMath>
                </a14:m>
                <a:r>
                  <a:rPr lang="en-US" dirty="0"/>
                  <a:t> can be estimated via the phased array of the passive receiver, e.g., MUSIC algorithm</a:t>
                </a:r>
              </a:p>
              <a:p>
                <a:r>
                  <a:rPr lang="en-US" dirty="0"/>
                  <a:t>Step 2: with </a:t>
                </a:r>
                <a14:m>
                  <m:oMath xmlns:m="http://schemas.openxmlformats.org/officeDocument/2006/math">
                    <m:sSub>
                      <m:sSubPr>
                        <m:ctrlPr>
                          <a:rPr lang="en-US" i="1" smtClean="0">
                            <a:solidFill>
                              <a:srgbClr val="ED6C00"/>
                            </a:solidFill>
                            <a:latin typeface="Cambria Math" panose="02040503050406030204" pitchFamily="18" charset="0"/>
                          </a:rPr>
                        </m:ctrlPr>
                      </m:sSubPr>
                      <m:e>
                        <m:r>
                          <a:rPr lang="en-US" i="1">
                            <a:solidFill>
                              <a:srgbClr val="ED6C00"/>
                            </a:solidFill>
                            <a:latin typeface="Cambria Math" panose="02040503050406030204" pitchFamily="18" charset="0"/>
                          </a:rPr>
                          <m:t>𝜌</m:t>
                        </m:r>
                      </m:e>
                      <m:sub>
                        <m:r>
                          <a:rPr lang="en-US" i="1">
                            <a:solidFill>
                              <a:srgbClr val="ED6C00"/>
                            </a:solidFill>
                            <a:latin typeface="Cambria Math" panose="02040503050406030204" pitchFamily="18" charset="0"/>
                          </a:rPr>
                          <m:t>𝑏𝑠</m:t>
                        </m:r>
                      </m:sub>
                    </m:sSub>
                  </m:oMath>
                </a14:m>
                <a:r>
                  <a:rPr lang="en-US" dirty="0"/>
                  <a:t> and </a:t>
                </a:r>
                <a14:m>
                  <m:oMath xmlns:m="http://schemas.openxmlformats.org/officeDocument/2006/math">
                    <m:acc>
                      <m:accPr>
                        <m:chr m:val="̂"/>
                        <m:ctrlPr>
                          <a:rPr lang="en-US" altLang="zh-CN" i="1" smtClean="0">
                            <a:solidFill>
                              <a:srgbClr val="ED6C00"/>
                            </a:solidFill>
                            <a:latin typeface="Cambria Math" panose="02040503050406030204" pitchFamily="18" charset="0"/>
                          </a:rPr>
                        </m:ctrlPr>
                      </m:accPr>
                      <m:e>
                        <m:r>
                          <a:rPr lang="en-US" altLang="zh-CN" i="1">
                            <a:solidFill>
                              <a:srgbClr val="ED6C00"/>
                            </a:solidFill>
                            <a:latin typeface="Cambria Math" panose="02040503050406030204" pitchFamily="18" charset="0"/>
                          </a:rPr>
                          <m:t>𝜏</m:t>
                        </m:r>
                      </m:e>
                    </m:acc>
                  </m:oMath>
                </a14:m>
                <a:r>
                  <a:rPr lang="en-US" dirty="0"/>
                  <a:t>, the distance of surveillance channel </a:t>
                </a:r>
                <a:r>
                  <a:rPr lang="en-US" dirty="0">
                    <a:solidFill>
                      <a:srgbClr val="ED6C00"/>
                    </a:solidFill>
                  </a:rPr>
                  <a:t>s</a:t>
                </a:r>
                <a:r>
                  <a:rPr lang="en-US" dirty="0"/>
                  <a:t> can be estimated </a:t>
                </a:r>
              </a:p>
              <a:p>
                <a:r>
                  <a:rPr lang="en-US" dirty="0"/>
                  <a:t>Step 3: with </a:t>
                </a:r>
                <a14:m>
                  <m:oMath xmlns:m="http://schemas.openxmlformats.org/officeDocument/2006/math">
                    <m:sSub>
                      <m:sSubPr>
                        <m:ctrlPr>
                          <a:rPr lang="en-US" i="1" smtClean="0">
                            <a:solidFill>
                              <a:srgbClr val="ED6C00"/>
                            </a:solidFill>
                            <a:latin typeface="Cambria Math" panose="02040503050406030204" pitchFamily="18" charset="0"/>
                          </a:rPr>
                        </m:ctrlPr>
                      </m:sSubPr>
                      <m:e>
                        <m:r>
                          <a:rPr lang="en-US" i="1">
                            <a:solidFill>
                              <a:srgbClr val="ED6C00"/>
                            </a:solidFill>
                            <a:latin typeface="Cambria Math" panose="02040503050406030204" pitchFamily="18" charset="0"/>
                          </a:rPr>
                          <m:t>𝜌</m:t>
                        </m:r>
                      </m:e>
                      <m:sub>
                        <m:r>
                          <a:rPr lang="en-US" i="1">
                            <a:solidFill>
                              <a:srgbClr val="ED6C00"/>
                            </a:solidFill>
                            <a:latin typeface="Cambria Math" panose="02040503050406030204" pitchFamily="18" charset="0"/>
                          </a:rPr>
                          <m:t>𝑏𝑠</m:t>
                        </m:r>
                      </m:sub>
                    </m:sSub>
                  </m:oMath>
                </a14:m>
                <a:r>
                  <a:rPr lang="en-US" dirty="0">
                    <a:solidFill>
                      <a:srgbClr val="ED6C00"/>
                    </a:solidFill>
                  </a:rPr>
                  <a:t>, </a:t>
                </a:r>
                <a14:m>
                  <m:oMath xmlns:m="http://schemas.openxmlformats.org/officeDocument/2006/math">
                    <m:r>
                      <a:rPr lang="en-US" i="1">
                        <a:solidFill>
                          <a:srgbClr val="ED6C00"/>
                        </a:solidFill>
                        <a:latin typeface="Cambria Math" panose="02040503050406030204" pitchFamily="18" charset="0"/>
                      </a:rPr>
                      <m:t>𝜃</m:t>
                    </m:r>
                  </m:oMath>
                </a14:m>
                <a:r>
                  <a:rPr lang="en-US" dirty="0">
                    <a:solidFill>
                      <a:srgbClr val="ED6C00"/>
                    </a:solidFill>
                  </a:rPr>
                  <a:t> </a:t>
                </a:r>
                <a:r>
                  <a:rPr lang="en-US" dirty="0"/>
                  <a:t>and </a:t>
                </a:r>
                <a14:m>
                  <m:oMath xmlns:m="http://schemas.openxmlformats.org/officeDocument/2006/math">
                    <m:r>
                      <a:rPr lang="en-US" altLang="zh-CN" b="1" i="1" dirty="0">
                        <a:solidFill>
                          <a:srgbClr val="ED6C00"/>
                        </a:solidFill>
                        <a:latin typeface="Cambria Math" panose="02040503050406030204" pitchFamily="18" charset="0"/>
                      </a:rPr>
                      <m:t>𝒔</m:t>
                    </m:r>
                  </m:oMath>
                </a14:m>
                <a:r>
                  <a:rPr lang="en-US" dirty="0"/>
                  <a:t>, </a:t>
                </a:r>
                <a14:m>
                  <m:oMath xmlns:m="http://schemas.openxmlformats.org/officeDocument/2006/math">
                    <m:sSub>
                      <m:sSubPr>
                        <m:ctrlPr>
                          <a:rPr lang="en-US" i="1" smtClean="0">
                            <a:solidFill>
                              <a:srgbClr val="ED6C00"/>
                            </a:solidFill>
                            <a:latin typeface="Cambria Math" panose="02040503050406030204" pitchFamily="18" charset="0"/>
                          </a:rPr>
                        </m:ctrlPr>
                      </m:sSubPr>
                      <m:e>
                        <m:r>
                          <a:rPr lang="en-US" i="1">
                            <a:solidFill>
                              <a:srgbClr val="ED6C00"/>
                            </a:solidFill>
                            <a:latin typeface="Cambria Math" panose="02040503050406030204" pitchFamily="18" charset="0"/>
                          </a:rPr>
                          <m:t>𝜌</m:t>
                        </m:r>
                      </m:e>
                      <m:sub>
                        <m:r>
                          <a:rPr lang="en-US" i="1">
                            <a:solidFill>
                              <a:srgbClr val="ED6C00"/>
                            </a:solidFill>
                            <a:latin typeface="Cambria Math" panose="02040503050406030204" pitchFamily="18" charset="0"/>
                          </a:rPr>
                          <m:t>𝑐</m:t>
                        </m:r>
                      </m:sub>
                    </m:sSub>
                  </m:oMath>
                </a14:m>
                <a:r>
                  <a:rPr lang="en-US" dirty="0"/>
                  <a:t> can be estimated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547360" y="1825625"/>
                <a:ext cx="6314440" cy="4351338"/>
              </a:xfrm>
              <a:blipFill rotWithShape="0">
                <a:blip r:embed="rId2"/>
                <a:stretch>
                  <a:fillRect l="-1255" t="-1961" r="-144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11111CF7-3CEA-4476-AA1D-FDB53D59C6A7}" type="slidenum">
              <a:rPr lang="zh-CN" altLang="en-US" smtClean="0"/>
              <a:t>25</a:t>
            </a:fld>
            <a:endParaRPr lang="zh-CN" altLang="en-US"/>
          </a:p>
        </p:txBody>
      </p:sp>
      <p:pic>
        <p:nvPicPr>
          <p:cNvPr id="5"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1" y="1481454"/>
            <a:ext cx="905290" cy="1160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083" y="2888457"/>
            <a:ext cx="1112837" cy="111283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7980" y="5284457"/>
            <a:ext cx="847103" cy="847103"/>
          </a:xfrm>
          <a:prstGeom prst="rect">
            <a:avLst/>
          </a:prstGeom>
        </p:spPr>
      </p:pic>
      <p:cxnSp>
        <p:nvCxnSpPr>
          <p:cNvPr id="9" name="直接箭头连接符 8"/>
          <p:cNvCxnSpPr/>
          <p:nvPr/>
        </p:nvCxnSpPr>
        <p:spPr>
          <a:xfrm>
            <a:off x="1981200" y="5156200"/>
            <a:ext cx="3098800" cy="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1062247" y="2727960"/>
            <a:ext cx="918953" cy="2428240"/>
          </a:xfrm>
          <a:prstGeom prst="straightConnector1">
            <a:avLst/>
          </a:prstGeom>
          <a:ln w="38100">
            <a:solidFill>
              <a:srgbClr val="2BB7B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152062" y="3238778"/>
                <a:ext cx="969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𝑏𝑠</m:t>
                          </m:r>
                        </m:sub>
                      </m:sSub>
                    </m:oMath>
                  </m:oMathPara>
                </a14:m>
                <a:endParaRPr lang="en-US" dirty="0"/>
              </a:p>
            </p:txBody>
          </p:sp>
        </mc:Choice>
        <mc:Fallback xmlns="">
          <p:sp>
            <p:nvSpPr>
              <p:cNvPr id="13" name="矩形 12"/>
              <p:cNvSpPr>
                <a:spLocks noRot="1" noChangeAspect="1" noMove="1" noResize="1" noEditPoints="1" noAdjustHandles="1" noChangeArrowheads="1" noChangeShapeType="1" noTextEdit="1"/>
              </p:cNvSpPr>
              <p:nvPr/>
            </p:nvSpPr>
            <p:spPr>
              <a:xfrm>
                <a:off x="152062" y="3238778"/>
                <a:ext cx="969496" cy="369332"/>
              </a:xfrm>
              <a:prstGeom prst="rect">
                <a:avLst/>
              </a:prstGeom>
              <a:blipFill rotWithShape="0">
                <a:blip r:embed="rId6"/>
                <a:stretch>
                  <a:fillRect b="-6557"/>
                </a:stretch>
              </a:blipFill>
            </p:spPr>
            <p:txBody>
              <a:bodyPr/>
              <a:lstStyle/>
              <a:p>
                <a:r>
                  <a:rPr lang="en-US">
                    <a:noFill/>
                  </a:rPr>
                  <a:t> </a:t>
                </a:r>
              </a:p>
            </p:txBody>
          </p:sp>
        </mc:Fallback>
      </mc:AlternateContent>
      <p:sp>
        <p:nvSpPr>
          <p:cNvPr id="15" name="饼形 14"/>
          <p:cNvSpPr/>
          <p:nvPr/>
        </p:nvSpPr>
        <p:spPr>
          <a:xfrm>
            <a:off x="1717040" y="4902200"/>
            <a:ext cx="508000" cy="508000"/>
          </a:xfrm>
          <a:prstGeom prst="pie">
            <a:avLst>
              <a:gd name="adj1" fmla="val 15033598"/>
              <a:gd name="adj2" fmla="val 5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直接箭头连接符 15"/>
          <p:cNvCxnSpPr/>
          <p:nvPr/>
        </p:nvCxnSpPr>
        <p:spPr>
          <a:xfrm flipV="1">
            <a:off x="1981200" y="3733800"/>
            <a:ext cx="1599883" cy="1422400"/>
          </a:xfrm>
          <a:prstGeom prst="straightConnector1">
            <a:avLst/>
          </a:prstGeom>
          <a:ln w="38100">
            <a:solidFill>
              <a:srgbClr val="2BB7B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3745400" y="3864371"/>
                <a:ext cx="14034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ED6C00"/>
                              </a:solidFill>
                              <a:latin typeface="Cambria Math" panose="02040503050406030204" pitchFamily="18" charset="0"/>
                            </a:rPr>
                          </m:ctrlPr>
                        </m:sSubPr>
                        <m:e>
                          <m:r>
                            <a:rPr lang="en-US" b="0" i="1" smtClean="0">
                              <a:solidFill>
                                <a:srgbClr val="ED6C00"/>
                              </a:solidFill>
                              <a:latin typeface="Cambria Math" panose="02040503050406030204" pitchFamily="18" charset="0"/>
                            </a:rPr>
                            <m:t>𝜌</m:t>
                          </m:r>
                        </m:e>
                        <m:sub>
                          <m:r>
                            <a:rPr lang="en-US" b="0" i="1" smtClean="0">
                              <a:solidFill>
                                <a:srgbClr val="ED6C00"/>
                              </a:solidFill>
                              <a:latin typeface="Cambria Math" panose="02040503050406030204" pitchFamily="18" charset="0"/>
                            </a:rPr>
                            <m:t>𝑐</m:t>
                          </m:r>
                        </m:sub>
                      </m:sSub>
                      <m:r>
                        <a:rPr lang="en-US" b="0" i="1" smtClean="0">
                          <a:solidFill>
                            <a:srgbClr val="ED6C00"/>
                          </a:solidFill>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m:t>
                          </m:r>
                        </m:sub>
                      </m:sSub>
                      <m:r>
                        <a:rPr lang="en-US" b="0" i="1" smtClean="0">
                          <a:latin typeface="Cambria Math" panose="02040503050406030204" pitchFamily="18" charset="0"/>
                        </a:rPr>
                        <m:t>=?</m:t>
                      </m:r>
                    </m:oMath>
                  </m:oMathPara>
                </a14:m>
                <a:endParaRPr lang="en-US" dirty="0"/>
              </a:p>
            </p:txBody>
          </p:sp>
        </mc:Choice>
        <mc:Fallback xmlns="">
          <p:sp>
            <p:nvSpPr>
              <p:cNvPr id="20" name="矩形 19"/>
              <p:cNvSpPr>
                <a:spLocks noRot="1" noChangeAspect="1" noMove="1" noResize="1" noEditPoints="1" noAdjustHandles="1" noChangeArrowheads="1" noChangeShapeType="1" noTextEdit="1"/>
              </p:cNvSpPr>
              <p:nvPr/>
            </p:nvSpPr>
            <p:spPr>
              <a:xfrm>
                <a:off x="3745400" y="3864371"/>
                <a:ext cx="1403461" cy="369332"/>
              </a:xfrm>
              <a:prstGeom prst="rect">
                <a:avLst/>
              </a:prstGeom>
              <a:blipFill rotWithShape="0">
                <a:blip r:embed="rId7"/>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616251" y="2092961"/>
                <a:ext cx="17298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ED6C00"/>
                          </a:solidFill>
                          <a:latin typeface="Cambria Math" panose="02040503050406030204" pitchFamily="18" charset="0"/>
                          <a:cs typeface="Calibri" panose="020F0502020204030204" pitchFamily="34" charset="0"/>
                        </a:rPr>
                        <m:t>𝒔</m:t>
                      </m:r>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𝝆</m:t>
                          </m:r>
                        </m:e>
                        <m:sub>
                          <m:r>
                            <a:rPr lang="en-US" altLang="zh-CN" b="1" i="1" dirty="0" smtClean="0">
                              <a:solidFill>
                                <a:srgbClr val="ED6C00"/>
                              </a:solidFill>
                              <a:latin typeface="Cambria Math" panose="02040503050406030204" pitchFamily="18" charset="0"/>
                              <a:cs typeface="Calibri" panose="020F0502020204030204" pitchFamily="34" charset="0"/>
                            </a:rPr>
                            <m:t>𝒄</m:t>
                          </m:r>
                        </m:sub>
                      </m:sSub>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𝒅</m:t>
                          </m:r>
                        </m:e>
                        <m:sub>
                          <m:r>
                            <a:rPr lang="en-US" altLang="zh-CN" b="1" i="1" dirty="0" smtClean="0">
                              <a:solidFill>
                                <a:srgbClr val="ED6C00"/>
                              </a:solidFill>
                              <a:latin typeface="Cambria Math" panose="02040503050406030204" pitchFamily="18" charset="0"/>
                              <a:cs typeface="Calibri" panose="020F0502020204030204" pitchFamily="34" charset="0"/>
                            </a:rPr>
                            <m:t>𝒃𝒔</m:t>
                          </m:r>
                          <m:r>
                            <a:rPr lang="en-US" altLang="zh-CN" b="1" i="1" dirty="0" smtClean="0">
                              <a:solidFill>
                                <a:srgbClr val="ED6C00"/>
                              </a:solidFill>
                              <a:latin typeface="Cambria Math" panose="02040503050406030204" pitchFamily="18" charset="0"/>
                              <a:cs typeface="Calibri" panose="020F0502020204030204" pitchFamily="34" charset="0"/>
                            </a:rPr>
                            <m:t>−</m:t>
                          </m:r>
                          <m:r>
                            <a:rPr lang="en-US" altLang="zh-CN" b="1" i="1" dirty="0" smtClean="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xmlns="">
          <p:sp>
            <p:nvSpPr>
              <p:cNvPr id="18" name="矩形 17"/>
              <p:cNvSpPr>
                <a:spLocks noRot="1" noChangeAspect="1" noMove="1" noResize="1" noEditPoints="1" noAdjustHandles="1" noChangeArrowheads="1" noChangeShapeType="1" noTextEdit="1"/>
              </p:cNvSpPr>
              <p:nvPr/>
            </p:nvSpPr>
            <p:spPr>
              <a:xfrm>
                <a:off x="2616251" y="2092961"/>
                <a:ext cx="1729833" cy="369332"/>
              </a:xfrm>
              <a:prstGeom prst="rect">
                <a:avLst/>
              </a:prstGeom>
              <a:blipFill rotWithShape="0">
                <a:blip r:embed="rId8"/>
                <a:stretch>
                  <a:fillRect b="-6557"/>
                </a:stretch>
              </a:blipFill>
            </p:spPr>
            <p:txBody>
              <a:bodyPr/>
              <a:lstStyle/>
              <a:p>
                <a:r>
                  <a:rPr lang="en-US">
                    <a:noFill/>
                  </a:rPr>
                  <a:t> </a:t>
                </a:r>
              </a:p>
            </p:txBody>
          </p:sp>
        </mc:Fallback>
      </mc:AlternateContent>
      <p:cxnSp>
        <p:nvCxnSpPr>
          <p:cNvPr id="21" name="直接箭头连接符 20"/>
          <p:cNvCxnSpPr/>
          <p:nvPr/>
        </p:nvCxnSpPr>
        <p:spPr>
          <a:xfrm flipH="1" flipV="1">
            <a:off x="1055212" y="2727960"/>
            <a:ext cx="2464542" cy="979489"/>
          </a:xfrm>
          <a:prstGeom prst="straightConnector1">
            <a:avLst/>
          </a:prstGeom>
          <a:ln w="38100">
            <a:solidFill>
              <a:srgbClr val="2BB7B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p:cNvSpPr/>
              <p:nvPr/>
            </p:nvSpPr>
            <p:spPr>
              <a:xfrm>
                <a:off x="1555926" y="4098807"/>
                <a:ext cx="1494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oMath>
                  </m:oMathPara>
                </a14:m>
                <a:endParaRPr lang="en-US" dirty="0"/>
              </a:p>
            </p:txBody>
          </p:sp>
        </mc:Choice>
        <mc:Fallback xmlns="">
          <p:sp>
            <p:nvSpPr>
              <p:cNvPr id="11" name="矩形 10"/>
              <p:cNvSpPr>
                <a:spLocks noRot="1" noChangeAspect="1" noMove="1" noResize="1" noEditPoints="1" noAdjustHandles="1" noChangeArrowheads="1" noChangeShapeType="1" noTextEdit="1"/>
              </p:cNvSpPr>
              <p:nvPr/>
            </p:nvSpPr>
            <p:spPr>
              <a:xfrm>
                <a:off x="1555926" y="4098807"/>
                <a:ext cx="1494448"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181601" y="2888457"/>
                <a:ext cx="8001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a:solidFill>
                                <a:srgbClr val="ED6C00"/>
                              </a:solidFill>
                              <a:latin typeface="Cambria Math" panose="02040503050406030204" pitchFamily="18" charset="0"/>
                              <a:cs typeface="Calibri" panose="020F0502020204030204" pitchFamily="34" charset="0"/>
                            </a:rPr>
                          </m:ctrlPr>
                        </m:sSubPr>
                        <m:e>
                          <m:r>
                            <a:rPr lang="en-US" altLang="zh-CN" b="1" i="1" dirty="0">
                              <a:solidFill>
                                <a:srgbClr val="ED6C00"/>
                              </a:solidFill>
                              <a:latin typeface="Cambria Math" panose="02040503050406030204" pitchFamily="18" charset="0"/>
                              <a:cs typeface="Calibri" panose="020F0502020204030204" pitchFamily="34" charset="0"/>
                            </a:rPr>
                            <m:t>𝒅</m:t>
                          </m:r>
                        </m:e>
                        <m:sub>
                          <m:r>
                            <a:rPr lang="en-US" altLang="zh-CN" b="1" i="1" dirty="0">
                              <a:solidFill>
                                <a:srgbClr val="ED6C00"/>
                              </a:solidFill>
                              <a:latin typeface="Cambria Math" panose="02040503050406030204" pitchFamily="18" charset="0"/>
                              <a:cs typeface="Calibri" panose="020F0502020204030204" pitchFamily="34" charset="0"/>
                            </a:rPr>
                            <m:t>𝒃𝒔</m:t>
                          </m:r>
                          <m:r>
                            <a:rPr lang="en-US" altLang="zh-CN" b="1" i="1" dirty="0">
                              <a:solidFill>
                                <a:srgbClr val="ED6C00"/>
                              </a:solidFill>
                              <a:latin typeface="Cambria Math" panose="02040503050406030204" pitchFamily="18" charset="0"/>
                              <a:cs typeface="Calibri" panose="020F0502020204030204" pitchFamily="34" charset="0"/>
                            </a:rPr>
                            <m:t>−</m:t>
                          </m:r>
                          <m:r>
                            <a:rPr lang="en-US" altLang="zh-CN" b="1" i="1" dirty="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xmlns="">
          <p:sp>
            <p:nvSpPr>
              <p:cNvPr id="12" name="矩形 11"/>
              <p:cNvSpPr>
                <a:spLocks noRot="1" noChangeAspect="1" noMove="1" noResize="1" noEditPoints="1" noAdjustHandles="1" noChangeArrowheads="1" noChangeShapeType="1" noTextEdit="1"/>
              </p:cNvSpPr>
              <p:nvPr/>
            </p:nvSpPr>
            <p:spPr>
              <a:xfrm>
                <a:off x="2181601" y="2888457"/>
                <a:ext cx="800155" cy="369332"/>
              </a:xfrm>
              <a:prstGeom prst="rect">
                <a:avLst/>
              </a:prstGeom>
              <a:blipFill rotWithShape="0">
                <a:blip r:embed="rId10"/>
                <a:stretch>
                  <a:fillRect b="-1667"/>
                </a:stretch>
              </a:blipFill>
            </p:spPr>
            <p:txBody>
              <a:bodyPr/>
              <a:lstStyle/>
              <a:p>
                <a:r>
                  <a:rPr lang="en-US">
                    <a:noFill/>
                  </a:rPr>
                  <a:t> </a:t>
                </a:r>
              </a:p>
            </p:txBody>
          </p:sp>
        </mc:Fallback>
      </mc:AlternateContent>
    </p:spTree>
    <p:extLst>
      <p:ext uri="{BB962C8B-B14F-4D97-AF65-F5344CB8AC3E}">
        <p14:creationId xmlns:p14="http://schemas.microsoft.com/office/powerpoint/2010/main" val="3425552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饼形 18"/>
          <p:cNvSpPr/>
          <p:nvPr/>
        </p:nvSpPr>
        <p:spPr>
          <a:xfrm>
            <a:off x="1551298" y="4744721"/>
            <a:ext cx="859803" cy="822960"/>
          </a:xfrm>
          <a:prstGeom prst="pie">
            <a:avLst>
              <a:gd name="adj1" fmla="val 19080287"/>
              <a:gd name="adj2" fmla="val 215805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标题 1"/>
          <p:cNvSpPr>
            <a:spLocks noGrp="1"/>
          </p:cNvSpPr>
          <p:nvPr>
            <p:ph type="title"/>
          </p:nvPr>
        </p:nvSpPr>
        <p:spPr/>
        <p:txBody>
          <a:bodyPr/>
          <a:lstStyle/>
          <a:p>
            <a:r>
              <a:rPr lang="en-US" altLang="zh-CN" dirty="0"/>
              <a:t>Passive Sensing</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547360" y="1825625"/>
                <a:ext cx="6314440" cy="4351338"/>
              </a:xfrm>
            </p:spPr>
            <p:txBody>
              <a:bodyPr/>
              <a:lstStyle/>
              <a:p>
                <a:r>
                  <a:rPr lang="en-US" dirty="0"/>
                  <a:t>Step 1: </a:t>
                </a:r>
                <a14:m>
                  <m:oMath xmlns:m="http://schemas.openxmlformats.org/officeDocument/2006/math">
                    <m:sSub>
                      <m:sSubPr>
                        <m:ctrlPr>
                          <a:rPr lang="en-US" i="1" smtClean="0">
                            <a:solidFill>
                              <a:srgbClr val="ED6C00"/>
                            </a:solidFill>
                            <a:latin typeface="Cambria Math" panose="02040503050406030204" pitchFamily="18" charset="0"/>
                          </a:rPr>
                        </m:ctrlPr>
                      </m:sSubPr>
                      <m:e>
                        <m:r>
                          <a:rPr lang="en-US" i="1">
                            <a:solidFill>
                              <a:srgbClr val="ED6C00"/>
                            </a:solidFill>
                            <a:latin typeface="Cambria Math" panose="02040503050406030204" pitchFamily="18" charset="0"/>
                          </a:rPr>
                          <m:t>𝜃</m:t>
                        </m:r>
                      </m:e>
                      <m:sub>
                        <m:r>
                          <a:rPr lang="en-US" i="1">
                            <a:solidFill>
                              <a:srgbClr val="ED6C00"/>
                            </a:solidFill>
                            <a:latin typeface="Cambria Math" panose="02040503050406030204" pitchFamily="18" charset="0"/>
                          </a:rPr>
                          <m:t>𝑐</m:t>
                        </m:r>
                      </m:sub>
                    </m:sSub>
                  </m:oMath>
                </a14:m>
                <a:r>
                  <a:rPr lang="en-US" dirty="0"/>
                  <a:t> can be estimated via the phased array of the passive receiver, e.g., MUSIC algorithm</a:t>
                </a:r>
              </a:p>
              <a:p>
                <a:r>
                  <a:rPr lang="en-US" dirty="0"/>
                  <a:t>Step 2: with </a:t>
                </a:r>
                <a14:m>
                  <m:oMath xmlns:m="http://schemas.openxmlformats.org/officeDocument/2006/math">
                    <m:sSub>
                      <m:sSubPr>
                        <m:ctrlPr>
                          <a:rPr lang="en-US" i="1" smtClean="0">
                            <a:solidFill>
                              <a:srgbClr val="ED6C00"/>
                            </a:solidFill>
                            <a:latin typeface="Cambria Math" panose="02040503050406030204" pitchFamily="18" charset="0"/>
                          </a:rPr>
                        </m:ctrlPr>
                      </m:sSubPr>
                      <m:e>
                        <m:r>
                          <a:rPr lang="en-US" i="1">
                            <a:solidFill>
                              <a:srgbClr val="ED6C00"/>
                            </a:solidFill>
                            <a:latin typeface="Cambria Math" panose="02040503050406030204" pitchFamily="18" charset="0"/>
                          </a:rPr>
                          <m:t>𝜌</m:t>
                        </m:r>
                      </m:e>
                      <m:sub>
                        <m:r>
                          <a:rPr lang="en-US" i="1">
                            <a:solidFill>
                              <a:srgbClr val="ED6C00"/>
                            </a:solidFill>
                            <a:latin typeface="Cambria Math" panose="02040503050406030204" pitchFamily="18" charset="0"/>
                          </a:rPr>
                          <m:t>𝑏𝑠</m:t>
                        </m:r>
                      </m:sub>
                    </m:sSub>
                  </m:oMath>
                </a14:m>
                <a:r>
                  <a:rPr lang="en-US" dirty="0"/>
                  <a:t> and </a:t>
                </a:r>
                <a14:m>
                  <m:oMath xmlns:m="http://schemas.openxmlformats.org/officeDocument/2006/math">
                    <m:acc>
                      <m:accPr>
                        <m:chr m:val="̂"/>
                        <m:ctrlPr>
                          <a:rPr lang="en-US" altLang="zh-CN" i="1" smtClean="0">
                            <a:solidFill>
                              <a:srgbClr val="ED6C00"/>
                            </a:solidFill>
                            <a:latin typeface="Cambria Math" panose="02040503050406030204" pitchFamily="18" charset="0"/>
                          </a:rPr>
                        </m:ctrlPr>
                      </m:accPr>
                      <m:e>
                        <m:r>
                          <a:rPr lang="en-US" altLang="zh-CN" i="1">
                            <a:solidFill>
                              <a:srgbClr val="ED6C00"/>
                            </a:solidFill>
                            <a:latin typeface="Cambria Math" panose="02040503050406030204" pitchFamily="18" charset="0"/>
                          </a:rPr>
                          <m:t>𝜏</m:t>
                        </m:r>
                      </m:e>
                    </m:acc>
                  </m:oMath>
                </a14:m>
                <a:r>
                  <a:rPr lang="en-US" dirty="0"/>
                  <a:t>, the distance of surveillance channel </a:t>
                </a:r>
                <a:r>
                  <a:rPr lang="en-US" dirty="0">
                    <a:solidFill>
                      <a:srgbClr val="ED6C00"/>
                    </a:solidFill>
                  </a:rPr>
                  <a:t>s</a:t>
                </a:r>
                <a:r>
                  <a:rPr lang="en-US" dirty="0"/>
                  <a:t> can be estimated </a:t>
                </a:r>
              </a:p>
              <a:p>
                <a:r>
                  <a:rPr lang="en-US" dirty="0"/>
                  <a:t>Step 3: with </a:t>
                </a:r>
                <a14:m>
                  <m:oMath xmlns:m="http://schemas.openxmlformats.org/officeDocument/2006/math">
                    <m:sSub>
                      <m:sSubPr>
                        <m:ctrlPr>
                          <a:rPr lang="en-US" i="1" smtClean="0">
                            <a:solidFill>
                              <a:srgbClr val="ED6C00"/>
                            </a:solidFill>
                            <a:latin typeface="Cambria Math" panose="02040503050406030204" pitchFamily="18" charset="0"/>
                          </a:rPr>
                        </m:ctrlPr>
                      </m:sSubPr>
                      <m:e>
                        <m:r>
                          <a:rPr lang="en-US" i="1">
                            <a:solidFill>
                              <a:srgbClr val="ED6C00"/>
                            </a:solidFill>
                            <a:latin typeface="Cambria Math" panose="02040503050406030204" pitchFamily="18" charset="0"/>
                          </a:rPr>
                          <m:t>𝜌</m:t>
                        </m:r>
                      </m:e>
                      <m:sub>
                        <m:r>
                          <a:rPr lang="en-US" i="1">
                            <a:solidFill>
                              <a:srgbClr val="ED6C00"/>
                            </a:solidFill>
                            <a:latin typeface="Cambria Math" panose="02040503050406030204" pitchFamily="18" charset="0"/>
                          </a:rPr>
                          <m:t>𝑏𝑠</m:t>
                        </m:r>
                      </m:sub>
                    </m:sSub>
                  </m:oMath>
                </a14:m>
                <a:r>
                  <a:rPr lang="en-US" dirty="0">
                    <a:solidFill>
                      <a:srgbClr val="ED6C00"/>
                    </a:solidFill>
                  </a:rPr>
                  <a:t>, </a:t>
                </a:r>
                <a14:m>
                  <m:oMath xmlns:m="http://schemas.openxmlformats.org/officeDocument/2006/math">
                    <m:r>
                      <a:rPr lang="en-US" i="1">
                        <a:solidFill>
                          <a:srgbClr val="ED6C00"/>
                        </a:solidFill>
                        <a:latin typeface="Cambria Math" panose="02040503050406030204" pitchFamily="18" charset="0"/>
                      </a:rPr>
                      <m:t>𝜃</m:t>
                    </m:r>
                  </m:oMath>
                </a14:m>
                <a:r>
                  <a:rPr lang="en-US" dirty="0">
                    <a:solidFill>
                      <a:srgbClr val="ED6C00"/>
                    </a:solidFill>
                  </a:rPr>
                  <a:t> </a:t>
                </a:r>
                <a:r>
                  <a:rPr lang="en-US" dirty="0"/>
                  <a:t>and </a:t>
                </a:r>
                <a14:m>
                  <m:oMath xmlns:m="http://schemas.openxmlformats.org/officeDocument/2006/math">
                    <m:r>
                      <a:rPr lang="en-US" altLang="zh-CN" b="1" i="1" dirty="0">
                        <a:solidFill>
                          <a:srgbClr val="ED6C00"/>
                        </a:solidFill>
                        <a:latin typeface="Cambria Math" panose="02040503050406030204" pitchFamily="18" charset="0"/>
                      </a:rPr>
                      <m:t>𝒔</m:t>
                    </m:r>
                  </m:oMath>
                </a14:m>
                <a:r>
                  <a:rPr lang="en-US" dirty="0"/>
                  <a:t>, </a:t>
                </a:r>
                <a14:m>
                  <m:oMath xmlns:m="http://schemas.openxmlformats.org/officeDocument/2006/math">
                    <m:sSub>
                      <m:sSubPr>
                        <m:ctrlPr>
                          <a:rPr lang="en-US" i="1" smtClean="0">
                            <a:solidFill>
                              <a:srgbClr val="ED6C00"/>
                            </a:solidFill>
                            <a:latin typeface="Cambria Math" panose="02040503050406030204" pitchFamily="18" charset="0"/>
                          </a:rPr>
                        </m:ctrlPr>
                      </m:sSubPr>
                      <m:e>
                        <m:r>
                          <a:rPr lang="en-US" i="1">
                            <a:solidFill>
                              <a:srgbClr val="ED6C00"/>
                            </a:solidFill>
                            <a:latin typeface="Cambria Math" panose="02040503050406030204" pitchFamily="18" charset="0"/>
                          </a:rPr>
                          <m:t>𝜌</m:t>
                        </m:r>
                      </m:e>
                      <m:sub>
                        <m:r>
                          <a:rPr lang="en-US" i="1">
                            <a:solidFill>
                              <a:srgbClr val="ED6C00"/>
                            </a:solidFill>
                            <a:latin typeface="Cambria Math" panose="02040503050406030204" pitchFamily="18" charset="0"/>
                          </a:rPr>
                          <m:t>𝑐</m:t>
                        </m:r>
                      </m:sub>
                    </m:sSub>
                  </m:oMath>
                </a14:m>
                <a:r>
                  <a:rPr lang="en-US" dirty="0"/>
                  <a:t> can be estimated</a:t>
                </a:r>
              </a:p>
              <a:p>
                <a:r>
                  <a:rPr lang="en-US" dirty="0"/>
                  <a:t>Step 4: with the direction of car’s velocity and </a:t>
                </a:r>
                <a14:m>
                  <m:oMath xmlns:m="http://schemas.openxmlformats.org/officeDocument/2006/math">
                    <m:acc>
                      <m:accPr>
                        <m:chr m:val="̂"/>
                        <m:ctrlPr>
                          <a:rPr lang="en-US" altLang="zh-CN" i="1" smtClean="0">
                            <a:solidFill>
                              <a:srgbClr val="ED6C00"/>
                            </a:solidFill>
                            <a:latin typeface="Cambria Math" panose="02040503050406030204" pitchFamily="18" charset="0"/>
                          </a:rPr>
                        </m:ctrlPr>
                      </m:accPr>
                      <m:e>
                        <m:r>
                          <a:rPr lang="en-US" altLang="zh-CN" i="1">
                            <a:solidFill>
                              <a:srgbClr val="ED6C00"/>
                            </a:solidFill>
                            <a:latin typeface="Cambria Math" panose="02040503050406030204" pitchFamily="18" charset="0"/>
                          </a:rPr>
                          <m:t>𝑓</m:t>
                        </m:r>
                      </m:e>
                    </m:acc>
                  </m:oMath>
                </a14:m>
                <a:r>
                  <a:rPr lang="en-US" altLang="zh-CN" dirty="0">
                    <a:solidFill>
                      <a:srgbClr val="ED6C00"/>
                    </a:solidFill>
                  </a:rPr>
                  <a:t> </a:t>
                </a:r>
                <a:r>
                  <a:rPr lang="en-US" altLang="zh-CN" dirty="0"/>
                  <a:t>, </a:t>
                </a:r>
                <a14:m>
                  <m:oMath xmlns:m="http://schemas.openxmlformats.org/officeDocument/2006/math">
                    <m:sSub>
                      <m:sSubPr>
                        <m:ctrlPr>
                          <a:rPr lang="en-US" i="1">
                            <a:solidFill>
                              <a:srgbClr val="ED6C00"/>
                            </a:solidFill>
                            <a:latin typeface="Cambria Math" panose="02040503050406030204" pitchFamily="18" charset="0"/>
                          </a:rPr>
                        </m:ctrlPr>
                      </m:sSubPr>
                      <m:e>
                        <m:r>
                          <a:rPr lang="en-US" i="1">
                            <a:solidFill>
                              <a:srgbClr val="ED6C00"/>
                            </a:solidFill>
                            <a:latin typeface="Cambria Math" panose="02040503050406030204" pitchFamily="18" charset="0"/>
                          </a:rPr>
                          <m:t>𝑣</m:t>
                        </m:r>
                      </m:e>
                      <m:sub>
                        <m:r>
                          <a:rPr lang="en-US" i="1">
                            <a:solidFill>
                              <a:srgbClr val="ED6C00"/>
                            </a:solidFill>
                            <a:latin typeface="Cambria Math" panose="02040503050406030204" pitchFamily="18" charset="0"/>
                          </a:rPr>
                          <m:t>𝑐</m:t>
                        </m:r>
                      </m:sub>
                    </m:sSub>
                  </m:oMath>
                </a14:m>
                <a:r>
                  <a:rPr lang="en-US" dirty="0"/>
                  <a:t> can be estimated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547360" y="1825625"/>
                <a:ext cx="6314440" cy="4351338"/>
              </a:xfrm>
              <a:blipFill rotWithShape="0">
                <a:blip r:embed="rId2"/>
                <a:stretch>
                  <a:fillRect l="-1255" t="-1961" r="-144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11111CF7-3CEA-4476-AA1D-FDB53D59C6A7}" type="slidenum">
              <a:rPr lang="zh-CN" altLang="en-US" smtClean="0"/>
              <a:t>26</a:t>
            </a:fld>
            <a:endParaRPr lang="zh-CN" altLang="en-US"/>
          </a:p>
        </p:txBody>
      </p:sp>
      <p:pic>
        <p:nvPicPr>
          <p:cNvPr id="5"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1" y="1481454"/>
            <a:ext cx="905290" cy="1160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083" y="2888457"/>
            <a:ext cx="1112837" cy="111283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7980" y="5284457"/>
            <a:ext cx="847103" cy="847103"/>
          </a:xfrm>
          <a:prstGeom prst="rect">
            <a:avLst/>
          </a:prstGeom>
        </p:spPr>
      </p:pic>
      <p:cxnSp>
        <p:nvCxnSpPr>
          <p:cNvPr id="9" name="直接箭头连接符 8"/>
          <p:cNvCxnSpPr/>
          <p:nvPr/>
        </p:nvCxnSpPr>
        <p:spPr>
          <a:xfrm>
            <a:off x="1981200" y="5156200"/>
            <a:ext cx="3098800" cy="0"/>
          </a:xfrm>
          <a:prstGeom prst="straightConnector1">
            <a:avLst/>
          </a:prstGeom>
          <a:ln w="38100">
            <a:solidFill>
              <a:srgbClr val="2BB7B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1062247" y="2727960"/>
            <a:ext cx="918953" cy="2428240"/>
          </a:xfrm>
          <a:prstGeom prst="straightConnector1">
            <a:avLst/>
          </a:prstGeom>
          <a:ln w="38100">
            <a:solidFill>
              <a:srgbClr val="2BB7B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152062" y="3238778"/>
                <a:ext cx="9694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𝑏𝑠</m:t>
                          </m:r>
                        </m:sub>
                      </m:sSub>
                    </m:oMath>
                  </m:oMathPara>
                </a14:m>
                <a:endParaRPr lang="en-US" dirty="0"/>
              </a:p>
            </p:txBody>
          </p:sp>
        </mc:Choice>
        <mc:Fallback xmlns="">
          <p:sp>
            <p:nvSpPr>
              <p:cNvPr id="13" name="矩形 12"/>
              <p:cNvSpPr>
                <a:spLocks noRot="1" noChangeAspect="1" noMove="1" noResize="1" noEditPoints="1" noAdjustHandles="1" noChangeArrowheads="1" noChangeShapeType="1" noTextEdit="1"/>
              </p:cNvSpPr>
              <p:nvPr/>
            </p:nvSpPr>
            <p:spPr>
              <a:xfrm>
                <a:off x="152062" y="3238778"/>
                <a:ext cx="969496" cy="369332"/>
              </a:xfrm>
              <a:prstGeom prst="rect">
                <a:avLst/>
              </a:prstGeom>
              <a:blipFill rotWithShape="0">
                <a:blip r:embed="rId6"/>
                <a:stretch>
                  <a:fillRect b="-6557"/>
                </a:stretch>
              </a:blipFill>
            </p:spPr>
            <p:txBody>
              <a:bodyPr/>
              <a:lstStyle/>
              <a:p>
                <a:r>
                  <a:rPr lang="en-US">
                    <a:noFill/>
                  </a:rPr>
                  <a:t> </a:t>
                </a:r>
              </a:p>
            </p:txBody>
          </p:sp>
        </mc:Fallback>
      </mc:AlternateContent>
      <p:sp>
        <p:nvSpPr>
          <p:cNvPr id="15" name="饼形 14"/>
          <p:cNvSpPr/>
          <p:nvPr/>
        </p:nvSpPr>
        <p:spPr>
          <a:xfrm>
            <a:off x="1717040" y="4902200"/>
            <a:ext cx="508000" cy="508000"/>
          </a:xfrm>
          <a:prstGeom prst="pie">
            <a:avLst>
              <a:gd name="adj1" fmla="val 15033598"/>
              <a:gd name="adj2" fmla="val 5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直接箭头连接符 15"/>
          <p:cNvCxnSpPr/>
          <p:nvPr/>
        </p:nvCxnSpPr>
        <p:spPr>
          <a:xfrm flipV="1">
            <a:off x="1981200" y="3733800"/>
            <a:ext cx="1599883" cy="1422400"/>
          </a:xfrm>
          <a:prstGeom prst="straightConnector1">
            <a:avLst/>
          </a:prstGeom>
          <a:ln w="38100">
            <a:solidFill>
              <a:srgbClr val="2BB7B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3745400" y="3864371"/>
                <a:ext cx="14034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𝑐</m:t>
                          </m:r>
                        </m:sub>
                      </m:sSub>
                      <m:r>
                        <a:rPr lang="en-US" b="0" i="1" smtClean="0">
                          <a:solidFill>
                            <a:schemeClr val="tx1"/>
                          </a:solidFill>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solidFill>
                                <a:srgbClr val="ED6C00"/>
                              </a:solidFill>
                              <a:latin typeface="Cambria Math" panose="02040503050406030204" pitchFamily="18" charset="0"/>
                            </a:rPr>
                          </m:ctrlPr>
                        </m:sSubPr>
                        <m:e>
                          <m:r>
                            <a:rPr lang="en-US" b="0" i="1" smtClean="0">
                              <a:solidFill>
                                <a:srgbClr val="ED6C00"/>
                              </a:solidFill>
                              <a:latin typeface="Cambria Math" panose="02040503050406030204" pitchFamily="18" charset="0"/>
                            </a:rPr>
                            <m:t>𝑣</m:t>
                          </m:r>
                        </m:e>
                        <m:sub>
                          <m:r>
                            <a:rPr lang="en-US" b="0" i="1" smtClean="0">
                              <a:solidFill>
                                <a:srgbClr val="ED6C00"/>
                              </a:solidFill>
                              <a:latin typeface="Cambria Math" panose="02040503050406030204" pitchFamily="18" charset="0"/>
                            </a:rPr>
                            <m:t>𝑐</m:t>
                          </m:r>
                        </m:sub>
                      </m:sSub>
                      <m:r>
                        <a:rPr lang="en-US" b="0" i="1" smtClean="0">
                          <a:latin typeface="Cambria Math" panose="02040503050406030204" pitchFamily="18" charset="0"/>
                        </a:rPr>
                        <m:t>=?</m:t>
                      </m:r>
                    </m:oMath>
                  </m:oMathPara>
                </a14:m>
                <a:endParaRPr lang="en-US" dirty="0"/>
              </a:p>
            </p:txBody>
          </p:sp>
        </mc:Choice>
        <mc:Fallback xmlns="">
          <p:sp>
            <p:nvSpPr>
              <p:cNvPr id="20" name="矩形 19"/>
              <p:cNvSpPr>
                <a:spLocks noRot="1" noChangeAspect="1" noMove="1" noResize="1" noEditPoints="1" noAdjustHandles="1" noChangeArrowheads="1" noChangeShapeType="1" noTextEdit="1"/>
              </p:cNvSpPr>
              <p:nvPr/>
            </p:nvSpPr>
            <p:spPr>
              <a:xfrm>
                <a:off x="3745400" y="3864371"/>
                <a:ext cx="1403461" cy="369332"/>
              </a:xfrm>
              <a:prstGeom prst="rect">
                <a:avLst/>
              </a:prstGeom>
              <a:blipFill rotWithShape="0">
                <a:blip r:embed="rId7"/>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616251" y="2092961"/>
                <a:ext cx="17298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ED6C00"/>
                          </a:solidFill>
                          <a:latin typeface="Cambria Math" panose="02040503050406030204" pitchFamily="18" charset="0"/>
                          <a:cs typeface="Calibri" panose="020F0502020204030204" pitchFamily="34" charset="0"/>
                        </a:rPr>
                        <m:t>𝒔</m:t>
                      </m:r>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𝝆</m:t>
                          </m:r>
                        </m:e>
                        <m:sub>
                          <m:r>
                            <a:rPr lang="en-US" altLang="zh-CN" b="1" i="1" dirty="0" smtClean="0">
                              <a:solidFill>
                                <a:srgbClr val="ED6C00"/>
                              </a:solidFill>
                              <a:latin typeface="Cambria Math" panose="02040503050406030204" pitchFamily="18" charset="0"/>
                              <a:cs typeface="Calibri" panose="020F0502020204030204" pitchFamily="34" charset="0"/>
                            </a:rPr>
                            <m:t>𝒄</m:t>
                          </m:r>
                        </m:sub>
                      </m:sSub>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𝒅</m:t>
                          </m:r>
                        </m:e>
                        <m:sub>
                          <m:r>
                            <a:rPr lang="en-US" altLang="zh-CN" b="1" i="1" dirty="0" smtClean="0">
                              <a:solidFill>
                                <a:srgbClr val="ED6C00"/>
                              </a:solidFill>
                              <a:latin typeface="Cambria Math" panose="02040503050406030204" pitchFamily="18" charset="0"/>
                              <a:cs typeface="Calibri" panose="020F0502020204030204" pitchFamily="34" charset="0"/>
                            </a:rPr>
                            <m:t>𝒃𝒔</m:t>
                          </m:r>
                          <m:r>
                            <a:rPr lang="en-US" altLang="zh-CN" b="1" i="1" dirty="0" smtClean="0">
                              <a:solidFill>
                                <a:srgbClr val="ED6C00"/>
                              </a:solidFill>
                              <a:latin typeface="Cambria Math" panose="02040503050406030204" pitchFamily="18" charset="0"/>
                              <a:cs typeface="Calibri" panose="020F0502020204030204" pitchFamily="34" charset="0"/>
                            </a:rPr>
                            <m:t>−</m:t>
                          </m:r>
                          <m:r>
                            <a:rPr lang="en-US" altLang="zh-CN" b="1" i="1" dirty="0" smtClean="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xmlns="">
          <p:sp>
            <p:nvSpPr>
              <p:cNvPr id="18" name="矩形 17"/>
              <p:cNvSpPr>
                <a:spLocks noRot="1" noChangeAspect="1" noMove="1" noResize="1" noEditPoints="1" noAdjustHandles="1" noChangeArrowheads="1" noChangeShapeType="1" noTextEdit="1"/>
              </p:cNvSpPr>
              <p:nvPr/>
            </p:nvSpPr>
            <p:spPr>
              <a:xfrm>
                <a:off x="2616251" y="2092961"/>
                <a:ext cx="1729833" cy="369332"/>
              </a:xfrm>
              <a:prstGeom prst="rect">
                <a:avLst/>
              </a:prstGeom>
              <a:blipFill rotWithShape="0">
                <a:blip r:embed="rId8"/>
                <a:stretch>
                  <a:fillRect b="-6557"/>
                </a:stretch>
              </a:blipFill>
            </p:spPr>
            <p:txBody>
              <a:bodyPr/>
              <a:lstStyle/>
              <a:p>
                <a:r>
                  <a:rPr lang="en-US">
                    <a:noFill/>
                  </a:rPr>
                  <a:t> </a:t>
                </a:r>
              </a:p>
            </p:txBody>
          </p:sp>
        </mc:Fallback>
      </mc:AlternateContent>
      <p:cxnSp>
        <p:nvCxnSpPr>
          <p:cNvPr id="21" name="直接箭头连接符 20"/>
          <p:cNvCxnSpPr/>
          <p:nvPr/>
        </p:nvCxnSpPr>
        <p:spPr>
          <a:xfrm flipH="1" flipV="1">
            <a:off x="1055212" y="2727960"/>
            <a:ext cx="2464542" cy="979489"/>
          </a:xfrm>
          <a:prstGeom prst="straightConnector1">
            <a:avLst/>
          </a:prstGeom>
          <a:ln w="38100">
            <a:solidFill>
              <a:srgbClr val="2BB7B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p:cNvSpPr/>
              <p:nvPr/>
            </p:nvSpPr>
            <p:spPr>
              <a:xfrm>
                <a:off x="1555926" y="4098807"/>
                <a:ext cx="1494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oMath>
                  </m:oMathPara>
                </a14:m>
                <a:endParaRPr lang="en-US" dirty="0"/>
              </a:p>
            </p:txBody>
          </p:sp>
        </mc:Choice>
        <mc:Fallback xmlns="">
          <p:sp>
            <p:nvSpPr>
              <p:cNvPr id="11" name="矩形 10"/>
              <p:cNvSpPr>
                <a:spLocks noRot="1" noChangeAspect="1" noMove="1" noResize="1" noEditPoints="1" noAdjustHandles="1" noChangeArrowheads="1" noChangeShapeType="1" noTextEdit="1"/>
              </p:cNvSpPr>
              <p:nvPr/>
            </p:nvSpPr>
            <p:spPr>
              <a:xfrm>
                <a:off x="1555926" y="4098807"/>
                <a:ext cx="1494448"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181601" y="2888457"/>
                <a:ext cx="8001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a:solidFill>
                                <a:srgbClr val="ED6C00"/>
                              </a:solidFill>
                              <a:latin typeface="Cambria Math" panose="02040503050406030204" pitchFamily="18" charset="0"/>
                              <a:cs typeface="Calibri" panose="020F0502020204030204" pitchFamily="34" charset="0"/>
                            </a:rPr>
                          </m:ctrlPr>
                        </m:sSubPr>
                        <m:e>
                          <m:r>
                            <a:rPr lang="en-US" altLang="zh-CN" b="1" i="1" dirty="0">
                              <a:solidFill>
                                <a:srgbClr val="ED6C00"/>
                              </a:solidFill>
                              <a:latin typeface="Cambria Math" panose="02040503050406030204" pitchFamily="18" charset="0"/>
                              <a:cs typeface="Calibri" panose="020F0502020204030204" pitchFamily="34" charset="0"/>
                            </a:rPr>
                            <m:t>𝒅</m:t>
                          </m:r>
                        </m:e>
                        <m:sub>
                          <m:r>
                            <a:rPr lang="en-US" altLang="zh-CN" b="1" i="1" dirty="0">
                              <a:solidFill>
                                <a:srgbClr val="ED6C00"/>
                              </a:solidFill>
                              <a:latin typeface="Cambria Math" panose="02040503050406030204" pitchFamily="18" charset="0"/>
                              <a:cs typeface="Calibri" panose="020F0502020204030204" pitchFamily="34" charset="0"/>
                            </a:rPr>
                            <m:t>𝒃𝒔</m:t>
                          </m:r>
                          <m:r>
                            <a:rPr lang="en-US" altLang="zh-CN" b="1" i="1" dirty="0">
                              <a:solidFill>
                                <a:srgbClr val="ED6C00"/>
                              </a:solidFill>
                              <a:latin typeface="Cambria Math" panose="02040503050406030204" pitchFamily="18" charset="0"/>
                              <a:cs typeface="Calibri" panose="020F0502020204030204" pitchFamily="34" charset="0"/>
                            </a:rPr>
                            <m:t>−</m:t>
                          </m:r>
                          <m:r>
                            <a:rPr lang="en-US" altLang="zh-CN" b="1" i="1" dirty="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xmlns="">
          <p:sp>
            <p:nvSpPr>
              <p:cNvPr id="12" name="矩形 11"/>
              <p:cNvSpPr>
                <a:spLocks noRot="1" noChangeAspect="1" noMove="1" noResize="1" noEditPoints="1" noAdjustHandles="1" noChangeArrowheads="1" noChangeShapeType="1" noTextEdit="1"/>
              </p:cNvSpPr>
              <p:nvPr/>
            </p:nvSpPr>
            <p:spPr>
              <a:xfrm>
                <a:off x="2181601" y="2888457"/>
                <a:ext cx="800155" cy="369332"/>
              </a:xfrm>
              <a:prstGeom prst="rect">
                <a:avLst/>
              </a:prstGeom>
              <a:blipFill rotWithShape="0">
                <a:blip r:embed="rId10"/>
                <a:stretch>
                  <a:fillRect b="-1667"/>
                </a:stretch>
              </a:blipFill>
            </p:spPr>
            <p:txBody>
              <a:bodyPr/>
              <a:lstStyle/>
              <a:p>
                <a:r>
                  <a:rPr lang="en-US">
                    <a:noFill/>
                  </a:rPr>
                  <a:t> </a:t>
                </a:r>
              </a:p>
            </p:txBody>
          </p:sp>
        </mc:Fallback>
      </mc:AlternateContent>
    </p:spTree>
    <p:extLst>
      <p:ext uri="{BB962C8B-B14F-4D97-AF65-F5344CB8AC3E}">
        <p14:creationId xmlns:p14="http://schemas.microsoft.com/office/powerpoint/2010/main" val="2759652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3B92D-AEAE-4EE1-A164-64C7315F8CBC}"/>
              </a:ext>
            </a:extLst>
          </p:cNvPr>
          <p:cNvSpPr>
            <a:spLocks noGrp="1"/>
          </p:cNvSpPr>
          <p:nvPr>
            <p:ph type="title"/>
          </p:nvPr>
        </p:nvSpPr>
        <p:spPr/>
        <p:txBody>
          <a:bodyPr/>
          <a:lstStyle/>
          <a:p>
            <a:r>
              <a:rPr lang="en-US" altLang="zh-CN" dirty="0"/>
              <a:t>MUSIC Algorithm</a:t>
            </a:r>
            <a:endParaRPr lang="zh-CN" altLang="en-US" dirty="0"/>
          </a:p>
        </p:txBody>
      </p:sp>
      <p:sp>
        <p:nvSpPr>
          <p:cNvPr id="3" name="内容占位符 2">
            <a:extLst>
              <a:ext uri="{FF2B5EF4-FFF2-40B4-BE49-F238E27FC236}">
                <a16:creationId xmlns:a16="http://schemas.microsoft.com/office/drawing/2014/main" id="{555B60D0-E742-471B-B81F-19257FAB8A52}"/>
              </a:ext>
            </a:extLst>
          </p:cNvPr>
          <p:cNvSpPr>
            <a:spLocks noGrp="1"/>
          </p:cNvSpPr>
          <p:nvPr>
            <p:ph idx="1"/>
          </p:nvPr>
        </p:nvSpPr>
        <p:spPr/>
        <p:txBody>
          <a:bodyPr/>
          <a:lstStyle/>
          <a:p>
            <a:r>
              <a:rPr lang="en-US" altLang="zh-CN" dirty="0"/>
              <a:t>multiple signal classification (MUSIC) algorithm is widely used to detect the Angle-of-Arrival (</a:t>
            </a:r>
            <a:r>
              <a:rPr lang="en-US" altLang="zh-CN" dirty="0" err="1"/>
              <a:t>AoA</a:t>
            </a:r>
            <a:r>
              <a:rPr lang="en-US" altLang="zh-CN" dirty="0"/>
              <a:t>) of antenna array</a:t>
            </a:r>
          </a:p>
          <a:p>
            <a:endParaRPr lang="en-US" altLang="zh-CN" dirty="0"/>
          </a:p>
          <a:p>
            <a:r>
              <a:rPr lang="en-US" altLang="zh-CN" dirty="0"/>
              <a:t>The number of </a:t>
            </a:r>
            <a:r>
              <a:rPr lang="en-US" altLang="zh-CN" dirty="0" err="1"/>
              <a:t>AoAs</a:t>
            </a:r>
            <a:r>
              <a:rPr lang="en-US" altLang="zh-CN" dirty="0"/>
              <a:t> should not be larger than the number of antennas</a:t>
            </a:r>
          </a:p>
          <a:p>
            <a:endParaRPr lang="en-US" altLang="zh-CN" dirty="0"/>
          </a:p>
          <a:p>
            <a:r>
              <a:rPr lang="en-US" altLang="zh-CN" dirty="0"/>
              <a:t>Spatial smoothing, improved algorithms, …</a:t>
            </a:r>
            <a:endParaRPr lang="zh-CN" altLang="en-US" dirty="0"/>
          </a:p>
        </p:txBody>
      </p:sp>
      <p:sp>
        <p:nvSpPr>
          <p:cNvPr id="4" name="灯片编号占位符 3">
            <a:extLst>
              <a:ext uri="{FF2B5EF4-FFF2-40B4-BE49-F238E27FC236}">
                <a16:creationId xmlns:a16="http://schemas.microsoft.com/office/drawing/2014/main" id="{213F135E-1789-415C-A9DE-6EA8CD75E7BA}"/>
              </a:ext>
            </a:extLst>
          </p:cNvPr>
          <p:cNvSpPr>
            <a:spLocks noGrp="1"/>
          </p:cNvSpPr>
          <p:nvPr>
            <p:ph type="sldNum" sz="quarter" idx="12"/>
          </p:nvPr>
        </p:nvSpPr>
        <p:spPr/>
        <p:txBody>
          <a:bodyPr/>
          <a:lstStyle/>
          <a:p>
            <a:fld id="{11111CF7-3CEA-4476-AA1D-FDB53D59C6A7}" type="slidenum">
              <a:rPr lang="zh-CN" altLang="en-US" smtClean="0"/>
              <a:t>27</a:t>
            </a:fld>
            <a:endParaRPr lang="zh-CN" altLang="en-US"/>
          </a:p>
        </p:txBody>
      </p:sp>
    </p:spTree>
    <p:extLst>
      <p:ext uri="{BB962C8B-B14F-4D97-AF65-F5344CB8AC3E}">
        <p14:creationId xmlns:p14="http://schemas.microsoft.com/office/powerpoint/2010/main" val="2463246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3B92D-AEAE-4EE1-A164-64C7315F8CBC}"/>
              </a:ext>
            </a:extLst>
          </p:cNvPr>
          <p:cNvSpPr>
            <a:spLocks noGrp="1"/>
          </p:cNvSpPr>
          <p:nvPr>
            <p:ph type="title"/>
          </p:nvPr>
        </p:nvSpPr>
        <p:spPr/>
        <p:txBody>
          <a:bodyPr/>
          <a:lstStyle/>
          <a:p>
            <a:r>
              <a:rPr lang="en-US" altLang="zh-CN" dirty="0"/>
              <a:t>Signal Model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55B60D0-E742-471B-B81F-19257FAB8A52}"/>
                  </a:ext>
                </a:extLst>
              </p:cNvPr>
              <p:cNvSpPr>
                <a:spLocks noGrp="1"/>
              </p:cNvSpPr>
              <p:nvPr>
                <p:ph idx="1"/>
              </p:nvPr>
            </p:nvSpPr>
            <p:spPr>
              <a:xfrm>
                <a:off x="838200" y="4382990"/>
                <a:ext cx="10515600" cy="2109883"/>
              </a:xfrm>
            </p:spPr>
            <p:txBody>
              <a:bodyPr>
                <a:normAutofit fontScale="85000" lnSpcReduction="20000"/>
              </a:bodyPr>
              <a:lstStyle/>
              <a:p>
                <a:r>
                  <a:rPr lang="en-US" altLang="zh-CN" sz="2400" dirty="0"/>
                  <a:t>Assume there are </a:t>
                </a:r>
                <a:r>
                  <a:rPr lang="en-US" altLang="zh-CN" sz="2400" i="1" dirty="0">
                    <a:solidFill>
                      <a:srgbClr val="ED6C00"/>
                    </a:solidFill>
                  </a:rPr>
                  <a:t>N</a:t>
                </a:r>
                <a:r>
                  <a:rPr lang="en-US" altLang="zh-CN" sz="2400" dirty="0">
                    <a:solidFill>
                      <a:srgbClr val="ED6C00"/>
                    </a:solidFill>
                  </a:rPr>
                  <a:t>-element</a:t>
                </a:r>
                <a:r>
                  <a:rPr lang="en-US" altLang="zh-CN" sz="2400" dirty="0"/>
                  <a:t> antenna array and </a:t>
                </a:r>
                <a:r>
                  <a:rPr lang="en-US" altLang="zh-CN" sz="2400" i="1" dirty="0">
                    <a:solidFill>
                      <a:srgbClr val="ED6C00"/>
                    </a:solidFill>
                  </a:rPr>
                  <a:t>D</a:t>
                </a:r>
                <a:r>
                  <a:rPr lang="en-US" altLang="zh-CN" sz="2400" dirty="0">
                    <a:solidFill>
                      <a:srgbClr val="ED6C00"/>
                    </a:solidFill>
                  </a:rPr>
                  <a:t> incident sources</a:t>
                </a:r>
                <a:r>
                  <a:rPr lang="en-US" altLang="zh-CN" sz="2400" dirty="0"/>
                  <a:t>.</a:t>
                </a:r>
              </a:p>
              <a:p>
                <a14:m>
                  <m:oMath xmlns:m="http://schemas.openxmlformats.org/officeDocument/2006/math">
                    <m:r>
                      <a:rPr lang="zh-CN" altLang="en-US" i="1" smtClean="0">
                        <a:solidFill>
                          <a:srgbClr val="000000"/>
                        </a:solidFill>
                        <a:latin typeface="Cambria Math" panose="02040503050406030204" pitchFamily="18" charset="0"/>
                      </a:rPr>
                      <m:t>𝐬</m:t>
                    </m:r>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𝑡</m:t>
                    </m:r>
                    <m:r>
                      <a:rPr lang="zh-CN" altLang="en-US"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𝑡</m:t>
                    </m:r>
                    <m:r>
                      <a:rPr lang="zh-CN" altLang="en-US"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en-US" altLang="zh-CN" b="0" i="1" smtClean="0">
                            <a:solidFill>
                              <a:srgbClr val="000000"/>
                            </a:solidFill>
                            <a:latin typeface="Cambria Math" panose="02040503050406030204" pitchFamily="18" charset="0"/>
                          </a:rPr>
                          <m:t>𝐷</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𝑇</m:t>
                        </m:r>
                      </m:sup>
                    </m:sSup>
                  </m:oMath>
                </a14:m>
                <a:r>
                  <a:rPr lang="en-US" altLang="zh-CN" dirty="0"/>
                  <a:t> are incident signals with </a:t>
                </a:r>
                <a:r>
                  <a:rPr lang="en-US" altLang="zh-CN" dirty="0" err="1"/>
                  <a:t>AoAs</a:t>
                </a:r>
                <a:r>
                  <a:rPr lang="en-US" altLang="zh-CN" dirty="0"/>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𝐷</m:t>
                        </m:r>
                      </m:sub>
                    </m:sSub>
                    <m:r>
                      <a:rPr lang="en-US" altLang="zh-CN" b="0" i="1" smtClean="0">
                        <a:latin typeface="Cambria Math" panose="02040503050406030204" pitchFamily="18" charset="0"/>
                      </a:rPr>
                      <m:t>}</m:t>
                    </m:r>
                  </m:oMath>
                </a14:m>
                <a:endParaRPr lang="en-US" altLang="zh-CN" sz="2400" dirty="0"/>
              </a:p>
              <a:p>
                <a:endParaRPr lang="en-US" altLang="zh-CN" sz="2400" dirty="0"/>
              </a:p>
              <a:p>
                <a:r>
                  <a:rPr lang="en-US" altLang="zh-CN" sz="2400" dirty="0"/>
                  <a:t>The received signal inspired by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a14:m>
                <a:r>
                  <a:rPr lang="en-US" altLang="zh-CN" sz="2400" dirty="0"/>
                  <a:t> is</a:t>
                </a:r>
                <a:r>
                  <a:rPr lang="en-US" altLang="zh-CN" sz="2400" b="1" dirty="0"/>
                  <a:t> </a:t>
                </a:r>
                <a14:m>
                  <m:oMath xmlns:m="http://schemas.openxmlformats.org/officeDocument/2006/math">
                    <m:r>
                      <a:rPr lang="en-US" altLang="zh-CN" b="1" i="1" dirty="0" smtClean="0">
                        <a:solidFill>
                          <a:srgbClr val="ED6C00"/>
                        </a:solidFill>
                        <a:latin typeface="Cambria Math" panose="02040503050406030204" pitchFamily="18" charset="0"/>
                      </a:rPr>
                      <m:t>𝐚</m:t>
                    </m:r>
                    <m:r>
                      <a:rPr lang="en-US" altLang="zh-CN" b="0" i="0" dirty="0" smtClean="0">
                        <a:solidFill>
                          <a:srgbClr val="ED6C00"/>
                        </a:solidFill>
                        <a:latin typeface="Cambria Math" panose="02040503050406030204" pitchFamily="18" charset="0"/>
                      </a:rPr>
                      <m:t>(</m:t>
                    </m:r>
                    <m:sSub>
                      <m:sSubPr>
                        <m:ctrlPr>
                          <a:rPr lang="en-US" altLang="zh-CN" b="0" i="1" dirty="0" smtClean="0">
                            <a:solidFill>
                              <a:srgbClr val="ED6C00"/>
                            </a:solidFill>
                            <a:latin typeface="Cambria Math" panose="02040503050406030204" pitchFamily="18" charset="0"/>
                          </a:rPr>
                        </m:ctrlPr>
                      </m:sSubPr>
                      <m:e>
                        <m:r>
                          <a:rPr lang="en-US" altLang="zh-CN" b="0" i="1" dirty="0" smtClean="0">
                            <a:solidFill>
                              <a:srgbClr val="ED6C00"/>
                            </a:solidFill>
                            <a:latin typeface="Cambria Math" panose="02040503050406030204" pitchFamily="18" charset="0"/>
                          </a:rPr>
                          <m:t>𝜃</m:t>
                        </m:r>
                      </m:e>
                      <m:sub>
                        <m:r>
                          <a:rPr lang="en-US" altLang="zh-CN" b="0" i="1" dirty="0" smtClean="0">
                            <a:solidFill>
                              <a:srgbClr val="ED6C00"/>
                            </a:solidFill>
                            <a:latin typeface="Cambria Math" panose="02040503050406030204" pitchFamily="18" charset="0"/>
                          </a:rPr>
                          <m:t>𝑖</m:t>
                        </m:r>
                      </m:sub>
                    </m:sSub>
                    <m:r>
                      <a:rPr lang="en-US" altLang="zh-CN" b="0" i="1" dirty="0" smtClean="0">
                        <a:solidFill>
                          <a:srgbClr val="ED6C00"/>
                        </a:solidFill>
                        <a:latin typeface="Cambria Math" panose="02040503050406030204" pitchFamily="18" charset="0"/>
                      </a:rPr>
                      <m:t>)</m:t>
                    </m:r>
                    <m:sSub>
                      <m:sSubPr>
                        <m:ctrlPr>
                          <a:rPr lang="en-US" altLang="zh-CN" i="1">
                            <a:solidFill>
                              <a:srgbClr val="ED6C00"/>
                            </a:solidFill>
                            <a:latin typeface="Cambria Math" panose="02040503050406030204" pitchFamily="18" charset="0"/>
                          </a:rPr>
                        </m:ctrlPr>
                      </m:sSubPr>
                      <m:e>
                        <m:r>
                          <a:rPr lang="en-US" altLang="zh-CN" i="1">
                            <a:solidFill>
                              <a:srgbClr val="ED6C00"/>
                            </a:solidFill>
                            <a:latin typeface="Cambria Math" panose="02040503050406030204" pitchFamily="18" charset="0"/>
                          </a:rPr>
                          <m:t>𝑠</m:t>
                        </m:r>
                      </m:e>
                      <m:sub>
                        <m:r>
                          <a:rPr lang="en-US" altLang="zh-CN" i="1">
                            <a:solidFill>
                              <a:srgbClr val="ED6C00"/>
                            </a:solidFill>
                            <a:latin typeface="Cambria Math" panose="02040503050406030204" pitchFamily="18" charset="0"/>
                          </a:rPr>
                          <m:t>𝑖</m:t>
                        </m:r>
                      </m:sub>
                    </m:sSub>
                    <m:r>
                      <a:rPr lang="en-US" altLang="zh-CN" i="1">
                        <a:solidFill>
                          <a:srgbClr val="ED6C00"/>
                        </a:solidFill>
                        <a:latin typeface="Cambria Math" panose="02040503050406030204" pitchFamily="18" charset="0"/>
                      </a:rPr>
                      <m:t>(</m:t>
                    </m:r>
                    <m:r>
                      <a:rPr lang="en-US" altLang="zh-CN" i="1">
                        <a:solidFill>
                          <a:srgbClr val="ED6C00"/>
                        </a:solidFill>
                        <a:latin typeface="Cambria Math" panose="02040503050406030204" pitchFamily="18" charset="0"/>
                      </a:rPr>
                      <m:t>𝑡</m:t>
                    </m:r>
                    <m:r>
                      <a:rPr lang="en-US" altLang="zh-CN" i="1">
                        <a:solidFill>
                          <a:srgbClr val="ED6C00"/>
                        </a:solidFill>
                        <a:latin typeface="Cambria Math" panose="02040503050406030204" pitchFamily="18" charset="0"/>
                      </a:rPr>
                      <m:t>)</m:t>
                    </m:r>
                  </m:oMath>
                </a14:m>
                <a:r>
                  <a:rPr lang="en-US" altLang="zh-CN" dirty="0">
                    <a:solidFill>
                      <a:srgbClr val="ED6C00"/>
                    </a:solidFill>
                  </a:rPr>
                  <a:t>, </a:t>
                </a:r>
                <a14:m>
                  <m:oMath xmlns:m="http://schemas.openxmlformats.org/officeDocument/2006/math">
                    <m:r>
                      <a:rPr lang="en-US" altLang="zh-CN" b="1" i="1" dirty="0">
                        <a:latin typeface="Cambria Math" panose="02040503050406030204" pitchFamily="18" charset="0"/>
                      </a:rPr>
                      <m:t>𝐚</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𝜃</m:t>
                            </m:r>
                          </m:e>
                          <m:sub>
                            <m:r>
                              <a:rPr lang="en-US" altLang="zh-CN" i="1" dirty="0">
                                <a:latin typeface="Cambria Math" panose="02040503050406030204" pitchFamily="18" charset="0"/>
                              </a:rPr>
                              <m:t>1</m:t>
                            </m:r>
                          </m:sub>
                        </m:sSub>
                      </m:e>
                    </m:d>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m>
                          <m:mPr>
                            <m:mcs>
                              <m:mc>
                                <m:mcPr>
                                  <m:count m:val="1"/>
                                  <m:mcJc m:val="center"/>
                                </m:mcPr>
                              </m:mc>
                            </m:mcs>
                            <m:ctrlPr>
                              <a:rPr lang="en-US" altLang="zh-CN" b="0" i="1" dirty="0" smtClean="0">
                                <a:latin typeface="Cambria Math" panose="02040503050406030204" pitchFamily="18" charset="0"/>
                              </a:rPr>
                            </m:ctrlPr>
                          </m:mPr>
                          <m:mr>
                            <m:e>
                              <m:r>
                                <m:rPr>
                                  <m:brk m:alnAt="7"/>
                                </m:rPr>
                                <a:rPr lang="en-US" altLang="zh-CN" b="0" i="1" dirty="0" smtClean="0">
                                  <a:latin typeface="Cambria Math" panose="02040503050406030204" pitchFamily="18" charset="0"/>
                                </a:rPr>
                                <m:t>1</m:t>
                              </m:r>
                            </m:e>
                          </m:mr>
                          <m:mr>
                            <m:e>
                              <m:eqArr>
                                <m:eqArrPr>
                                  <m:ctrlPr>
                                    <a:rPr lang="en-US" altLang="zh-CN" b="0" i="1" dirty="0" smtClean="0">
                                      <a:latin typeface="Cambria Math" panose="02040503050406030204" pitchFamily="18" charset="0"/>
                                    </a:rPr>
                                  </m:ctrlPr>
                                </m:eqArr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en-US" altLang="zh-CN" b="0" i="1" smtClean="0">
                                              <a:solidFill>
                                                <a:srgbClr val="000000"/>
                                              </a:solidFill>
                                              <a:latin typeface="Cambria Math" panose="02040503050406030204" pitchFamily="18" charset="0"/>
                                            </a:rPr>
                                            <m:t>1</m:t>
                                          </m:r>
                                        </m:sub>
                                      </m:sSub>
                                    </m:sup>
                                  </m:sSup>
                                </m:e>
                                <m:e>
                                  <m:r>
                                    <a:rPr lang="en-US" altLang="zh-CN" b="0" i="1" dirty="0" smtClean="0">
                                      <a:latin typeface="Cambria Math" panose="02040503050406030204" pitchFamily="18" charset="0"/>
                                    </a:rPr>
                                    <m:t>…</m:t>
                                  </m:r>
                                </m:e>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𝑒</m:t>
                                      </m:r>
                                    </m:e>
                                    <m:sup>
                                      <m:r>
                                        <a:rPr lang="en-US" altLang="zh-CN" i="1" dirty="0">
                                          <a:latin typeface="Cambria Math" panose="02040503050406030204" pitchFamily="18" charset="0"/>
                                        </a:rPr>
                                        <m:t>−</m:t>
                                      </m:r>
                                      <m:r>
                                        <a:rPr lang="en-US" altLang="zh-CN" i="1" dirty="0">
                                          <a:latin typeface="Cambria Math" panose="02040503050406030204" pitchFamily="18" charset="0"/>
                                        </a:rPr>
                                        <m:t>𝑗</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𝑁</m:t>
                                      </m:r>
                                      <m:r>
                                        <a:rPr lang="en-US" altLang="zh-CN" b="0" i="1" dirty="0" smtClean="0">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en-US" altLang="zh-CN" b="0" i="1" smtClean="0">
                                              <a:solidFill>
                                                <a:srgbClr val="000000"/>
                                              </a:solidFill>
                                              <a:latin typeface="Cambria Math" panose="02040503050406030204" pitchFamily="18" charset="0"/>
                                            </a:rPr>
                                            <m:t>1</m:t>
                                          </m:r>
                                        </m:sub>
                                      </m:sSub>
                                    </m:sup>
                                  </m:sSup>
                                </m:e>
                              </m:eqArr>
                            </m:e>
                          </m:mr>
                        </m:m>
                      </m:e>
                    </m:d>
                  </m:oMath>
                </a14:m>
                <a:r>
                  <a:rPr lang="en-US" altLang="zh-CN" dirty="0"/>
                  <a:t> and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𝜙</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𝜋</m:t>
                        </m:r>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𝜆</m:t>
                        </m:r>
                      </m:den>
                    </m:f>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sin</m:t>
                        </m:r>
                      </m:fNa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𝜃</m:t>
                            </m:r>
                          </m:e>
                          <m:sub>
                            <m:r>
                              <a:rPr lang="zh-CN" altLang="en-US" i="1">
                                <a:solidFill>
                                  <a:srgbClr val="000000"/>
                                </a:solidFill>
                                <a:latin typeface="Cambria Math" panose="02040503050406030204" pitchFamily="18" charset="0"/>
                              </a:rPr>
                              <m:t>𝑘</m:t>
                            </m:r>
                          </m:sub>
                        </m:sSub>
                      </m:e>
                    </m:func>
                  </m:oMath>
                </a14:m>
                <a:endParaRPr lang="en-US" altLang="zh-CN" dirty="0"/>
              </a:p>
            </p:txBody>
          </p:sp>
        </mc:Choice>
        <mc:Fallback xmlns="">
          <p:sp>
            <p:nvSpPr>
              <p:cNvPr id="3" name="内容占位符 2">
                <a:extLst>
                  <a:ext uri="{FF2B5EF4-FFF2-40B4-BE49-F238E27FC236}">
                    <a16:creationId xmlns:a16="http://schemas.microsoft.com/office/drawing/2014/main" id="{555B60D0-E742-471B-B81F-19257FAB8A52}"/>
                  </a:ext>
                </a:extLst>
              </p:cNvPr>
              <p:cNvSpPr>
                <a:spLocks noGrp="1" noRot="1" noChangeAspect="1" noMove="1" noResize="1" noEditPoints="1" noAdjustHandles="1" noChangeArrowheads="1" noChangeShapeType="1" noTextEdit="1"/>
              </p:cNvSpPr>
              <p:nvPr>
                <p:ph idx="1"/>
              </p:nvPr>
            </p:nvSpPr>
            <p:spPr>
              <a:xfrm>
                <a:off x="838200" y="4382990"/>
                <a:ext cx="10515600" cy="2109883"/>
              </a:xfrm>
              <a:blipFill>
                <a:blip r:embed="rId3"/>
                <a:stretch>
                  <a:fillRect l="-522" t="-549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213F135E-1789-415C-A9DE-6EA8CD75E7BA}"/>
              </a:ext>
            </a:extLst>
          </p:cNvPr>
          <p:cNvSpPr>
            <a:spLocks noGrp="1"/>
          </p:cNvSpPr>
          <p:nvPr>
            <p:ph type="sldNum" sz="quarter" idx="12"/>
          </p:nvPr>
        </p:nvSpPr>
        <p:spPr/>
        <p:txBody>
          <a:bodyPr/>
          <a:lstStyle/>
          <a:p>
            <a:fld id="{11111CF7-3CEA-4476-AA1D-FDB53D59C6A7}" type="slidenum">
              <a:rPr lang="zh-CN" altLang="en-US" smtClean="0"/>
              <a:t>28</a:t>
            </a:fld>
            <a:endParaRPr lang="zh-CN" altLang="en-US"/>
          </a:p>
        </p:txBody>
      </p:sp>
      <p:cxnSp>
        <p:nvCxnSpPr>
          <p:cNvPr id="6" name="直接连接符 5">
            <a:extLst>
              <a:ext uri="{FF2B5EF4-FFF2-40B4-BE49-F238E27FC236}">
                <a16:creationId xmlns:a16="http://schemas.microsoft.com/office/drawing/2014/main" id="{E31F0BEF-F05E-41CB-80E2-A4B4AAAD27C0}"/>
              </a:ext>
            </a:extLst>
          </p:cNvPr>
          <p:cNvCxnSpPr/>
          <p:nvPr/>
        </p:nvCxnSpPr>
        <p:spPr bwMode="auto">
          <a:xfrm>
            <a:off x="3444762" y="3636762"/>
            <a:ext cx="5357925" cy="0"/>
          </a:xfrm>
          <a:prstGeom prst="line">
            <a:avLst/>
          </a:prstGeom>
          <a:ln w="38100"/>
        </p:spPr>
        <p:style>
          <a:lnRef idx="3">
            <a:schemeClr val="dk1"/>
          </a:lnRef>
          <a:fillRef idx="0">
            <a:schemeClr val="dk1"/>
          </a:fillRef>
          <a:effectRef idx="2">
            <a:schemeClr val="dk1"/>
          </a:effectRef>
          <a:fontRef idx="minor">
            <a:schemeClr val="tx1"/>
          </a:fontRef>
        </p:style>
      </p:cxnSp>
      <p:sp>
        <p:nvSpPr>
          <p:cNvPr id="7" name="文本框 55">
            <a:extLst>
              <a:ext uri="{FF2B5EF4-FFF2-40B4-BE49-F238E27FC236}">
                <a16:creationId xmlns:a16="http://schemas.microsoft.com/office/drawing/2014/main" id="{7D7F6E1A-4BEC-4610-B0D2-3F39CA3F7D28}"/>
              </a:ext>
            </a:extLst>
          </p:cNvPr>
          <p:cNvSpPr txBox="1">
            <a:spLocks noChangeArrowheads="1"/>
          </p:cNvSpPr>
          <p:nvPr/>
        </p:nvSpPr>
        <p:spPr bwMode="auto">
          <a:xfrm>
            <a:off x="6640134" y="2893426"/>
            <a:ext cx="1238707" cy="58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t>......</a:t>
            </a:r>
          </a:p>
        </p:txBody>
      </p:sp>
      <p:cxnSp>
        <p:nvCxnSpPr>
          <p:cNvPr id="8" name="直接箭头连接符 7">
            <a:extLst>
              <a:ext uri="{FF2B5EF4-FFF2-40B4-BE49-F238E27FC236}">
                <a16:creationId xmlns:a16="http://schemas.microsoft.com/office/drawing/2014/main" id="{35521F30-AB4F-4F8F-B6FA-51270E20E701}"/>
              </a:ext>
            </a:extLst>
          </p:cNvPr>
          <p:cNvCxnSpPr/>
          <p:nvPr/>
        </p:nvCxnSpPr>
        <p:spPr bwMode="auto">
          <a:xfrm flipV="1">
            <a:off x="3865701" y="3476718"/>
            <a:ext cx="1143236" cy="771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文本框 63">
            <a:extLst>
              <a:ext uri="{FF2B5EF4-FFF2-40B4-BE49-F238E27FC236}">
                <a16:creationId xmlns:a16="http://schemas.microsoft.com/office/drawing/2014/main" id="{033F89E0-9B70-440F-B414-2482C285CA05}"/>
              </a:ext>
            </a:extLst>
          </p:cNvPr>
          <p:cNvSpPr txBox="1">
            <a:spLocks noChangeArrowheads="1"/>
          </p:cNvSpPr>
          <p:nvPr/>
        </p:nvSpPr>
        <p:spPr bwMode="auto">
          <a:xfrm>
            <a:off x="4304962" y="3187482"/>
            <a:ext cx="267125" cy="4603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i="1">
                <a:latin typeface="Times New Roman" panose="02020603050405020304" pitchFamily="18" charset="0"/>
              </a:rPr>
              <a:t>d</a:t>
            </a:r>
          </a:p>
        </p:txBody>
      </p:sp>
      <p:sp>
        <p:nvSpPr>
          <p:cNvPr id="50" name="等腰三角形 49">
            <a:extLst>
              <a:ext uri="{FF2B5EF4-FFF2-40B4-BE49-F238E27FC236}">
                <a16:creationId xmlns:a16="http://schemas.microsoft.com/office/drawing/2014/main" id="{A2BA9FE1-5394-4D2D-93B2-48F5B21ED5FF}"/>
              </a:ext>
            </a:extLst>
          </p:cNvPr>
          <p:cNvSpPr/>
          <p:nvPr/>
        </p:nvSpPr>
        <p:spPr bwMode="auto">
          <a:xfrm rot="10800000">
            <a:off x="3718155" y="3057326"/>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cxnSp>
        <p:nvCxnSpPr>
          <p:cNvPr id="51" name="直接连接符 50">
            <a:extLst>
              <a:ext uri="{FF2B5EF4-FFF2-40B4-BE49-F238E27FC236}">
                <a16:creationId xmlns:a16="http://schemas.microsoft.com/office/drawing/2014/main" id="{11698676-DFE3-43C5-AE56-059A0DF44E0B}"/>
              </a:ext>
            </a:extLst>
          </p:cNvPr>
          <p:cNvCxnSpPr/>
          <p:nvPr/>
        </p:nvCxnSpPr>
        <p:spPr bwMode="auto">
          <a:xfrm>
            <a:off x="3865700" y="3330654"/>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FF98A7B-5BF1-4893-9CBB-AB2B817C5290}"/>
              </a:ext>
            </a:extLst>
          </p:cNvPr>
          <p:cNvCxnSpPr/>
          <p:nvPr/>
        </p:nvCxnSpPr>
        <p:spPr bwMode="auto">
          <a:xfrm>
            <a:off x="3865700" y="1914364"/>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859984F-26D0-42C4-92D7-A056CADD17DE}"/>
              </a:ext>
            </a:extLst>
          </p:cNvPr>
          <p:cNvCxnSpPr>
            <a:endCxn id="50" idx="3"/>
          </p:cNvCxnSpPr>
          <p:nvPr/>
        </p:nvCxnSpPr>
        <p:spPr bwMode="auto">
          <a:xfrm flipH="1">
            <a:off x="3865700" y="1963534"/>
            <a:ext cx="500015"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54" name="弧形 53">
            <a:extLst>
              <a:ext uri="{FF2B5EF4-FFF2-40B4-BE49-F238E27FC236}">
                <a16:creationId xmlns:a16="http://schemas.microsoft.com/office/drawing/2014/main" id="{671AF311-F576-4539-9BEE-E9C530490280}"/>
              </a:ext>
            </a:extLst>
          </p:cNvPr>
          <p:cNvSpPr/>
          <p:nvPr/>
        </p:nvSpPr>
        <p:spPr bwMode="auto">
          <a:xfrm>
            <a:off x="3718155" y="2735311"/>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55" name="对象 12">
            <a:hlinkClick r:id="" action="ppaction://ole?verb=1"/>
            <a:extLst>
              <a:ext uri="{FF2B5EF4-FFF2-40B4-BE49-F238E27FC236}">
                <a16:creationId xmlns:a16="http://schemas.microsoft.com/office/drawing/2014/main" id="{244A2281-C883-4F1A-963B-853012173A2D}"/>
              </a:ext>
            </a:extLst>
          </p:cNvPr>
          <p:cNvGraphicFramePr>
            <a:graphicFrameLocks noChangeAspect="1"/>
          </p:cNvGraphicFramePr>
          <p:nvPr/>
        </p:nvGraphicFramePr>
        <p:xfrm>
          <a:off x="3875826" y="2358340"/>
          <a:ext cx="215050" cy="304662"/>
        </p:xfrm>
        <a:graphic>
          <a:graphicData uri="http://schemas.openxmlformats.org/presentationml/2006/ole">
            <mc:AlternateContent xmlns:mc="http://schemas.openxmlformats.org/markup-compatibility/2006">
              <mc:Choice xmlns:v="urn:schemas-microsoft-com:vml" Requires="v">
                <p:oleObj r:id="rId4" imgW="152280" imgH="215640" progId="Equation.KSEE3">
                  <p:embed/>
                </p:oleObj>
              </mc:Choice>
              <mc:Fallback>
                <p:oleObj r:id="rId4" imgW="152280" imgH="215640" progId="Equation.KSEE3">
                  <p:embed/>
                  <p:pic>
                    <p:nvPicPr>
                      <p:cNvPr id="4111" name="对象 12">
                        <a:hlinkClick r:id="" action="ppaction://ole?verb=1"/>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826" y="2358340"/>
                        <a:ext cx="215050"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 name="对象 13">
            <a:hlinkClick r:id="" action="ppaction://ole?verb=1"/>
            <a:extLst>
              <a:ext uri="{FF2B5EF4-FFF2-40B4-BE49-F238E27FC236}">
                <a16:creationId xmlns:a16="http://schemas.microsoft.com/office/drawing/2014/main" id="{47B51405-A0AA-4E1F-AC9E-BDA0E03A482B}"/>
              </a:ext>
            </a:extLst>
          </p:cNvPr>
          <p:cNvGraphicFramePr>
            <a:graphicFrameLocks noChangeAspect="1"/>
          </p:cNvGraphicFramePr>
          <p:nvPr/>
        </p:nvGraphicFramePr>
        <p:xfrm>
          <a:off x="4155005" y="1690688"/>
          <a:ext cx="405509" cy="263687"/>
        </p:xfrm>
        <a:graphic>
          <a:graphicData uri="http://schemas.openxmlformats.org/presentationml/2006/ole">
            <mc:AlternateContent xmlns:mc="http://schemas.openxmlformats.org/markup-compatibility/2006">
              <mc:Choice xmlns:v="urn:schemas-microsoft-com:vml" Requires="v">
                <p:oleObj r:id="rId6" imgW="527760" imgH="344160" progId="Equation.KSEE3">
                  <p:embed/>
                </p:oleObj>
              </mc:Choice>
              <mc:Fallback>
                <p:oleObj r:id="rId6" imgW="527760" imgH="344160" progId="Equation.KSEE3">
                  <p:embed/>
                  <p:pic>
                    <p:nvPicPr>
                      <p:cNvPr id="4112" name="对象 13">
                        <a:hlinkClick r:id="" action="ppaction://ole?verb=1"/>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05" y="1690688"/>
                        <a:ext cx="405509" cy="2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57" name="对象 14">
                <a:hlinkClick r:id="" action="ppaction://ole?verb=1"/>
                <a:extLst>
                  <a:ext uri="{FF2B5EF4-FFF2-40B4-BE49-F238E27FC236}">
                    <a16:creationId xmlns:a16="http://schemas.microsoft.com/office/drawing/2014/main" id="{55F09FA0-2E84-4072-860F-B70F3091873B}"/>
                  </a:ext>
                </a:extLst>
              </p:cNvPr>
              <p:cNvSpPr txBox="1"/>
              <p:nvPr/>
            </p:nvSpPr>
            <p:spPr bwMode="auto">
              <a:xfrm>
                <a:off x="3664151" y="3751492"/>
                <a:ext cx="420456" cy="28393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b="1" i="1" smtClean="0">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en-US" altLang="zh-CN" sz="2000" b="1" i="1" smtClean="0">
                              <a:solidFill>
                                <a:srgbClr val="000000"/>
                              </a:solidFill>
                              <a:latin typeface="Cambria Math" panose="02040503050406030204" pitchFamily="18" charset="0"/>
                            </a:rPr>
                            <m:t>𝑵</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xmlns="">
          <p:sp>
            <p:nvSpPr>
              <p:cNvPr id="57" name="对象 14">
                <a:hlinkClick r:id="" action="ppaction://ole?verb=1"/>
                <a:extLst>
                  <a:ext uri="{FF2B5EF4-FFF2-40B4-BE49-F238E27FC236}">
                    <a16:creationId xmlns:a16="http://schemas.microsoft.com/office/drawing/2014/main" id="{55F09FA0-2E84-4072-860F-B70F3091873B}"/>
                  </a:ext>
                </a:extLst>
              </p:cNvPr>
              <p:cNvSpPr txBox="1">
                <a:spLocks noRot="1" noChangeAspect="1" noMove="1" noResize="1" noEditPoints="1" noAdjustHandles="1" noChangeArrowheads="1" noChangeShapeType="1" noTextEdit="1"/>
              </p:cNvSpPr>
              <p:nvPr/>
            </p:nvSpPr>
            <p:spPr bwMode="auto">
              <a:xfrm>
                <a:off x="3664151" y="3751492"/>
                <a:ext cx="420456" cy="283933"/>
              </a:xfrm>
              <a:prstGeom prst="rect">
                <a:avLst/>
              </a:prstGeom>
              <a:blipFill>
                <a:blip r:embed="rId8"/>
                <a:stretch>
                  <a:fillRect r="-98551" b="-61702"/>
                </a:stretch>
              </a:blipFill>
              <a:ln>
                <a:noFill/>
              </a:ln>
            </p:spPr>
            <p:txBody>
              <a:bodyPr/>
              <a:lstStyle/>
              <a:p>
                <a:r>
                  <a:rPr lang="zh-CN" altLang="en-US">
                    <a:noFill/>
                  </a:rPr>
                  <a:t> </a:t>
                </a:r>
              </a:p>
            </p:txBody>
          </p:sp>
        </mc:Fallback>
      </mc:AlternateContent>
      <p:cxnSp>
        <p:nvCxnSpPr>
          <p:cNvPr id="58" name="直接箭头连接符 57">
            <a:extLst>
              <a:ext uri="{FF2B5EF4-FFF2-40B4-BE49-F238E27FC236}">
                <a16:creationId xmlns:a16="http://schemas.microsoft.com/office/drawing/2014/main" id="{7A09D56D-7230-426E-81BA-A54920DE1BF7}"/>
              </a:ext>
            </a:extLst>
          </p:cNvPr>
          <p:cNvCxnSpPr>
            <a:endCxn id="50" idx="3"/>
          </p:cNvCxnSpPr>
          <p:nvPr/>
        </p:nvCxnSpPr>
        <p:spPr bwMode="auto">
          <a:xfrm>
            <a:off x="3608219" y="2236861"/>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9" name="对象 180">
            <a:hlinkClick r:id="" action="ppaction://ole?verb=1"/>
            <a:extLst>
              <a:ext uri="{FF2B5EF4-FFF2-40B4-BE49-F238E27FC236}">
                <a16:creationId xmlns:a16="http://schemas.microsoft.com/office/drawing/2014/main" id="{87E29A28-0735-444E-A11C-94489299F4CA}"/>
              </a:ext>
            </a:extLst>
          </p:cNvPr>
          <p:cNvGraphicFramePr>
            <a:graphicFrameLocks noChangeAspect="1"/>
          </p:cNvGraphicFramePr>
          <p:nvPr/>
        </p:nvGraphicFramePr>
        <p:xfrm>
          <a:off x="3389312" y="1989083"/>
          <a:ext cx="379954" cy="248261"/>
        </p:xfrm>
        <a:graphic>
          <a:graphicData uri="http://schemas.openxmlformats.org/presentationml/2006/ole">
            <mc:AlternateContent xmlns:mc="http://schemas.openxmlformats.org/markup-compatibility/2006">
              <mc:Choice xmlns:v="urn:schemas-microsoft-com:vml" Requires="v">
                <p:oleObj r:id="rId9" imgW="330120" imgH="215640" progId="Equation.KSEE3">
                  <p:embed/>
                </p:oleObj>
              </mc:Choice>
              <mc:Fallback>
                <p:oleObj r:id="rId9" imgW="330120" imgH="215640" progId="Equation.KSEE3">
                  <p:embed/>
                  <p:pic>
                    <p:nvPicPr>
                      <p:cNvPr id="4115" name="对象 180">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9312" y="1989083"/>
                        <a:ext cx="379954" cy="24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 name="弧形 59">
            <a:extLst>
              <a:ext uri="{FF2B5EF4-FFF2-40B4-BE49-F238E27FC236}">
                <a16:creationId xmlns:a16="http://schemas.microsoft.com/office/drawing/2014/main" id="{4ABFD510-65C2-4A65-AED9-9F4257793973}"/>
              </a:ext>
            </a:extLst>
          </p:cNvPr>
          <p:cNvSpPr/>
          <p:nvPr/>
        </p:nvSpPr>
        <p:spPr bwMode="auto">
          <a:xfrm rot="18900000">
            <a:off x="3709958" y="2684695"/>
            <a:ext cx="312931"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61" name="对象 183">
            <a:hlinkClick r:id="" action="ppaction://ole?verb=1"/>
            <a:extLst>
              <a:ext uri="{FF2B5EF4-FFF2-40B4-BE49-F238E27FC236}">
                <a16:creationId xmlns:a16="http://schemas.microsoft.com/office/drawing/2014/main" id="{08B7778B-59CC-43E8-A19E-B4D6F8AAC130}"/>
              </a:ext>
            </a:extLst>
          </p:cNvPr>
          <p:cNvGraphicFramePr>
            <a:graphicFrameLocks noChangeAspect="1"/>
          </p:cNvGraphicFramePr>
          <p:nvPr/>
        </p:nvGraphicFramePr>
        <p:xfrm>
          <a:off x="3664634" y="2292298"/>
          <a:ext cx="233372" cy="304662"/>
        </p:xfrm>
        <a:graphic>
          <a:graphicData uri="http://schemas.openxmlformats.org/presentationml/2006/ole">
            <mc:AlternateContent xmlns:mc="http://schemas.openxmlformats.org/markup-compatibility/2006">
              <mc:Choice xmlns:v="urn:schemas-microsoft-com:vml" Requires="v">
                <p:oleObj r:id="rId11" imgW="164880" imgH="215640" progId="Equation.KSEE3">
                  <p:embed/>
                </p:oleObj>
              </mc:Choice>
              <mc:Fallback>
                <p:oleObj r:id="rId11" imgW="164880" imgH="215640" progId="Equation.KSEE3">
                  <p:embed/>
                  <p:pic>
                    <p:nvPicPr>
                      <p:cNvPr id="4117" name="对象 183">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4634" y="2292298"/>
                        <a:ext cx="233372"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等腰三角形 37">
            <a:extLst>
              <a:ext uri="{FF2B5EF4-FFF2-40B4-BE49-F238E27FC236}">
                <a16:creationId xmlns:a16="http://schemas.microsoft.com/office/drawing/2014/main" id="{D96AE935-1872-4881-97FC-56CEA3630C72}"/>
              </a:ext>
            </a:extLst>
          </p:cNvPr>
          <p:cNvSpPr/>
          <p:nvPr/>
        </p:nvSpPr>
        <p:spPr bwMode="auto">
          <a:xfrm rot="10800000">
            <a:off x="4900448" y="3057326"/>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cxnSp>
        <p:nvCxnSpPr>
          <p:cNvPr id="39" name="直接连接符 38">
            <a:extLst>
              <a:ext uri="{FF2B5EF4-FFF2-40B4-BE49-F238E27FC236}">
                <a16:creationId xmlns:a16="http://schemas.microsoft.com/office/drawing/2014/main" id="{B79DB939-3FFB-413D-B6A9-19736DFB1E27}"/>
              </a:ext>
            </a:extLst>
          </p:cNvPr>
          <p:cNvCxnSpPr>
            <a:endCxn id="50" idx="3"/>
          </p:cNvCxnSpPr>
          <p:nvPr/>
        </p:nvCxnSpPr>
        <p:spPr bwMode="auto">
          <a:xfrm>
            <a:off x="5048475" y="3330654"/>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948D1D6-4F7C-4403-9DFB-502781BBE026}"/>
              </a:ext>
            </a:extLst>
          </p:cNvPr>
          <p:cNvCxnSpPr>
            <a:endCxn id="50" idx="3"/>
          </p:cNvCxnSpPr>
          <p:nvPr/>
        </p:nvCxnSpPr>
        <p:spPr bwMode="auto">
          <a:xfrm>
            <a:off x="5048475" y="1914364"/>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CA09AC4-0DBB-41BB-A7FB-67062165B89C}"/>
              </a:ext>
            </a:extLst>
          </p:cNvPr>
          <p:cNvCxnSpPr>
            <a:endCxn id="38" idx="3"/>
          </p:cNvCxnSpPr>
          <p:nvPr/>
        </p:nvCxnSpPr>
        <p:spPr bwMode="auto">
          <a:xfrm flipH="1">
            <a:off x="5048475" y="1963534"/>
            <a:ext cx="500015"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42" name="弧形 41">
            <a:extLst>
              <a:ext uri="{FF2B5EF4-FFF2-40B4-BE49-F238E27FC236}">
                <a16:creationId xmlns:a16="http://schemas.microsoft.com/office/drawing/2014/main" id="{F3303074-1E04-4160-9913-C0CE935632F7}"/>
              </a:ext>
            </a:extLst>
          </p:cNvPr>
          <p:cNvSpPr/>
          <p:nvPr/>
        </p:nvSpPr>
        <p:spPr bwMode="auto">
          <a:xfrm>
            <a:off x="4900448" y="2735311"/>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43" name="对象 271">
            <a:hlinkClick r:id="" action="ppaction://ole?verb=1"/>
            <a:extLst>
              <a:ext uri="{FF2B5EF4-FFF2-40B4-BE49-F238E27FC236}">
                <a16:creationId xmlns:a16="http://schemas.microsoft.com/office/drawing/2014/main" id="{7B2B9CDE-B051-41E3-A9A9-C738D0A378C2}"/>
              </a:ext>
            </a:extLst>
          </p:cNvPr>
          <p:cNvGraphicFramePr>
            <a:graphicFrameLocks noChangeAspect="1"/>
          </p:cNvGraphicFramePr>
          <p:nvPr/>
        </p:nvGraphicFramePr>
        <p:xfrm>
          <a:off x="5059083" y="2358340"/>
          <a:ext cx="215050" cy="304662"/>
        </p:xfrm>
        <a:graphic>
          <a:graphicData uri="http://schemas.openxmlformats.org/presentationml/2006/ole">
            <mc:AlternateContent xmlns:mc="http://schemas.openxmlformats.org/markup-compatibility/2006">
              <mc:Choice xmlns:v="urn:schemas-microsoft-com:vml" Requires="v">
                <p:oleObj r:id="rId13" imgW="152280" imgH="215640" progId="Equation.KSEE3">
                  <p:embed/>
                </p:oleObj>
              </mc:Choice>
              <mc:Fallback>
                <p:oleObj r:id="rId13" imgW="152280" imgH="215640" progId="Equation.KSEE3">
                  <p:embed/>
                  <p:pic>
                    <p:nvPicPr>
                      <p:cNvPr id="4124" name="对象 271">
                        <a:hlinkClick r:id="" action="ppaction://ole?verb=1"/>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9083" y="2358340"/>
                        <a:ext cx="215050"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对象 273">
            <a:hlinkClick r:id="" action="ppaction://ole?verb=1"/>
            <a:extLst>
              <a:ext uri="{FF2B5EF4-FFF2-40B4-BE49-F238E27FC236}">
                <a16:creationId xmlns:a16="http://schemas.microsoft.com/office/drawing/2014/main" id="{DAC98777-5163-4E42-9537-5295C173FDF6}"/>
              </a:ext>
            </a:extLst>
          </p:cNvPr>
          <p:cNvGraphicFramePr>
            <a:graphicFrameLocks noChangeAspect="1"/>
          </p:cNvGraphicFramePr>
          <p:nvPr/>
        </p:nvGraphicFramePr>
        <p:xfrm>
          <a:off x="5338262" y="1690688"/>
          <a:ext cx="405509" cy="263687"/>
        </p:xfrm>
        <a:graphic>
          <a:graphicData uri="http://schemas.openxmlformats.org/presentationml/2006/ole">
            <mc:AlternateContent xmlns:mc="http://schemas.openxmlformats.org/markup-compatibility/2006">
              <mc:Choice xmlns:v="urn:schemas-microsoft-com:vml" Requires="v">
                <p:oleObj r:id="rId14" imgW="527760" imgH="344160" progId="Equation.KSEE3">
                  <p:embed/>
                </p:oleObj>
              </mc:Choice>
              <mc:Fallback>
                <p:oleObj r:id="rId14" imgW="527760" imgH="344160" progId="Equation.KSEE3">
                  <p:embed/>
                  <p:pic>
                    <p:nvPicPr>
                      <p:cNvPr id="4125" name="对象 273">
                        <a:hlinkClick r:id="" action="ppaction://ole?verb=1"/>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8262" y="1690688"/>
                        <a:ext cx="405509" cy="2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5" name="对象 275">
                <a:hlinkClick r:id="" action="ppaction://ole?verb=1"/>
                <a:extLst>
                  <a:ext uri="{FF2B5EF4-FFF2-40B4-BE49-F238E27FC236}">
                    <a16:creationId xmlns:a16="http://schemas.microsoft.com/office/drawing/2014/main" id="{951094C1-08FD-4194-A503-6B3DCE2F8DAC}"/>
                  </a:ext>
                </a:extLst>
              </p:cNvPr>
              <p:cNvSpPr txBox="1"/>
              <p:nvPr/>
            </p:nvSpPr>
            <p:spPr bwMode="auto">
              <a:xfrm>
                <a:off x="4848373" y="3751492"/>
                <a:ext cx="419010" cy="28393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b="1" i="1" smtClean="0">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en-US" altLang="zh-CN" sz="2000" b="1" i="1" smtClean="0">
                              <a:solidFill>
                                <a:srgbClr val="000000"/>
                              </a:solidFill>
                              <a:latin typeface="Cambria Math" panose="02040503050406030204" pitchFamily="18" charset="0"/>
                            </a:rPr>
                            <m:t>𝑵</m:t>
                          </m:r>
                          <m:r>
                            <a:rPr lang="en-US" altLang="zh-CN" sz="2000" b="1" i="1" smtClean="0">
                              <a:solidFill>
                                <a:srgbClr val="000000"/>
                              </a:solidFill>
                              <a:latin typeface="Cambria Math" panose="02040503050406030204" pitchFamily="18" charset="0"/>
                            </a:rPr>
                            <m:t>−</m:t>
                          </m:r>
                          <m:r>
                            <a:rPr lang="en-US" altLang="zh-CN" sz="2000" b="1" i="1" smtClean="0">
                              <a:solidFill>
                                <a:srgbClr val="000000"/>
                              </a:solidFill>
                              <a:latin typeface="Cambria Math" panose="02040503050406030204" pitchFamily="18" charset="0"/>
                            </a:rPr>
                            <m:t>𝟏</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xmlns="">
          <p:sp>
            <p:nvSpPr>
              <p:cNvPr id="45" name="对象 275">
                <a:hlinkClick r:id="" action="ppaction://ole?verb=1"/>
                <a:extLst>
                  <a:ext uri="{FF2B5EF4-FFF2-40B4-BE49-F238E27FC236}">
                    <a16:creationId xmlns:a16="http://schemas.microsoft.com/office/drawing/2014/main" id="{951094C1-08FD-4194-A503-6B3DCE2F8DAC}"/>
                  </a:ext>
                </a:extLst>
              </p:cNvPr>
              <p:cNvSpPr txBox="1">
                <a:spLocks noRot="1" noChangeAspect="1" noMove="1" noResize="1" noEditPoints="1" noAdjustHandles="1" noChangeArrowheads="1" noChangeShapeType="1" noTextEdit="1"/>
              </p:cNvSpPr>
              <p:nvPr/>
            </p:nvSpPr>
            <p:spPr bwMode="auto">
              <a:xfrm>
                <a:off x="4848373" y="3751492"/>
                <a:ext cx="419010" cy="283933"/>
              </a:xfrm>
              <a:prstGeom prst="rect">
                <a:avLst/>
              </a:prstGeom>
              <a:blipFill>
                <a:blip r:embed="rId15"/>
                <a:stretch>
                  <a:fillRect r="-156522" b="-61702"/>
                </a:stretch>
              </a:blipFill>
              <a:ln>
                <a:noFill/>
              </a:ln>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52AABC0C-932C-4906-89A2-E5CF49483069}"/>
              </a:ext>
            </a:extLst>
          </p:cNvPr>
          <p:cNvCxnSpPr>
            <a:endCxn id="38" idx="3"/>
          </p:cNvCxnSpPr>
          <p:nvPr/>
        </p:nvCxnSpPr>
        <p:spPr bwMode="auto">
          <a:xfrm>
            <a:off x="4790994" y="2236861"/>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7" name="对象 278">
            <a:hlinkClick r:id="" action="ppaction://ole?verb=1"/>
            <a:extLst>
              <a:ext uri="{FF2B5EF4-FFF2-40B4-BE49-F238E27FC236}">
                <a16:creationId xmlns:a16="http://schemas.microsoft.com/office/drawing/2014/main" id="{C2A3DA95-8F5B-452D-9FEC-337FEDEE5630}"/>
              </a:ext>
            </a:extLst>
          </p:cNvPr>
          <p:cNvGraphicFramePr>
            <a:graphicFrameLocks noChangeAspect="1"/>
          </p:cNvGraphicFramePr>
          <p:nvPr/>
        </p:nvGraphicFramePr>
        <p:xfrm>
          <a:off x="4572569" y="1989083"/>
          <a:ext cx="379954" cy="248261"/>
        </p:xfrm>
        <a:graphic>
          <a:graphicData uri="http://schemas.openxmlformats.org/presentationml/2006/ole">
            <mc:AlternateContent xmlns:mc="http://schemas.openxmlformats.org/markup-compatibility/2006">
              <mc:Choice xmlns:v="urn:schemas-microsoft-com:vml" Requires="v">
                <p:oleObj r:id="rId16" imgW="330120" imgH="215640" progId="Equation.KSEE3">
                  <p:embed/>
                </p:oleObj>
              </mc:Choice>
              <mc:Fallback>
                <p:oleObj r:id="rId16" imgW="330120" imgH="215640" progId="Equation.KSEE3">
                  <p:embed/>
                  <p:pic>
                    <p:nvPicPr>
                      <p:cNvPr id="4128" name="对象 278">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569" y="1989083"/>
                        <a:ext cx="379954" cy="24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弧形 47">
            <a:extLst>
              <a:ext uri="{FF2B5EF4-FFF2-40B4-BE49-F238E27FC236}">
                <a16:creationId xmlns:a16="http://schemas.microsoft.com/office/drawing/2014/main" id="{C5682A58-EB33-407D-ABA1-E9F87FE02715}"/>
              </a:ext>
            </a:extLst>
          </p:cNvPr>
          <p:cNvSpPr/>
          <p:nvPr/>
        </p:nvSpPr>
        <p:spPr bwMode="auto">
          <a:xfrm rot="18900000">
            <a:off x="4892733" y="2684695"/>
            <a:ext cx="312931"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49" name="对象 281">
            <a:hlinkClick r:id="" action="ppaction://ole?verb=1"/>
            <a:extLst>
              <a:ext uri="{FF2B5EF4-FFF2-40B4-BE49-F238E27FC236}">
                <a16:creationId xmlns:a16="http://schemas.microsoft.com/office/drawing/2014/main" id="{56BB9FE6-E823-4982-85C5-9245FE4C0D43}"/>
              </a:ext>
            </a:extLst>
          </p:cNvPr>
          <p:cNvGraphicFramePr>
            <a:graphicFrameLocks noChangeAspect="1"/>
          </p:cNvGraphicFramePr>
          <p:nvPr/>
        </p:nvGraphicFramePr>
        <p:xfrm>
          <a:off x="4847891" y="2292298"/>
          <a:ext cx="233372" cy="304662"/>
        </p:xfrm>
        <a:graphic>
          <a:graphicData uri="http://schemas.openxmlformats.org/presentationml/2006/ole">
            <mc:AlternateContent xmlns:mc="http://schemas.openxmlformats.org/markup-compatibility/2006">
              <mc:Choice xmlns:v="urn:schemas-microsoft-com:vml" Requires="v">
                <p:oleObj r:id="rId17" imgW="164880" imgH="215640" progId="Equation.KSEE3">
                  <p:embed/>
                </p:oleObj>
              </mc:Choice>
              <mc:Fallback>
                <p:oleObj r:id="rId17" imgW="164880" imgH="215640" progId="Equation.KSEE3">
                  <p:embed/>
                  <p:pic>
                    <p:nvPicPr>
                      <p:cNvPr id="4130" name="对象 281">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7891" y="2292298"/>
                        <a:ext cx="233372"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等腰三角形 25">
            <a:extLst>
              <a:ext uri="{FF2B5EF4-FFF2-40B4-BE49-F238E27FC236}">
                <a16:creationId xmlns:a16="http://schemas.microsoft.com/office/drawing/2014/main" id="{8874BD85-5150-41AB-A2D3-F2207813C905}"/>
              </a:ext>
            </a:extLst>
          </p:cNvPr>
          <p:cNvSpPr/>
          <p:nvPr/>
        </p:nvSpPr>
        <p:spPr bwMode="auto">
          <a:xfrm rot="10800000">
            <a:off x="6084668" y="3057326"/>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cxnSp>
        <p:nvCxnSpPr>
          <p:cNvPr id="27" name="直接连接符 26">
            <a:extLst>
              <a:ext uri="{FF2B5EF4-FFF2-40B4-BE49-F238E27FC236}">
                <a16:creationId xmlns:a16="http://schemas.microsoft.com/office/drawing/2014/main" id="{7B010AD8-56AA-426F-BA11-B83FC2AC4FF3}"/>
              </a:ext>
            </a:extLst>
          </p:cNvPr>
          <p:cNvCxnSpPr>
            <a:endCxn id="38" idx="3"/>
          </p:cNvCxnSpPr>
          <p:nvPr/>
        </p:nvCxnSpPr>
        <p:spPr bwMode="auto">
          <a:xfrm>
            <a:off x="6232696" y="3330654"/>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2B25A9A-85EA-4D24-A41E-54B08D02FB9F}"/>
              </a:ext>
            </a:extLst>
          </p:cNvPr>
          <p:cNvCxnSpPr>
            <a:endCxn id="38" idx="3"/>
          </p:cNvCxnSpPr>
          <p:nvPr/>
        </p:nvCxnSpPr>
        <p:spPr bwMode="auto">
          <a:xfrm>
            <a:off x="6232696" y="1914364"/>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0E3595B-A5B0-4D69-BCD3-20197A2DC1FE}"/>
              </a:ext>
            </a:extLst>
          </p:cNvPr>
          <p:cNvCxnSpPr>
            <a:endCxn id="26" idx="3"/>
          </p:cNvCxnSpPr>
          <p:nvPr/>
        </p:nvCxnSpPr>
        <p:spPr bwMode="auto">
          <a:xfrm flipH="1">
            <a:off x="6232696" y="1963534"/>
            <a:ext cx="498568"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30" name="弧形 29">
            <a:extLst>
              <a:ext uri="{FF2B5EF4-FFF2-40B4-BE49-F238E27FC236}">
                <a16:creationId xmlns:a16="http://schemas.microsoft.com/office/drawing/2014/main" id="{027018A9-2455-445E-A2CF-2FD9D6136FA6}"/>
              </a:ext>
            </a:extLst>
          </p:cNvPr>
          <p:cNvSpPr/>
          <p:nvPr/>
        </p:nvSpPr>
        <p:spPr bwMode="auto">
          <a:xfrm>
            <a:off x="6084668" y="2735311"/>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31" name="对象 290">
            <a:hlinkClick r:id="" action="ppaction://ole?verb=1"/>
            <a:extLst>
              <a:ext uri="{FF2B5EF4-FFF2-40B4-BE49-F238E27FC236}">
                <a16:creationId xmlns:a16="http://schemas.microsoft.com/office/drawing/2014/main" id="{5580DF7A-6719-4E27-98AE-6A0321E4FA2C}"/>
              </a:ext>
            </a:extLst>
          </p:cNvPr>
          <p:cNvGraphicFramePr>
            <a:graphicFrameLocks noChangeAspect="1"/>
          </p:cNvGraphicFramePr>
          <p:nvPr/>
        </p:nvGraphicFramePr>
        <p:xfrm>
          <a:off x="6242339" y="2358340"/>
          <a:ext cx="215050" cy="304662"/>
        </p:xfrm>
        <a:graphic>
          <a:graphicData uri="http://schemas.openxmlformats.org/presentationml/2006/ole">
            <mc:AlternateContent xmlns:mc="http://schemas.openxmlformats.org/markup-compatibility/2006">
              <mc:Choice xmlns:v="urn:schemas-microsoft-com:vml" Requires="v">
                <p:oleObj r:id="rId18" imgW="152280" imgH="215640" progId="Equation.KSEE3">
                  <p:embed/>
                </p:oleObj>
              </mc:Choice>
              <mc:Fallback>
                <p:oleObj r:id="rId18" imgW="152280" imgH="215640" progId="Equation.KSEE3">
                  <p:embed/>
                  <p:pic>
                    <p:nvPicPr>
                      <p:cNvPr id="4137" name="对象 290">
                        <a:hlinkClick r:id="" action="ppaction://ole?verb=1"/>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339" y="2358340"/>
                        <a:ext cx="215050"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对象 292">
            <a:hlinkClick r:id="" action="ppaction://ole?verb=1"/>
            <a:extLst>
              <a:ext uri="{FF2B5EF4-FFF2-40B4-BE49-F238E27FC236}">
                <a16:creationId xmlns:a16="http://schemas.microsoft.com/office/drawing/2014/main" id="{5E65D87C-7846-453B-AAE4-7DD9C93AEC83}"/>
              </a:ext>
            </a:extLst>
          </p:cNvPr>
          <p:cNvGraphicFramePr>
            <a:graphicFrameLocks noChangeAspect="1"/>
          </p:cNvGraphicFramePr>
          <p:nvPr/>
        </p:nvGraphicFramePr>
        <p:xfrm>
          <a:off x="6521518" y="1690688"/>
          <a:ext cx="405509" cy="263687"/>
        </p:xfrm>
        <a:graphic>
          <a:graphicData uri="http://schemas.openxmlformats.org/presentationml/2006/ole">
            <mc:AlternateContent xmlns:mc="http://schemas.openxmlformats.org/markup-compatibility/2006">
              <mc:Choice xmlns:v="urn:schemas-microsoft-com:vml" Requires="v">
                <p:oleObj r:id="rId19" imgW="527760" imgH="344160" progId="Equation.KSEE3">
                  <p:embed/>
                </p:oleObj>
              </mc:Choice>
              <mc:Fallback>
                <p:oleObj r:id="rId19" imgW="527760" imgH="344160" progId="Equation.KSEE3">
                  <p:embed/>
                  <p:pic>
                    <p:nvPicPr>
                      <p:cNvPr id="4138" name="对象 292">
                        <a:hlinkClick r:id="" action="ppaction://ole?verb=1"/>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1518" y="1690688"/>
                        <a:ext cx="405509" cy="2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3" name="对象 294">
                <a:hlinkClick r:id="" action="ppaction://ole?verb=1"/>
                <a:extLst>
                  <a:ext uri="{FF2B5EF4-FFF2-40B4-BE49-F238E27FC236}">
                    <a16:creationId xmlns:a16="http://schemas.microsoft.com/office/drawing/2014/main" id="{2190D6BD-5831-4A6C-9591-793BD95EEAB6}"/>
                  </a:ext>
                </a:extLst>
              </p:cNvPr>
              <p:cNvSpPr txBox="1"/>
              <p:nvPr/>
            </p:nvSpPr>
            <p:spPr bwMode="auto">
              <a:xfrm>
                <a:off x="6031147" y="3751492"/>
                <a:ext cx="420456" cy="28393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b="1" i="1" smtClean="0">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en-US" altLang="zh-CN" sz="2000" b="1" i="1" smtClean="0">
                              <a:solidFill>
                                <a:srgbClr val="000000"/>
                              </a:solidFill>
                              <a:latin typeface="Cambria Math" panose="02040503050406030204" pitchFamily="18" charset="0"/>
                            </a:rPr>
                            <m:t>𝑵</m:t>
                          </m:r>
                          <m:r>
                            <a:rPr lang="en-US" altLang="zh-CN" sz="2000" b="1" i="1" smtClean="0">
                              <a:solidFill>
                                <a:srgbClr val="000000"/>
                              </a:solidFill>
                              <a:latin typeface="Cambria Math" panose="02040503050406030204" pitchFamily="18" charset="0"/>
                            </a:rPr>
                            <m:t>−</m:t>
                          </m:r>
                          <m:r>
                            <a:rPr lang="en-US" altLang="zh-CN" sz="2000" b="1" i="1" smtClean="0">
                              <a:solidFill>
                                <a:srgbClr val="000000"/>
                              </a:solidFill>
                              <a:latin typeface="Cambria Math" panose="02040503050406030204" pitchFamily="18" charset="0"/>
                            </a:rPr>
                            <m:t>𝟐</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xmlns="">
          <p:sp>
            <p:nvSpPr>
              <p:cNvPr id="33" name="对象 294">
                <a:hlinkClick r:id="" action="ppaction://ole?verb=1"/>
                <a:extLst>
                  <a:ext uri="{FF2B5EF4-FFF2-40B4-BE49-F238E27FC236}">
                    <a16:creationId xmlns:a16="http://schemas.microsoft.com/office/drawing/2014/main" id="{2190D6BD-5831-4A6C-9591-793BD95EEAB6}"/>
                  </a:ext>
                </a:extLst>
              </p:cNvPr>
              <p:cNvSpPr txBox="1">
                <a:spLocks noRot="1" noChangeAspect="1" noMove="1" noResize="1" noEditPoints="1" noAdjustHandles="1" noChangeArrowheads="1" noChangeShapeType="1" noTextEdit="1"/>
              </p:cNvSpPr>
              <p:nvPr/>
            </p:nvSpPr>
            <p:spPr bwMode="auto">
              <a:xfrm>
                <a:off x="6031147" y="3751492"/>
                <a:ext cx="420456" cy="283933"/>
              </a:xfrm>
              <a:prstGeom prst="rect">
                <a:avLst/>
              </a:prstGeom>
              <a:blipFill>
                <a:blip r:embed="rId20"/>
                <a:stretch>
                  <a:fillRect r="-156522" b="-61702"/>
                </a:stretch>
              </a:blipFill>
              <a:ln>
                <a:noFill/>
              </a:ln>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466C7DC0-2C13-481D-BCC1-911E5304B179}"/>
              </a:ext>
            </a:extLst>
          </p:cNvPr>
          <p:cNvCxnSpPr>
            <a:endCxn id="26" idx="3"/>
          </p:cNvCxnSpPr>
          <p:nvPr/>
        </p:nvCxnSpPr>
        <p:spPr bwMode="auto">
          <a:xfrm>
            <a:off x="5975214" y="2236861"/>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5" name="对象 297">
            <a:hlinkClick r:id="" action="ppaction://ole?verb=1"/>
            <a:extLst>
              <a:ext uri="{FF2B5EF4-FFF2-40B4-BE49-F238E27FC236}">
                <a16:creationId xmlns:a16="http://schemas.microsoft.com/office/drawing/2014/main" id="{D37E7C55-6C7D-461E-B327-BC6016128F8D}"/>
              </a:ext>
            </a:extLst>
          </p:cNvPr>
          <p:cNvGraphicFramePr>
            <a:graphicFrameLocks noChangeAspect="1"/>
          </p:cNvGraphicFramePr>
          <p:nvPr/>
        </p:nvGraphicFramePr>
        <p:xfrm>
          <a:off x="5755825" y="1989083"/>
          <a:ext cx="379954" cy="248261"/>
        </p:xfrm>
        <a:graphic>
          <a:graphicData uri="http://schemas.openxmlformats.org/presentationml/2006/ole">
            <mc:AlternateContent xmlns:mc="http://schemas.openxmlformats.org/markup-compatibility/2006">
              <mc:Choice xmlns:v="urn:schemas-microsoft-com:vml" Requires="v">
                <p:oleObj r:id="rId21" imgW="330120" imgH="215640" progId="Equation.KSEE3">
                  <p:embed/>
                </p:oleObj>
              </mc:Choice>
              <mc:Fallback>
                <p:oleObj r:id="rId21" imgW="330120" imgH="215640" progId="Equation.KSEE3">
                  <p:embed/>
                  <p:pic>
                    <p:nvPicPr>
                      <p:cNvPr id="4141" name="对象 297">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5825" y="1989083"/>
                        <a:ext cx="379954" cy="24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弧形 35">
            <a:extLst>
              <a:ext uri="{FF2B5EF4-FFF2-40B4-BE49-F238E27FC236}">
                <a16:creationId xmlns:a16="http://schemas.microsoft.com/office/drawing/2014/main" id="{07BBDDEA-5CC6-4895-B4FA-1F080DA5E801}"/>
              </a:ext>
            </a:extLst>
          </p:cNvPr>
          <p:cNvSpPr/>
          <p:nvPr/>
        </p:nvSpPr>
        <p:spPr bwMode="auto">
          <a:xfrm rot="18900000">
            <a:off x="6075507" y="2684695"/>
            <a:ext cx="314378"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37" name="对象 300">
            <a:hlinkClick r:id="" action="ppaction://ole?verb=1"/>
            <a:extLst>
              <a:ext uri="{FF2B5EF4-FFF2-40B4-BE49-F238E27FC236}">
                <a16:creationId xmlns:a16="http://schemas.microsoft.com/office/drawing/2014/main" id="{6D98CE10-BB9D-484A-959F-A79C0EDF86F1}"/>
              </a:ext>
            </a:extLst>
          </p:cNvPr>
          <p:cNvGraphicFramePr>
            <a:graphicFrameLocks noChangeAspect="1"/>
          </p:cNvGraphicFramePr>
          <p:nvPr/>
        </p:nvGraphicFramePr>
        <p:xfrm>
          <a:off x="6031147" y="2292298"/>
          <a:ext cx="233372" cy="304662"/>
        </p:xfrm>
        <a:graphic>
          <a:graphicData uri="http://schemas.openxmlformats.org/presentationml/2006/ole">
            <mc:AlternateContent xmlns:mc="http://schemas.openxmlformats.org/markup-compatibility/2006">
              <mc:Choice xmlns:v="urn:schemas-microsoft-com:vml" Requires="v">
                <p:oleObj r:id="rId22" imgW="164880" imgH="215640" progId="Equation.KSEE3">
                  <p:embed/>
                </p:oleObj>
              </mc:Choice>
              <mc:Fallback>
                <p:oleObj r:id="rId22" imgW="164880" imgH="215640" progId="Equation.KSEE3">
                  <p:embed/>
                  <p:pic>
                    <p:nvPicPr>
                      <p:cNvPr id="4143" name="对象 300">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147" y="2292298"/>
                        <a:ext cx="233372"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等腰三角形 13">
            <a:extLst>
              <a:ext uri="{FF2B5EF4-FFF2-40B4-BE49-F238E27FC236}">
                <a16:creationId xmlns:a16="http://schemas.microsoft.com/office/drawing/2014/main" id="{4FC63337-49B6-42F3-BA0B-8A68F9E1F153}"/>
              </a:ext>
            </a:extLst>
          </p:cNvPr>
          <p:cNvSpPr/>
          <p:nvPr/>
        </p:nvSpPr>
        <p:spPr bwMode="auto">
          <a:xfrm rot="10800000">
            <a:off x="7778548" y="3057326"/>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cxnSp>
        <p:nvCxnSpPr>
          <p:cNvPr id="15" name="直接连接符 14">
            <a:extLst>
              <a:ext uri="{FF2B5EF4-FFF2-40B4-BE49-F238E27FC236}">
                <a16:creationId xmlns:a16="http://schemas.microsoft.com/office/drawing/2014/main" id="{61F2A7BF-B98D-4A94-B73D-3A955E705127}"/>
              </a:ext>
            </a:extLst>
          </p:cNvPr>
          <p:cNvCxnSpPr>
            <a:endCxn id="26" idx="3"/>
          </p:cNvCxnSpPr>
          <p:nvPr/>
        </p:nvCxnSpPr>
        <p:spPr bwMode="auto">
          <a:xfrm>
            <a:off x="7926575" y="3330654"/>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E16ADF3-0F03-44DA-8A61-A98B48CA96A4}"/>
              </a:ext>
            </a:extLst>
          </p:cNvPr>
          <p:cNvCxnSpPr>
            <a:endCxn id="26" idx="3"/>
          </p:cNvCxnSpPr>
          <p:nvPr/>
        </p:nvCxnSpPr>
        <p:spPr bwMode="auto">
          <a:xfrm>
            <a:off x="7926575" y="1914364"/>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5884B6E-087F-4148-843E-1547A4D8A2E7}"/>
              </a:ext>
            </a:extLst>
          </p:cNvPr>
          <p:cNvCxnSpPr>
            <a:endCxn id="14" idx="3"/>
          </p:cNvCxnSpPr>
          <p:nvPr/>
        </p:nvCxnSpPr>
        <p:spPr bwMode="auto">
          <a:xfrm flipH="1">
            <a:off x="7926575" y="1963534"/>
            <a:ext cx="500015"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18" name="弧形 17">
            <a:extLst>
              <a:ext uri="{FF2B5EF4-FFF2-40B4-BE49-F238E27FC236}">
                <a16:creationId xmlns:a16="http://schemas.microsoft.com/office/drawing/2014/main" id="{41B47B0B-D15E-410A-8AF9-27E05F9A05AF}"/>
              </a:ext>
            </a:extLst>
          </p:cNvPr>
          <p:cNvSpPr/>
          <p:nvPr/>
        </p:nvSpPr>
        <p:spPr bwMode="auto">
          <a:xfrm>
            <a:off x="7778548" y="2735311"/>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19" name="对象 308">
            <a:hlinkClick r:id="" action="ppaction://ole?verb=1"/>
            <a:extLst>
              <a:ext uri="{FF2B5EF4-FFF2-40B4-BE49-F238E27FC236}">
                <a16:creationId xmlns:a16="http://schemas.microsoft.com/office/drawing/2014/main" id="{3C0020EB-9D65-4464-A367-BC4C8B489E90}"/>
              </a:ext>
            </a:extLst>
          </p:cNvPr>
          <p:cNvGraphicFramePr>
            <a:graphicFrameLocks noChangeAspect="1"/>
          </p:cNvGraphicFramePr>
          <p:nvPr/>
        </p:nvGraphicFramePr>
        <p:xfrm>
          <a:off x="7937183" y="2358340"/>
          <a:ext cx="215050" cy="304662"/>
        </p:xfrm>
        <a:graphic>
          <a:graphicData uri="http://schemas.openxmlformats.org/presentationml/2006/ole">
            <mc:AlternateContent xmlns:mc="http://schemas.openxmlformats.org/markup-compatibility/2006">
              <mc:Choice xmlns:v="urn:schemas-microsoft-com:vml" Requires="v">
                <p:oleObj r:id="rId23" imgW="152280" imgH="215640" progId="Equation.KSEE3">
                  <p:embed/>
                </p:oleObj>
              </mc:Choice>
              <mc:Fallback>
                <p:oleObj r:id="rId23" imgW="152280" imgH="215640" progId="Equation.KSEE3">
                  <p:embed/>
                  <p:pic>
                    <p:nvPicPr>
                      <p:cNvPr id="4150" name="对象 308">
                        <a:hlinkClick r:id="" action="ppaction://ole?verb=1"/>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7183" y="2358340"/>
                        <a:ext cx="215050"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310">
            <a:hlinkClick r:id="" action="ppaction://ole?verb=1"/>
            <a:extLst>
              <a:ext uri="{FF2B5EF4-FFF2-40B4-BE49-F238E27FC236}">
                <a16:creationId xmlns:a16="http://schemas.microsoft.com/office/drawing/2014/main" id="{670B6544-A82F-4E13-95C7-50D43BA136AA}"/>
              </a:ext>
            </a:extLst>
          </p:cNvPr>
          <p:cNvGraphicFramePr>
            <a:graphicFrameLocks noChangeAspect="1"/>
          </p:cNvGraphicFramePr>
          <p:nvPr/>
        </p:nvGraphicFramePr>
        <p:xfrm>
          <a:off x="8216362" y="1690688"/>
          <a:ext cx="405509" cy="263687"/>
        </p:xfrm>
        <a:graphic>
          <a:graphicData uri="http://schemas.openxmlformats.org/presentationml/2006/ole">
            <mc:AlternateContent xmlns:mc="http://schemas.openxmlformats.org/markup-compatibility/2006">
              <mc:Choice xmlns:v="urn:schemas-microsoft-com:vml" Requires="v">
                <p:oleObj r:id="rId24" imgW="527760" imgH="344160" progId="Equation.KSEE3">
                  <p:embed/>
                </p:oleObj>
              </mc:Choice>
              <mc:Fallback>
                <p:oleObj r:id="rId24" imgW="527760" imgH="344160" progId="Equation.KSEE3">
                  <p:embed/>
                  <p:pic>
                    <p:nvPicPr>
                      <p:cNvPr id="4151" name="对象 310">
                        <a:hlinkClick r:id="" action="ppaction://ole?verb=1"/>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6362" y="1690688"/>
                        <a:ext cx="405509" cy="2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1" name="对象 312">
                <a:hlinkClick r:id="" action="ppaction://ole?verb=1"/>
                <a:extLst>
                  <a:ext uri="{FF2B5EF4-FFF2-40B4-BE49-F238E27FC236}">
                    <a16:creationId xmlns:a16="http://schemas.microsoft.com/office/drawing/2014/main" id="{1ED83BB3-726F-4F3A-ACB4-756826F11727}"/>
                  </a:ext>
                </a:extLst>
              </p:cNvPr>
              <p:cNvSpPr txBox="1"/>
              <p:nvPr/>
            </p:nvSpPr>
            <p:spPr bwMode="auto">
              <a:xfrm>
                <a:off x="7726473" y="3751492"/>
                <a:ext cx="419010" cy="28393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b="1" i="1">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zh-CN" altLang="en-US" sz="2000" b="1" i="1">
                              <a:solidFill>
                                <a:srgbClr val="000000"/>
                              </a:solidFill>
                              <a:latin typeface="Cambria Math" panose="02040503050406030204" pitchFamily="18" charset="0"/>
                            </a:rPr>
                            <m:t>𝟏</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xmlns="">
          <p:sp>
            <p:nvSpPr>
              <p:cNvPr id="21" name="对象 312">
                <a:hlinkClick r:id="" action="ppaction://ole?verb=1"/>
                <a:extLst>
                  <a:ext uri="{FF2B5EF4-FFF2-40B4-BE49-F238E27FC236}">
                    <a16:creationId xmlns:a16="http://schemas.microsoft.com/office/drawing/2014/main" id="{1ED83BB3-726F-4F3A-ACB4-756826F11727}"/>
                  </a:ext>
                </a:extLst>
              </p:cNvPr>
              <p:cNvSpPr txBox="1">
                <a:spLocks noRot="1" noChangeAspect="1" noMove="1" noResize="1" noEditPoints="1" noAdjustHandles="1" noChangeArrowheads="1" noChangeShapeType="1" noTextEdit="1"/>
              </p:cNvSpPr>
              <p:nvPr/>
            </p:nvSpPr>
            <p:spPr bwMode="auto">
              <a:xfrm>
                <a:off x="7726473" y="3751492"/>
                <a:ext cx="419010" cy="283933"/>
              </a:xfrm>
              <a:prstGeom prst="rect">
                <a:avLst/>
              </a:prstGeom>
              <a:blipFill>
                <a:blip r:embed="rId25"/>
                <a:stretch>
                  <a:fillRect r="-91304" b="-61702"/>
                </a:stretch>
              </a:blipFill>
              <a:ln>
                <a:noFill/>
              </a:ln>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91744947-E9BE-49CE-A883-8D6E8A694D5D}"/>
              </a:ext>
            </a:extLst>
          </p:cNvPr>
          <p:cNvCxnSpPr>
            <a:endCxn id="14" idx="3"/>
          </p:cNvCxnSpPr>
          <p:nvPr/>
        </p:nvCxnSpPr>
        <p:spPr bwMode="auto">
          <a:xfrm>
            <a:off x="7669094" y="2236861"/>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3" name="对象 315">
            <a:hlinkClick r:id="" action="ppaction://ole?verb=1"/>
            <a:extLst>
              <a:ext uri="{FF2B5EF4-FFF2-40B4-BE49-F238E27FC236}">
                <a16:creationId xmlns:a16="http://schemas.microsoft.com/office/drawing/2014/main" id="{200960FF-6C54-46B3-933F-776DF5243AC0}"/>
              </a:ext>
            </a:extLst>
          </p:cNvPr>
          <p:cNvGraphicFramePr>
            <a:graphicFrameLocks noChangeAspect="1"/>
          </p:cNvGraphicFramePr>
          <p:nvPr/>
        </p:nvGraphicFramePr>
        <p:xfrm>
          <a:off x="7450669" y="1989083"/>
          <a:ext cx="379954" cy="248261"/>
        </p:xfrm>
        <a:graphic>
          <a:graphicData uri="http://schemas.openxmlformats.org/presentationml/2006/ole">
            <mc:AlternateContent xmlns:mc="http://schemas.openxmlformats.org/markup-compatibility/2006">
              <mc:Choice xmlns:v="urn:schemas-microsoft-com:vml" Requires="v">
                <p:oleObj r:id="rId26" imgW="330120" imgH="215640" progId="Equation.KSEE3">
                  <p:embed/>
                </p:oleObj>
              </mc:Choice>
              <mc:Fallback>
                <p:oleObj r:id="rId26" imgW="330120" imgH="215640" progId="Equation.KSEE3">
                  <p:embed/>
                  <p:pic>
                    <p:nvPicPr>
                      <p:cNvPr id="4154" name="对象 315">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0669" y="1989083"/>
                        <a:ext cx="379954" cy="24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弧形 23">
            <a:extLst>
              <a:ext uri="{FF2B5EF4-FFF2-40B4-BE49-F238E27FC236}">
                <a16:creationId xmlns:a16="http://schemas.microsoft.com/office/drawing/2014/main" id="{EFC04F62-7F55-4AAB-8BDC-8129455F8E3E}"/>
              </a:ext>
            </a:extLst>
          </p:cNvPr>
          <p:cNvSpPr/>
          <p:nvPr/>
        </p:nvSpPr>
        <p:spPr bwMode="auto">
          <a:xfrm rot="18900000">
            <a:off x="7770833" y="2684695"/>
            <a:ext cx="312931"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25" name="对象 318">
            <a:hlinkClick r:id="" action="ppaction://ole?verb=1"/>
            <a:extLst>
              <a:ext uri="{FF2B5EF4-FFF2-40B4-BE49-F238E27FC236}">
                <a16:creationId xmlns:a16="http://schemas.microsoft.com/office/drawing/2014/main" id="{F83D6556-6E8B-4711-B6CC-3173919236AC}"/>
              </a:ext>
            </a:extLst>
          </p:cNvPr>
          <p:cNvGraphicFramePr>
            <a:graphicFrameLocks noChangeAspect="1"/>
          </p:cNvGraphicFramePr>
          <p:nvPr/>
        </p:nvGraphicFramePr>
        <p:xfrm>
          <a:off x="7725991" y="2292298"/>
          <a:ext cx="233372" cy="304662"/>
        </p:xfrm>
        <a:graphic>
          <a:graphicData uri="http://schemas.openxmlformats.org/presentationml/2006/ole">
            <mc:AlternateContent xmlns:mc="http://schemas.openxmlformats.org/markup-compatibility/2006">
              <mc:Choice xmlns:v="urn:schemas-microsoft-com:vml" Requires="v">
                <p:oleObj r:id="rId27" imgW="164880" imgH="215640" progId="Equation.KSEE3">
                  <p:embed/>
                </p:oleObj>
              </mc:Choice>
              <mc:Fallback>
                <p:oleObj r:id="rId27" imgW="164880" imgH="215640" progId="Equation.KSEE3">
                  <p:embed/>
                  <p:pic>
                    <p:nvPicPr>
                      <p:cNvPr id="4156" name="对象 318">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25991" y="2292298"/>
                        <a:ext cx="233372"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91664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3B92D-AEAE-4EE1-A164-64C7315F8CBC}"/>
              </a:ext>
            </a:extLst>
          </p:cNvPr>
          <p:cNvSpPr>
            <a:spLocks noGrp="1"/>
          </p:cNvSpPr>
          <p:nvPr>
            <p:ph type="title"/>
          </p:nvPr>
        </p:nvSpPr>
        <p:spPr/>
        <p:txBody>
          <a:bodyPr/>
          <a:lstStyle/>
          <a:p>
            <a:r>
              <a:rPr lang="en-US" altLang="zh-CN" dirty="0"/>
              <a:t>Signal Model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55B60D0-E742-471B-B81F-19257FAB8A52}"/>
                  </a:ext>
                </a:extLst>
              </p:cNvPr>
              <p:cNvSpPr>
                <a:spLocks noGrp="1"/>
              </p:cNvSpPr>
              <p:nvPr>
                <p:ph idx="1"/>
              </p:nvPr>
            </p:nvSpPr>
            <p:spPr>
              <a:xfrm>
                <a:off x="838200" y="4382990"/>
                <a:ext cx="10515600" cy="2475010"/>
              </a:xfrm>
            </p:spPr>
            <p:txBody>
              <a:bodyPr>
                <a:normAutofit fontScale="92500"/>
              </a:bodyPr>
              <a:lstStyle/>
              <a:p>
                <a:pPr>
                  <a:lnSpc>
                    <a:spcPct val="120000"/>
                  </a:lnSpc>
                </a:pPr>
                <a:r>
                  <a:rPr lang="en-US" altLang="zh-CN" sz="2000" dirty="0"/>
                  <a:t>The accumulated signal vector can be written as</a:t>
                </a:r>
              </a:p>
              <a:p>
                <a:pPr marL="0" indent="0" algn="l">
                  <a:lnSpc>
                    <a:spcPct val="120000"/>
                  </a:lnSpc>
                  <a:buNone/>
                </a:pPr>
                <a14:m>
                  <m:oMathPara xmlns:m="http://schemas.openxmlformats.org/officeDocument/2006/math">
                    <m:oMathParaPr>
                      <m:jc m:val="centerGroup"/>
                    </m:oMathParaPr>
                    <m:oMath xmlns:m="http://schemas.openxmlformats.org/officeDocument/2006/math">
                      <m:r>
                        <a:rPr lang="zh-CN" altLang="en-US" sz="2000" i="1">
                          <a:solidFill>
                            <a:srgbClr val="000000"/>
                          </a:solidFill>
                          <a:latin typeface="Cambria Math" panose="02040503050406030204" pitchFamily="18" charset="0"/>
                        </a:rPr>
                        <m:t>𝐱</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1</m:t>
                          </m:r>
                        </m:sub>
                      </m:sSub>
                      <m:d>
                        <m:dPr>
                          <m:ctrlPr>
                            <a:rPr lang="zh-CN" altLang="en-US" sz="2000" i="1">
                              <a:solidFill>
                                <a:srgbClr val="000000"/>
                              </a:solidFill>
                              <a:latin typeface="Cambria Math" panose="02040503050406030204" pitchFamily="18" charset="0"/>
                            </a:rPr>
                          </m:ctrlPr>
                        </m:dPr>
                        <m:e>
                          <m:r>
                            <a:rPr lang="zh-CN" altLang="en-US" sz="2000" i="1">
                              <a:solidFill>
                                <a:srgbClr val="000000"/>
                              </a:solidFill>
                              <a:latin typeface="Cambria Math" panose="02040503050406030204" pitchFamily="18" charset="0"/>
                            </a:rPr>
                            <m:t>𝑡</m:t>
                          </m:r>
                        </m:e>
                      </m:d>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2</m:t>
                          </m:r>
                        </m:sub>
                      </m:sSub>
                      <m:d>
                        <m:dPr>
                          <m:ctrlPr>
                            <a:rPr lang="zh-CN" altLang="en-US" sz="2000" i="1">
                              <a:solidFill>
                                <a:srgbClr val="000000"/>
                              </a:solidFill>
                              <a:latin typeface="Cambria Math" panose="02040503050406030204" pitchFamily="18" charset="0"/>
                            </a:rPr>
                          </m:ctrlPr>
                        </m:dPr>
                        <m:e>
                          <m:r>
                            <a:rPr lang="zh-CN" altLang="en-US" sz="2000" i="1">
                              <a:solidFill>
                                <a:srgbClr val="000000"/>
                              </a:solidFill>
                              <a:latin typeface="Cambria Math" panose="02040503050406030204" pitchFamily="18" charset="0"/>
                            </a:rPr>
                            <m:t>𝑡</m:t>
                          </m:r>
                        </m:e>
                      </m:d>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𝑥</m:t>
                          </m:r>
                        </m:e>
                        <m:sub>
                          <m:r>
                            <a:rPr lang="zh-CN" altLang="en-US" sz="2000" i="1">
                              <a:solidFill>
                                <a:srgbClr val="000000"/>
                              </a:solidFill>
                              <a:latin typeface="Cambria Math" panose="02040503050406030204" pitchFamily="18" charset="0"/>
                            </a:rPr>
                            <m:t>𝑁</m:t>
                          </m:r>
                        </m:sub>
                      </m:sSub>
                      <m:d>
                        <m:dPr>
                          <m:ctrlPr>
                            <a:rPr lang="zh-CN" altLang="en-US" sz="2000" i="1">
                              <a:solidFill>
                                <a:srgbClr val="000000"/>
                              </a:solidFill>
                              <a:latin typeface="Cambria Math" panose="02040503050406030204" pitchFamily="18" charset="0"/>
                            </a:rPr>
                          </m:ctrlPr>
                        </m:dPr>
                        <m:e>
                          <m:r>
                            <a:rPr lang="zh-CN" altLang="en-US" sz="2000" i="1">
                              <a:solidFill>
                                <a:srgbClr val="000000"/>
                              </a:solidFill>
                              <a:latin typeface="Cambria Math" panose="02040503050406030204" pitchFamily="18" charset="0"/>
                            </a:rPr>
                            <m:t>𝑡</m:t>
                          </m:r>
                        </m:e>
                      </m:d>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𝑇</m:t>
                          </m:r>
                        </m:sup>
                      </m:sSup>
                    </m:oMath>
                  </m:oMathPara>
                </a14:m>
                <a:endParaRPr lang="en-US" altLang="zh-CN" sz="2000" i="1" dirty="0">
                  <a:solidFill>
                    <a:srgbClr val="000000"/>
                  </a:solidFill>
                  <a:latin typeface="Cambria Math" panose="02040503050406030204" pitchFamily="18" charset="0"/>
                </a:endParaRPr>
              </a:p>
              <a:p>
                <a:pPr marL="0" indent="0" algn="l">
                  <a:lnSpc>
                    <a:spcPct val="120000"/>
                  </a:lnSpc>
                  <a:buNone/>
                </a:pPr>
                <a14:m>
                  <m:oMathPara xmlns:m="http://schemas.openxmlformats.org/officeDocument/2006/math">
                    <m:oMathParaPr>
                      <m:jc m:val="centerGroup"/>
                    </m:oMathParaPr>
                    <m:oMath xmlns:m="http://schemas.openxmlformats.org/officeDocument/2006/math">
                      <m:r>
                        <a:rPr lang="en-US" altLang="zh-CN" sz="2000" b="1" i="1" smtClean="0">
                          <a:solidFill>
                            <a:srgbClr val="ED6C00"/>
                          </a:solidFill>
                          <a:latin typeface="Cambria Math" panose="02040503050406030204" pitchFamily="18" charset="0"/>
                        </a:rPr>
                        <m:t>=</m:t>
                      </m:r>
                      <m:nary>
                        <m:naryPr>
                          <m:chr m:val="∑"/>
                          <m:ctrlPr>
                            <a:rPr lang="en-US" altLang="zh-CN" sz="2000" b="1" i="1" smtClean="0">
                              <a:solidFill>
                                <a:srgbClr val="ED6C00"/>
                              </a:solidFill>
                              <a:latin typeface="Cambria Math" panose="02040503050406030204" pitchFamily="18" charset="0"/>
                            </a:rPr>
                          </m:ctrlPr>
                        </m:naryPr>
                        <m:sub>
                          <m:r>
                            <m:rPr>
                              <m:brk m:alnAt="23"/>
                            </m:rPr>
                            <a:rPr lang="en-US" altLang="zh-CN" sz="2000" b="1" i="1" smtClean="0">
                              <a:solidFill>
                                <a:srgbClr val="ED6C00"/>
                              </a:solidFill>
                              <a:latin typeface="Cambria Math" panose="02040503050406030204" pitchFamily="18" charset="0"/>
                            </a:rPr>
                            <m:t>𝒊</m:t>
                          </m:r>
                          <m:r>
                            <a:rPr lang="en-US" altLang="zh-CN" sz="2000" b="1" i="1" smtClean="0">
                              <a:solidFill>
                                <a:srgbClr val="ED6C00"/>
                              </a:solidFill>
                              <a:latin typeface="Cambria Math" panose="02040503050406030204" pitchFamily="18" charset="0"/>
                            </a:rPr>
                            <m:t>=</m:t>
                          </m:r>
                          <m:r>
                            <a:rPr lang="en-US" altLang="zh-CN" sz="2000" b="1" i="1" smtClean="0">
                              <a:solidFill>
                                <a:srgbClr val="ED6C00"/>
                              </a:solidFill>
                              <a:latin typeface="Cambria Math" panose="02040503050406030204" pitchFamily="18" charset="0"/>
                            </a:rPr>
                            <m:t>𝟏</m:t>
                          </m:r>
                        </m:sub>
                        <m:sup>
                          <m:r>
                            <a:rPr lang="en-US" altLang="zh-CN" sz="2000" b="1" i="1" smtClean="0">
                              <a:solidFill>
                                <a:srgbClr val="ED6C00"/>
                              </a:solidFill>
                              <a:latin typeface="Cambria Math" panose="02040503050406030204" pitchFamily="18" charset="0"/>
                            </a:rPr>
                            <m:t>𝑫</m:t>
                          </m:r>
                        </m:sup>
                        <m:e>
                          <m:r>
                            <a:rPr lang="en-US" altLang="zh-CN" sz="2000" b="1" i="1" dirty="0">
                              <a:solidFill>
                                <a:srgbClr val="ED6C00"/>
                              </a:solidFill>
                              <a:latin typeface="Cambria Math" panose="02040503050406030204" pitchFamily="18" charset="0"/>
                            </a:rPr>
                            <m:t>𝐚</m:t>
                          </m:r>
                          <m:d>
                            <m:dPr>
                              <m:ctrlPr>
                                <a:rPr lang="en-US" altLang="zh-CN" sz="2000" b="1" i="1" dirty="0">
                                  <a:solidFill>
                                    <a:srgbClr val="ED6C00"/>
                                  </a:solidFill>
                                  <a:latin typeface="Cambria Math" panose="02040503050406030204" pitchFamily="18" charset="0"/>
                                </a:rPr>
                              </m:ctrlPr>
                            </m:dPr>
                            <m:e>
                              <m:sSub>
                                <m:sSubPr>
                                  <m:ctrlPr>
                                    <a:rPr lang="en-US" altLang="zh-CN" sz="2000" i="1" dirty="0">
                                      <a:solidFill>
                                        <a:srgbClr val="ED6C00"/>
                                      </a:solidFill>
                                      <a:latin typeface="Cambria Math" panose="02040503050406030204" pitchFamily="18" charset="0"/>
                                    </a:rPr>
                                  </m:ctrlPr>
                                </m:sSubPr>
                                <m:e>
                                  <m:r>
                                    <a:rPr lang="en-US" altLang="zh-CN" sz="2000" i="1" dirty="0">
                                      <a:solidFill>
                                        <a:srgbClr val="ED6C00"/>
                                      </a:solidFill>
                                      <a:latin typeface="Cambria Math" panose="02040503050406030204" pitchFamily="18" charset="0"/>
                                    </a:rPr>
                                    <m:t>𝜃</m:t>
                                  </m:r>
                                </m:e>
                                <m:sub>
                                  <m:r>
                                    <a:rPr lang="en-US" altLang="zh-CN" sz="2000" i="1" dirty="0">
                                      <a:solidFill>
                                        <a:srgbClr val="ED6C00"/>
                                      </a:solidFill>
                                      <a:latin typeface="Cambria Math" panose="02040503050406030204" pitchFamily="18" charset="0"/>
                                    </a:rPr>
                                    <m:t>𝑖</m:t>
                                  </m:r>
                                </m:sub>
                              </m:sSub>
                            </m:e>
                          </m:d>
                          <m:sSub>
                            <m:sSubPr>
                              <m:ctrlPr>
                                <a:rPr lang="en-US" altLang="zh-CN" sz="2000" i="1">
                                  <a:solidFill>
                                    <a:srgbClr val="ED6C00"/>
                                  </a:solidFill>
                                  <a:latin typeface="Cambria Math" panose="02040503050406030204" pitchFamily="18" charset="0"/>
                                </a:rPr>
                              </m:ctrlPr>
                            </m:sSubPr>
                            <m:e>
                              <m:r>
                                <a:rPr lang="en-US" altLang="zh-CN" sz="2000" i="1">
                                  <a:solidFill>
                                    <a:srgbClr val="ED6C00"/>
                                  </a:solidFill>
                                  <a:latin typeface="Cambria Math" panose="02040503050406030204" pitchFamily="18" charset="0"/>
                                </a:rPr>
                                <m:t>𝑠</m:t>
                              </m:r>
                            </m:e>
                            <m:sub>
                              <m:r>
                                <a:rPr lang="en-US" altLang="zh-CN" sz="2000" i="1">
                                  <a:solidFill>
                                    <a:srgbClr val="ED6C00"/>
                                  </a:solidFill>
                                  <a:latin typeface="Cambria Math" panose="02040503050406030204" pitchFamily="18" charset="0"/>
                                </a:rPr>
                                <m:t>𝑖</m:t>
                              </m:r>
                            </m:sub>
                          </m:sSub>
                          <m:d>
                            <m:dPr>
                              <m:ctrlPr>
                                <a:rPr lang="en-US" altLang="zh-CN" sz="2000" i="1">
                                  <a:solidFill>
                                    <a:srgbClr val="ED6C00"/>
                                  </a:solidFill>
                                  <a:latin typeface="Cambria Math" panose="02040503050406030204" pitchFamily="18" charset="0"/>
                                </a:rPr>
                              </m:ctrlPr>
                            </m:dPr>
                            <m:e>
                              <m:r>
                                <a:rPr lang="en-US" altLang="zh-CN" sz="2000" i="1">
                                  <a:solidFill>
                                    <a:srgbClr val="ED6C00"/>
                                  </a:solidFill>
                                  <a:latin typeface="Cambria Math" panose="02040503050406030204" pitchFamily="18" charset="0"/>
                                </a:rPr>
                                <m:t>𝑡</m:t>
                              </m:r>
                            </m:e>
                          </m:d>
                        </m:e>
                      </m:nary>
                      <m:r>
                        <a:rPr lang="en-US" altLang="zh-CN" sz="2000" b="1" i="1" smtClean="0">
                          <a:solidFill>
                            <a:srgbClr val="ED6C00"/>
                          </a:solidFill>
                          <a:latin typeface="Cambria Math" panose="02040503050406030204" pitchFamily="18" charset="0"/>
                        </a:rPr>
                        <m:t>+</m:t>
                      </m:r>
                      <m:r>
                        <a:rPr lang="en-US" altLang="zh-CN" sz="2000" b="1" i="1" smtClean="0">
                          <a:solidFill>
                            <a:srgbClr val="ED6C00"/>
                          </a:solidFill>
                          <a:latin typeface="Cambria Math" panose="02040503050406030204" pitchFamily="18" charset="0"/>
                        </a:rPr>
                        <m:t>𝒏</m:t>
                      </m:r>
                      <m:d>
                        <m:dPr>
                          <m:ctrlPr>
                            <a:rPr lang="en-US" altLang="zh-CN" sz="2000" b="1" i="1" smtClean="0">
                              <a:solidFill>
                                <a:srgbClr val="ED6C00"/>
                              </a:solidFill>
                              <a:latin typeface="Cambria Math" panose="02040503050406030204" pitchFamily="18" charset="0"/>
                            </a:rPr>
                          </m:ctrlPr>
                        </m:dPr>
                        <m:e>
                          <m:r>
                            <a:rPr lang="en-US" altLang="zh-CN" sz="2000" b="1" i="1" smtClean="0">
                              <a:solidFill>
                                <a:srgbClr val="ED6C00"/>
                              </a:solidFill>
                              <a:latin typeface="Cambria Math" panose="02040503050406030204" pitchFamily="18" charset="0"/>
                            </a:rPr>
                            <m:t>𝒕</m:t>
                          </m:r>
                        </m:e>
                      </m:d>
                    </m:oMath>
                  </m:oMathPara>
                </a14:m>
                <a:endParaRPr lang="en-US" altLang="zh-CN" sz="2000" b="1" i="1" dirty="0">
                  <a:solidFill>
                    <a:srgbClr val="ED6C00"/>
                  </a:solidFill>
                  <a:latin typeface="Cambria Math" panose="02040503050406030204" pitchFamily="18" charset="0"/>
                </a:endParaRPr>
              </a:p>
              <a:p>
                <a:pPr marL="0" indent="0" algn="l">
                  <a:lnSpc>
                    <a:spcPct val="120000"/>
                  </a:lnSpc>
                  <a:buNone/>
                </a:pPr>
                <a14:m>
                  <m:oMathPara xmlns:m="http://schemas.openxmlformats.org/officeDocument/2006/math">
                    <m:oMathParaPr>
                      <m:jc m:val="centerGroup"/>
                    </m:oMathParaPr>
                    <m:oMath xmlns:m="http://schemas.openxmlformats.org/officeDocument/2006/math">
                      <m:r>
                        <a:rPr lang="en-US" altLang="zh-CN" sz="2000" b="1" i="1" smtClean="0">
                          <a:solidFill>
                            <a:srgbClr val="ED6C00"/>
                          </a:solidFill>
                          <a:latin typeface="Cambria Math" panose="02040503050406030204" pitchFamily="18" charset="0"/>
                        </a:rPr>
                        <m:t>=</m:t>
                      </m:r>
                      <m:d>
                        <m:dPr>
                          <m:begChr m:val="["/>
                          <m:endChr m:val="]"/>
                          <m:ctrlPr>
                            <a:rPr lang="en-US" altLang="zh-CN" sz="2000" b="1" i="1" smtClean="0">
                              <a:solidFill>
                                <a:srgbClr val="ED6C00"/>
                              </a:solidFill>
                              <a:latin typeface="Cambria Math" panose="02040503050406030204" pitchFamily="18" charset="0"/>
                            </a:rPr>
                          </m:ctrlPr>
                        </m:dPr>
                        <m:e>
                          <m:r>
                            <a:rPr lang="en-US" altLang="zh-CN" sz="2000" b="1" i="1" dirty="0">
                              <a:solidFill>
                                <a:srgbClr val="ED6C00"/>
                              </a:solidFill>
                              <a:latin typeface="Cambria Math" panose="02040503050406030204" pitchFamily="18" charset="0"/>
                            </a:rPr>
                            <m:t>𝐚</m:t>
                          </m:r>
                          <m:d>
                            <m:dPr>
                              <m:ctrlPr>
                                <a:rPr lang="en-US" altLang="zh-CN" sz="2000" b="1" i="1" dirty="0">
                                  <a:solidFill>
                                    <a:srgbClr val="ED6C00"/>
                                  </a:solidFill>
                                  <a:latin typeface="Cambria Math" panose="02040503050406030204" pitchFamily="18" charset="0"/>
                                </a:rPr>
                              </m:ctrlPr>
                            </m:dPr>
                            <m:e>
                              <m:sSub>
                                <m:sSubPr>
                                  <m:ctrlPr>
                                    <a:rPr lang="en-US" altLang="zh-CN" sz="2000" i="1" dirty="0">
                                      <a:solidFill>
                                        <a:srgbClr val="ED6C00"/>
                                      </a:solidFill>
                                      <a:latin typeface="Cambria Math" panose="02040503050406030204" pitchFamily="18" charset="0"/>
                                    </a:rPr>
                                  </m:ctrlPr>
                                </m:sSubPr>
                                <m:e>
                                  <m:r>
                                    <a:rPr lang="en-US" altLang="zh-CN" sz="2000" i="1" dirty="0">
                                      <a:solidFill>
                                        <a:srgbClr val="ED6C00"/>
                                      </a:solidFill>
                                      <a:latin typeface="Cambria Math" panose="02040503050406030204" pitchFamily="18" charset="0"/>
                                    </a:rPr>
                                    <m:t>𝜃</m:t>
                                  </m:r>
                                </m:e>
                                <m:sub>
                                  <m:r>
                                    <a:rPr lang="en-US" altLang="zh-CN" sz="2000" b="0" i="1" dirty="0" smtClean="0">
                                      <a:solidFill>
                                        <a:srgbClr val="ED6C00"/>
                                      </a:solidFill>
                                      <a:latin typeface="Cambria Math" panose="02040503050406030204" pitchFamily="18" charset="0"/>
                                    </a:rPr>
                                    <m:t>1</m:t>
                                  </m:r>
                                </m:sub>
                              </m:sSub>
                            </m:e>
                          </m:d>
                          <m:r>
                            <a:rPr lang="en-US" altLang="zh-CN" sz="2000" b="1" i="1" dirty="0" smtClean="0">
                              <a:solidFill>
                                <a:srgbClr val="ED6C00"/>
                              </a:solidFill>
                              <a:latin typeface="Cambria Math" panose="02040503050406030204" pitchFamily="18" charset="0"/>
                            </a:rPr>
                            <m:t>,…,</m:t>
                          </m:r>
                          <m:r>
                            <a:rPr lang="en-US" altLang="zh-CN" sz="2000" b="1" i="1" dirty="0">
                              <a:solidFill>
                                <a:srgbClr val="ED6C00"/>
                              </a:solidFill>
                              <a:latin typeface="Cambria Math" panose="02040503050406030204" pitchFamily="18" charset="0"/>
                            </a:rPr>
                            <m:t>𝐚</m:t>
                          </m:r>
                          <m:d>
                            <m:dPr>
                              <m:ctrlPr>
                                <a:rPr lang="en-US" altLang="zh-CN" sz="2000" b="1" i="1" dirty="0">
                                  <a:solidFill>
                                    <a:srgbClr val="ED6C00"/>
                                  </a:solidFill>
                                  <a:latin typeface="Cambria Math" panose="02040503050406030204" pitchFamily="18" charset="0"/>
                                </a:rPr>
                              </m:ctrlPr>
                            </m:dPr>
                            <m:e>
                              <m:sSub>
                                <m:sSubPr>
                                  <m:ctrlPr>
                                    <a:rPr lang="en-US" altLang="zh-CN" sz="2000" i="1" dirty="0">
                                      <a:solidFill>
                                        <a:srgbClr val="ED6C00"/>
                                      </a:solidFill>
                                      <a:latin typeface="Cambria Math" panose="02040503050406030204" pitchFamily="18" charset="0"/>
                                    </a:rPr>
                                  </m:ctrlPr>
                                </m:sSubPr>
                                <m:e>
                                  <m:r>
                                    <a:rPr lang="en-US" altLang="zh-CN" sz="2000" i="1" dirty="0">
                                      <a:solidFill>
                                        <a:srgbClr val="ED6C00"/>
                                      </a:solidFill>
                                      <a:latin typeface="Cambria Math" panose="02040503050406030204" pitchFamily="18" charset="0"/>
                                    </a:rPr>
                                    <m:t>𝜃</m:t>
                                  </m:r>
                                </m:e>
                                <m:sub>
                                  <m:r>
                                    <a:rPr lang="en-US" altLang="zh-CN" sz="2000" b="0" i="1" dirty="0" smtClean="0">
                                      <a:solidFill>
                                        <a:srgbClr val="ED6C00"/>
                                      </a:solidFill>
                                      <a:latin typeface="Cambria Math" panose="02040503050406030204" pitchFamily="18" charset="0"/>
                                    </a:rPr>
                                    <m:t>𝐷</m:t>
                                  </m:r>
                                </m:sub>
                              </m:sSub>
                            </m:e>
                          </m:d>
                        </m:e>
                      </m:d>
                      <m:sSup>
                        <m:sSupPr>
                          <m:ctrlPr>
                            <a:rPr lang="en-US" altLang="zh-CN" sz="2000" b="1" i="1" dirty="0" smtClean="0">
                              <a:solidFill>
                                <a:srgbClr val="ED6C00"/>
                              </a:solidFill>
                              <a:latin typeface="Cambria Math" panose="02040503050406030204" pitchFamily="18" charset="0"/>
                            </a:rPr>
                          </m:ctrlPr>
                        </m:sSupPr>
                        <m:e>
                          <m:d>
                            <m:dPr>
                              <m:begChr m:val="["/>
                              <m:endChr m:val="]"/>
                              <m:ctrlPr>
                                <a:rPr lang="en-US" altLang="zh-CN" sz="2000" b="1" i="1" dirty="0" smtClean="0">
                                  <a:solidFill>
                                    <a:srgbClr val="ED6C00"/>
                                  </a:solidFill>
                                  <a:latin typeface="Cambria Math" panose="02040503050406030204" pitchFamily="18" charset="0"/>
                                </a:rPr>
                              </m:ctrlPr>
                            </m:dPr>
                            <m:e>
                              <m:sSub>
                                <m:sSubPr>
                                  <m:ctrlPr>
                                    <a:rPr lang="en-US" altLang="zh-CN" sz="2000" b="0" i="1" dirty="0" smtClean="0">
                                      <a:solidFill>
                                        <a:srgbClr val="ED6C00"/>
                                      </a:solidFill>
                                      <a:latin typeface="Cambria Math" panose="02040503050406030204" pitchFamily="18" charset="0"/>
                                    </a:rPr>
                                  </m:ctrlPr>
                                </m:sSubPr>
                                <m:e>
                                  <m:r>
                                    <a:rPr lang="en-US" altLang="zh-CN" sz="2000" b="0" i="1" dirty="0" smtClean="0">
                                      <a:solidFill>
                                        <a:srgbClr val="ED6C00"/>
                                      </a:solidFill>
                                      <a:latin typeface="Cambria Math" panose="02040503050406030204" pitchFamily="18" charset="0"/>
                                    </a:rPr>
                                    <m:t>𝑠</m:t>
                                  </m:r>
                                </m:e>
                                <m:sub>
                                  <m:r>
                                    <a:rPr lang="en-US" altLang="zh-CN" sz="2000" b="0" i="1" dirty="0" smtClean="0">
                                      <a:solidFill>
                                        <a:srgbClr val="ED6C00"/>
                                      </a:solidFill>
                                      <a:latin typeface="Cambria Math" panose="02040503050406030204" pitchFamily="18" charset="0"/>
                                    </a:rPr>
                                    <m:t>1</m:t>
                                  </m:r>
                                </m:sub>
                              </m:sSub>
                              <m:d>
                                <m:dPr>
                                  <m:ctrlPr>
                                    <a:rPr lang="en-US" altLang="zh-CN" sz="2000" b="0" i="1" dirty="0" smtClean="0">
                                      <a:solidFill>
                                        <a:srgbClr val="ED6C00"/>
                                      </a:solidFill>
                                      <a:latin typeface="Cambria Math" panose="02040503050406030204" pitchFamily="18" charset="0"/>
                                    </a:rPr>
                                  </m:ctrlPr>
                                </m:dPr>
                                <m:e>
                                  <m:r>
                                    <a:rPr lang="en-US" altLang="zh-CN" sz="2000" b="0" i="1" dirty="0" smtClean="0">
                                      <a:solidFill>
                                        <a:srgbClr val="ED6C00"/>
                                      </a:solidFill>
                                      <a:latin typeface="Cambria Math" panose="02040503050406030204" pitchFamily="18" charset="0"/>
                                    </a:rPr>
                                    <m:t>𝑡</m:t>
                                  </m:r>
                                </m:e>
                              </m:d>
                              <m:r>
                                <a:rPr lang="en-US" altLang="zh-CN" sz="2000" b="0" i="1" dirty="0" smtClean="0">
                                  <a:solidFill>
                                    <a:srgbClr val="ED6C00"/>
                                  </a:solidFill>
                                  <a:latin typeface="Cambria Math" panose="02040503050406030204" pitchFamily="18" charset="0"/>
                                </a:rPr>
                                <m:t>,…</m:t>
                              </m:r>
                              <m:r>
                                <a:rPr lang="en-US" altLang="zh-CN" sz="2000" b="1" i="1" dirty="0" smtClean="0">
                                  <a:solidFill>
                                    <a:srgbClr val="ED6C00"/>
                                  </a:solidFill>
                                  <a:latin typeface="Cambria Math" panose="02040503050406030204" pitchFamily="18" charset="0"/>
                                </a:rPr>
                                <m:t>, </m:t>
                              </m:r>
                              <m:sSub>
                                <m:sSubPr>
                                  <m:ctrlPr>
                                    <a:rPr lang="en-US" altLang="zh-CN" sz="2000" b="0" i="1" dirty="0" smtClean="0">
                                      <a:solidFill>
                                        <a:srgbClr val="ED6C00"/>
                                      </a:solidFill>
                                      <a:latin typeface="Cambria Math" panose="02040503050406030204" pitchFamily="18" charset="0"/>
                                    </a:rPr>
                                  </m:ctrlPr>
                                </m:sSubPr>
                                <m:e>
                                  <m:r>
                                    <a:rPr lang="en-US" altLang="zh-CN" sz="2000" b="0" i="1" dirty="0" smtClean="0">
                                      <a:solidFill>
                                        <a:srgbClr val="ED6C00"/>
                                      </a:solidFill>
                                      <a:latin typeface="Cambria Math" panose="02040503050406030204" pitchFamily="18" charset="0"/>
                                    </a:rPr>
                                    <m:t>𝑠</m:t>
                                  </m:r>
                                </m:e>
                                <m:sub>
                                  <m:r>
                                    <a:rPr lang="en-US" altLang="zh-CN" sz="2000" b="0" i="1" dirty="0" smtClean="0">
                                      <a:solidFill>
                                        <a:srgbClr val="ED6C00"/>
                                      </a:solidFill>
                                      <a:latin typeface="Cambria Math" panose="02040503050406030204" pitchFamily="18" charset="0"/>
                                    </a:rPr>
                                    <m:t>𝐷</m:t>
                                  </m:r>
                                </m:sub>
                              </m:sSub>
                              <m:d>
                                <m:dPr>
                                  <m:ctrlPr>
                                    <a:rPr lang="en-US" altLang="zh-CN" sz="2000" b="0" i="1" dirty="0" smtClean="0">
                                      <a:solidFill>
                                        <a:srgbClr val="ED6C00"/>
                                      </a:solidFill>
                                      <a:latin typeface="Cambria Math" panose="02040503050406030204" pitchFamily="18" charset="0"/>
                                    </a:rPr>
                                  </m:ctrlPr>
                                </m:dPr>
                                <m:e>
                                  <m:r>
                                    <a:rPr lang="en-US" altLang="zh-CN" sz="2000" b="0" i="1" dirty="0" smtClean="0">
                                      <a:solidFill>
                                        <a:srgbClr val="ED6C00"/>
                                      </a:solidFill>
                                      <a:latin typeface="Cambria Math" panose="02040503050406030204" pitchFamily="18" charset="0"/>
                                    </a:rPr>
                                    <m:t>𝑡</m:t>
                                  </m:r>
                                </m:e>
                              </m:d>
                            </m:e>
                          </m:d>
                        </m:e>
                        <m:sup>
                          <m:r>
                            <a:rPr lang="en-US" altLang="zh-CN" sz="2000" b="1" i="1" smtClean="0">
                              <a:solidFill>
                                <a:srgbClr val="ED6C00"/>
                              </a:solidFill>
                              <a:latin typeface="Cambria Math" panose="02040503050406030204" pitchFamily="18" charset="0"/>
                            </a:rPr>
                            <m:t>𝑻</m:t>
                          </m:r>
                        </m:sup>
                      </m:sSup>
                      <m:r>
                        <a:rPr lang="en-US" altLang="zh-CN" sz="2000" b="1" i="1" smtClean="0">
                          <a:solidFill>
                            <a:srgbClr val="ED6C00"/>
                          </a:solidFill>
                          <a:latin typeface="Cambria Math" panose="02040503050406030204" pitchFamily="18" charset="0"/>
                        </a:rPr>
                        <m:t>+</m:t>
                      </m:r>
                      <m:r>
                        <a:rPr lang="en-US" altLang="zh-CN" sz="2000" b="1" i="1" smtClean="0">
                          <a:solidFill>
                            <a:srgbClr val="ED6C00"/>
                          </a:solidFill>
                          <a:latin typeface="Cambria Math" panose="02040503050406030204" pitchFamily="18" charset="0"/>
                        </a:rPr>
                        <m:t>𝒏</m:t>
                      </m:r>
                      <m:r>
                        <a:rPr lang="en-US" altLang="zh-CN" sz="2000" b="1" i="1" smtClean="0">
                          <a:solidFill>
                            <a:srgbClr val="ED6C00"/>
                          </a:solidFill>
                          <a:latin typeface="Cambria Math" panose="02040503050406030204" pitchFamily="18" charset="0"/>
                        </a:rPr>
                        <m:t>(</m:t>
                      </m:r>
                      <m:r>
                        <a:rPr lang="en-US" altLang="zh-CN" sz="2000" b="1" i="1" smtClean="0">
                          <a:solidFill>
                            <a:srgbClr val="ED6C00"/>
                          </a:solidFill>
                          <a:latin typeface="Cambria Math" panose="02040503050406030204" pitchFamily="18" charset="0"/>
                        </a:rPr>
                        <m:t>𝒕</m:t>
                      </m:r>
                      <m:r>
                        <a:rPr lang="en-US" altLang="zh-CN" sz="2000" b="1" i="1" smtClean="0">
                          <a:solidFill>
                            <a:srgbClr val="ED6C00"/>
                          </a:solidFill>
                          <a:latin typeface="Cambria Math" panose="02040503050406030204" pitchFamily="18" charset="0"/>
                        </a:rPr>
                        <m:t>)</m:t>
                      </m:r>
                    </m:oMath>
                  </m:oMathPara>
                </a14:m>
                <a:endParaRPr lang="en-US" altLang="zh-CN" sz="2000" b="1" i="1" dirty="0">
                  <a:solidFill>
                    <a:srgbClr val="ED6C00"/>
                  </a:solidFill>
                  <a:latin typeface="Cambria Math" panose="02040503050406030204" pitchFamily="18" charset="0"/>
                </a:endParaRPr>
              </a:p>
              <a:p>
                <a:pPr marL="0" indent="0" algn="l">
                  <a:lnSpc>
                    <a:spcPct val="120000"/>
                  </a:lnSpc>
                  <a:buNone/>
                </a:pPr>
                <a14:m>
                  <m:oMathPara xmlns:m="http://schemas.openxmlformats.org/officeDocument/2006/math">
                    <m:oMathParaPr>
                      <m:jc m:val="centerGroup"/>
                    </m:oMathParaPr>
                    <m:oMath xmlns:m="http://schemas.openxmlformats.org/officeDocument/2006/math">
                      <m:r>
                        <a:rPr lang="en-US" altLang="zh-CN" sz="2000" b="1" i="1" smtClean="0">
                          <a:solidFill>
                            <a:srgbClr val="ED6C00"/>
                          </a:solidFill>
                          <a:latin typeface="Cambria Math" panose="02040503050406030204" pitchFamily="18" charset="0"/>
                        </a:rPr>
                        <m:t>=</m:t>
                      </m:r>
                      <m:r>
                        <a:rPr lang="en-US" altLang="zh-CN" sz="2000" b="1" i="1" smtClean="0">
                          <a:solidFill>
                            <a:srgbClr val="ED6C00"/>
                          </a:solidFill>
                          <a:latin typeface="Cambria Math" panose="02040503050406030204" pitchFamily="18" charset="0"/>
                        </a:rPr>
                        <m:t>𝑨𝒔</m:t>
                      </m:r>
                      <m:d>
                        <m:dPr>
                          <m:ctrlPr>
                            <a:rPr lang="en-US" altLang="zh-CN" sz="2000" b="1" i="1" smtClean="0">
                              <a:solidFill>
                                <a:srgbClr val="ED6C00"/>
                              </a:solidFill>
                              <a:latin typeface="Cambria Math" panose="02040503050406030204" pitchFamily="18" charset="0"/>
                            </a:rPr>
                          </m:ctrlPr>
                        </m:dPr>
                        <m:e>
                          <m:r>
                            <a:rPr lang="en-US" altLang="zh-CN" sz="2000" b="1" i="1" smtClean="0">
                              <a:solidFill>
                                <a:srgbClr val="ED6C00"/>
                              </a:solidFill>
                              <a:latin typeface="Cambria Math" panose="02040503050406030204" pitchFamily="18" charset="0"/>
                            </a:rPr>
                            <m:t>𝒕</m:t>
                          </m:r>
                        </m:e>
                      </m:d>
                      <m:r>
                        <a:rPr lang="en-US" altLang="zh-CN" sz="2000" b="1" i="1" smtClean="0">
                          <a:solidFill>
                            <a:srgbClr val="ED6C00"/>
                          </a:solidFill>
                          <a:latin typeface="Cambria Math" panose="02040503050406030204" pitchFamily="18" charset="0"/>
                        </a:rPr>
                        <m:t>+</m:t>
                      </m:r>
                      <m:r>
                        <a:rPr lang="en-US" altLang="zh-CN" sz="2000" b="1" i="1" smtClean="0">
                          <a:solidFill>
                            <a:srgbClr val="ED6C00"/>
                          </a:solidFill>
                          <a:latin typeface="Cambria Math" panose="02040503050406030204" pitchFamily="18" charset="0"/>
                        </a:rPr>
                        <m:t>𝒏</m:t>
                      </m:r>
                      <m:r>
                        <a:rPr lang="en-US" altLang="zh-CN" sz="2000" b="1" i="1" smtClean="0">
                          <a:solidFill>
                            <a:srgbClr val="ED6C00"/>
                          </a:solidFill>
                          <a:latin typeface="Cambria Math" panose="02040503050406030204" pitchFamily="18" charset="0"/>
                        </a:rPr>
                        <m:t>(</m:t>
                      </m:r>
                      <m:r>
                        <a:rPr lang="en-US" altLang="zh-CN" sz="2000" b="1" i="1" smtClean="0">
                          <a:solidFill>
                            <a:srgbClr val="ED6C00"/>
                          </a:solidFill>
                          <a:latin typeface="Cambria Math" panose="02040503050406030204" pitchFamily="18" charset="0"/>
                        </a:rPr>
                        <m:t>𝒕</m:t>
                      </m:r>
                      <m:r>
                        <a:rPr lang="en-US" altLang="zh-CN" sz="2000" b="1" i="1" smtClean="0">
                          <a:solidFill>
                            <a:srgbClr val="ED6C00"/>
                          </a:solidFill>
                          <a:latin typeface="Cambria Math" panose="02040503050406030204" pitchFamily="18" charset="0"/>
                        </a:rPr>
                        <m:t>)</m:t>
                      </m:r>
                    </m:oMath>
                  </m:oMathPara>
                </a14:m>
                <a:endParaRPr lang="en-US" altLang="zh-CN" sz="2000" dirty="0">
                  <a:solidFill>
                    <a:srgbClr val="ED6C00"/>
                  </a:solidFill>
                </a:endParaRPr>
              </a:p>
            </p:txBody>
          </p:sp>
        </mc:Choice>
        <mc:Fallback xmlns="">
          <p:sp>
            <p:nvSpPr>
              <p:cNvPr id="3" name="内容占位符 2">
                <a:extLst>
                  <a:ext uri="{FF2B5EF4-FFF2-40B4-BE49-F238E27FC236}">
                    <a16:creationId xmlns:a16="http://schemas.microsoft.com/office/drawing/2014/main" id="{555B60D0-E742-471B-B81F-19257FAB8A52}"/>
                  </a:ext>
                </a:extLst>
              </p:cNvPr>
              <p:cNvSpPr>
                <a:spLocks noGrp="1" noRot="1" noChangeAspect="1" noMove="1" noResize="1" noEditPoints="1" noAdjustHandles="1" noChangeArrowheads="1" noChangeShapeType="1" noTextEdit="1"/>
              </p:cNvSpPr>
              <p:nvPr>
                <p:ph idx="1"/>
              </p:nvPr>
            </p:nvSpPr>
            <p:spPr>
              <a:xfrm>
                <a:off x="838200" y="4382990"/>
                <a:ext cx="10515600" cy="2475010"/>
              </a:xfrm>
              <a:blipFill>
                <a:blip r:embed="rId3"/>
                <a:stretch>
                  <a:fillRect l="-464" b="-123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213F135E-1789-415C-A9DE-6EA8CD75E7BA}"/>
              </a:ext>
            </a:extLst>
          </p:cNvPr>
          <p:cNvSpPr>
            <a:spLocks noGrp="1"/>
          </p:cNvSpPr>
          <p:nvPr>
            <p:ph type="sldNum" sz="quarter" idx="12"/>
          </p:nvPr>
        </p:nvSpPr>
        <p:spPr/>
        <p:txBody>
          <a:bodyPr/>
          <a:lstStyle/>
          <a:p>
            <a:fld id="{11111CF7-3CEA-4476-AA1D-FDB53D59C6A7}" type="slidenum">
              <a:rPr lang="zh-CN" altLang="en-US" smtClean="0"/>
              <a:t>29</a:t>
            </a:fld>
            <a:endParaRPr lang="zh-CN" altLang="en-US"/>
          </a:p>
        </p:txBody>
      </p:sp>
      <p:cxnSp>
        <p:nvCxnSpPr>
          <p:cNvPr id="6" name="直接连接符 5">
            <a:extLst>
              <a:ext uri="{FF2B5EF4-FFF2-40B4-BE49-F238E27FC236}">
                <a16:creationId xmlns:a16="http://schemas.microsoft.com/office/drawing/2014/main" id="{E31F0BEF-F05E-41CB-80E2-A4B4AAAD27C0}"/>
              </a:ext>
            </a:extLst>
          </p:cNvPr>
          <p:cNvCxnSpPr/>
          <p:nvPr/>
        </p:nvCxnSpPr>
        <p:spPr bwMode="auto">
          <a:xfrm>
            <a:off x="3444762" y="3636762"/>
            <a:ext cx="5357925" cy="0"/>
          </a:xfrm>
          <a:prstGeom prst="line">
            <a:avLst/>
          </a:prstGeom>
          <a:ln w="38100"/>
        </p:spPr>
        <p:style>
          <a:lnRef idx="3">
            <a:schemeClr val="dk1"/>
          </a:lnRef>
          <a:fillRef idx="0">
            <a:schemeClr val="dk1"/>
          </a:fillRef>
          <a:effectRef idx="2">
            <a:schemeClr val="dk1"/>
          </a:effectRef>
          <a:fontRef idx="minor">
            <a:schemeClr val="tx1"/>
          </a:fontRef>
        </p:style>
      </p:cxnSp>
      <p:sp>
        <p:nvSpPr>
          <p:cNvPr id="7" name="文本框 55">
            <a:extLst>
              <a:ext uri="{FF2B5EF4-FFF2-40B4-BE49-F238E27FC236}">
                <a16:creationId xmlns:a16="http://schemas.microsoft.com/office/drawing/2014/main" id="{7D7F6E1A-4BEC-4610-B0D2-3F39CA3F7D28}"/>
              </a:ext>
            </a:extLst>
          </p:cNvPr>
          <p:cNvSpPr txBox="1">
            <a:spLocks noChangeArrowheads="1"/>
          </p:cNvSpPr>
          <p:nvPr/>
        </p:nvSpPr>
        <p:spPr bwMode="auto">
          <a:xfrm>
            <a:off x="6640134" y="2893426"/>
            <a:ext cx="1238707" cy="58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dirty="0"/>
              <a:t>......</a:t>
            </a:r>
          </a:p>
        </p:txBody>
      </p:sp>
      <p:cxnSp>
        <p:nvCxnSpPr>
          <p:cNvPr id="8" name="直接箭头连接符 7">
            <a:extLst>
              <a:ext uri="{FF2B5EF4-FFF2-40B4-BE49-F238E27FC236}">
                <a16:creationId xmlns:a16="http://schemas.microsoft.com/office/drawing/2014/main" id="{35521F30-AB4F-4F8F-B6FA-51270E20E701}"/>
              </a:ext>
            </a:extLst>
          </p:cNvPr>
          <p:cNvCxnSpPr/>
          <p:nvPr/>
        </p:nvCxnSpPr>
        <p:spPr bwMode="auto">
          <a:xfrm flipV="1">
            <a:off x="3865701" y="3476718"/>
            <a:ext cx="1143236" cy="771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文本框 63">
            <a:extLst>
              <a:ext uri="{FF2B5EF4-FFF2-40B4-BE49-F238E27FC236}">
                <a16:creationId xmlns:a16="http://schemas.microsoft.com/office/drawing/2014/main" id="{033F89E0-9B70-440F-B414-2482C285CA05}"/>
              </a:ext>
            </a:extLst>
          </p:cNvPr>
          <p:cNvSpPr txBox="1">
            <a:spLocks noChangeArrowheads="1"/>
          </p:cNvSpPr>
          <p:nvPr/>
        </p:nvSpPr>
        <p:spPr bwMode="auto">
          <a:xfrm>
            <a:off x="4304962" y="3187482"/>
            <a:ext cx="267125" cy="4603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i="1">
                <a:latin typeface="Times New Roman" panose="02020603050405020304" pitchFamily="18" charset="0"/>
              </a:rPr>
              <a:t>d</a:t>
            </a:r>
          </a:p>
        </p:txBody>
      </p:sp>
      <p:sp>
        <p:nvSpPr>
          <p:cNvPr id="50" name="等腰三角形 49">
            <a:extLst>
              <a:ext uri="{FF2B5EF4-FFF2-40B4-BE49-F238E27FC236}">
                <a16:creationId xmlns:a16="http://schemas.microsoft.com/office/drawing/2014/main" id="{A2BA9FE1-5394-4D2D-93B2-48F5B21ED5FF}"/>
              </a:ext>
            </a:extLst>
          </p:cNvPr>
          <p:cNvSpPr/>
          <p:nvPr/>
        </p:nvSpPr>
        <p:spPr bwMode="auto">
          <a:xfrm rot="10800000">
            <a:off x="3718155" y="3057326"/>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cxnSp>
        <p:nvCxnSpPr>
          <p:cNvPr id="51" name="直接连接符 50">
            <a:extLst>
              <a:ext uri="{FF2B5EF4-FFF2-40B4-BE49-F238E27FC236}">
                <a16:creationId xmlns:a16="http://schemas.microsoft.com/office/drawing/2014/main" id="{11698676-DFE3-43C5-AE56-059A0DF44E0B}"/>
              </a:ext>
            </a:extLst>
          </p:cNvPr>
          <p:cNvCxnSpPr/>
          <p:nvPr/>
        </p:nvCxnSpPr>
        <p:spPr bwMode="auto">
          <a:xfrm>
            <a:off x="3865700" y="3330654"/>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FF98A7B-5BF1-4893-9CBB-AB2B817C5290}"/>
              </a:ext>
            </a:extLst>
          </p:cNvPr>
          <p:cNvCxnSpPr/>
          <p:nvPr/>
        </p:nvCxnSpPr>
        <p:spPr bwMode="auto">
          <a:xfrm>
            <a:off x="3865700" y="1914364"/>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859984F-26D0-42C4-92D7-A056CADD17DE}"/>
              </a:ext>
            </a:extLst>
          </p:cNvPr>
          <p:cNvCxnSpPr>
            <a:endCxn id="50" idx="3"/>
          </p:cNvCxnSpPr>
          <p:nvPr/>
        </p:nvCxnSpPr>
        <p:spPr bwMode="auto">
          <a:xfrm flipH="1">
            <a:off x="3865700" y="1963534"/>
            <a:ext cx="500015"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54" name="弧形 53">
            <a:extLst>
              <a:ext uri="{FF2B5EF4-FFF2-40B4-BE49-F238E27FC236}">
                <a16:creationId xmlns:a16="http://schemas.microsoft.com/office/drawing/2014/main" id="{671AF311-F576-4539-9BEE-E9C530490280}"/>
              </a:ext>
            </a:extLst>
          </p:cNvPr>
          <p:cNvSpPr/>
          <p:nvPr/>
        </p:nvSpPr>
        <p:spPr bwMode="auto">
          <a:xfrm>
            <a:off x="3718155" y="2735311"/>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55" name="对象 12">
            <a:hlinkClick r:id="" action="ppaction://ole?verb=1"/>
            <a:extLst>
              <a:ext uri="{FF2B5EF4-FFF2-40B4-BE49-F238E27FC236}">
                <a16:creationId xmlns:a16="http://schemas.microsoft.com/office/drawing/2014/main" id="{244A2281-C883-4F1A-963B-853012173A2D}"/>
              </a:ext>
            </a:extLst>
          </p:cNvPr>
          <p:cNvGraphicFramePr>
            <a:graphicFrameLocks noChangeAspect="1"/>
          </p:cNvGraphicFramePr>
          <p:nvPr/>
        </p:nvGraphicFramePr>
        <p:xfrm>
          <a:off x="3875826" y="2358340"/>
          <a:ext cx="215050" cy="304662"/>
        </p:xfrm>
        <a:graphic>
          <a:graphicData uri="http://schemas.openxmlformats.org/presentationml/2006/ole">
            <mc:AlternateContent xmlns:mc="http://schemas.openxmlformats.org/markup-compatibility/2006">
              <mc:Choice xmlns:v="urn:schemas-microsoft-com:vml" Requires="v">
                <p:oleObj r:id="rId4" imgW="152280" imgH="215640" progId="Equation.KSEE3">
                  <p:embed/>
                </p:oleObj>
              </mc:Choice>
              <mc:Fallback>
                <p:oleObj r:id="rId4" imgW="152280" imgH="215640" progId="Equation.KSEE3">
                  <p:embed/>
                  <p:pic>
                    <p:nvPicPr>
                      <p:cNvPr id="55" name="对象 12">
                        <a:hlinkClick r:id="" action="ppaction://ole?verb=1"/>
                        <a:extLst>
                          <a:ext uri="{FF2B5EF4-FFF2-40B4-BE49-F238E27FC236}">
                            <a16:creationId xmlns:a16="http://schemas.microsoft.com/office/drawing/2014/main" id="{244A2281-C883-4F1A-963B-853012173A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826" y="2358340"/>
                        <a:ext cx="215050"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 name="对象 13">
            <a:hlinkClick r:id="" action="ppaction://ole?verb=1"/>
            <a:extLst>
              <a:ext uri="{FF2B5EF4-FFF2-40B4-BE49-F238E27FC236}">
                <a16:creationId xmlns:a16="http://schemas.microsoft.com/office/drawing/2014/main" id="{47B51405-A0AA-4E1F-AC9E-BDA0E03A482B}"/>
              </a:ext>
            </a:extLst>
          </p:cNvPr>
          <p:cNvGraphicFramePr>
            <a:graphicFrameLocks noChangeAspect="1"/>
          </p:cNvGraphicFramePr>
          <p:nvPr/>
        </p:nvGraphicFramePr>
        <p:xfrm>
          <a:off x="4155005" y="1690688"/>
          <a:ext cx="405509" cy="263687"/>
        </p:xfrm>
        <a:graphic>
          <a:graphicData uri="http://schemas.openxmlformats.org/presentationml/2006/ole">
            <mc:AlternateContent xmlns:mc="http://schemas.openxmlformats.org/markup-compatibility/2006">
              <mc:Choice xmlns:v="urn:schemas-microsoft-com:vml" Requires="v">
                <p:oleObj r:id="rId6" imgW="527760" imgH="344160" progId="Equation.KSEE3">
                  <p:embed/>
                </p:oleObj>
              </mc:Choice>
              <mc:Fallback>
                <p:oleObj r:id="rId6" imgW="527760" imgH="344160" progId="Equation.KSEE3">
                  <p:embed/>
                  <p:pic>
                    <p:nvPicPr>
                      <p:cNvPr id="56" name="对象 13">
                        <a:hlinkClick r:id="" action="ppaction://ole?verb=1"/>
                        <a:extLst>
                          <a:ext uri="{FF2B5EF4-FFF2-40B4-BE49-F238E27FC236}">
                            <a16:creationId xmlns:a16="http://schemas.microsoft.com/office/drawing/2014/main" id="{47B51405-A0AA-4E1F-AC9E-BDA0E03A48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05" y="1690688"/>
                        <a:ext cx="405509" cy="2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57" name="对象 14">
                <a:hlinkClick r:id="" action="ppaction://ole?verb=1"/>
                <a:extLst>
                  <a:ext uri="{FF2B5EF4-FFF2-40B4-BE49-F238E27FC236}">
                    <a16:creationId xmlns:a16="http://schemas.microsoft.com/office/drawing/2014/main" id="{55F09FA0-2E84-4072-860F-B70F3091873B}"/>
                  </a:ext>
                </a:extLst>
              </p:cNvPr>
              <p:cNvSpPr txBox="1"/>
              <p:nvPr/>
            </p:nvSpPr>
            <p:spPr bwMode="auto">
              <a:xfrm>
                <a:off x="3664151" y="3751492"/>
                <a:ext cx="420456" cy="28393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b="1" i="1" smtClean="0">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en-US" altLang="zh-CN" sz="2000" b="1" i="1" smtClean="0">
                              <a:solidFill>
                                <a:srgbClr val="000000"/>
                              </a:solidFill>
                              <a:latin typeface="Cambria Math" panose="02040503050406030204" pitchFamily="18" charset="0"/>
                            </a:rPr>
                            <m:t>𝑵</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xmlns="">
          <p:sp>
            <p:nvSpPr>
              <p:cNvPr id="57" name="对象 14">
                <a:hlinkClick r:id="" action="ppaction://ole?verb=1"/>
                <a:extLst>
                  <a:ext uri="{FF2B5EF4-FFF2-40B4-BE49-F238E27FC236}">
                    <a16:creationId xmlns:a16="http://schemas.microsoft.com/office/drawing/2014/main" id="{55F09FA0-2E84-4072-860F-B70F3091873B}"/>
                  </a:ext>
                </a:extLst>
              </p:cNvPr>
              <p:cNvSpPr txBox="1">
                <a:spLocks noRot="1" noChangeAspect="1" noMove="1" noResize="1" noEditPoints="1" noAdjustHandles="1" noChangeArrowheads="1" noChangeShapeType="1" noTextEdit="1"/>
              </p:cNvSpPr>
              <p:nvPr/>
            </p:nvSpPr>
            <p:spPr bwMode="auto">
              <a:xfrm>
                <a:off x="3664151" y="3751492"/>
                <a:ext cx="420456" cy="283933"/>
              </a:xfrm>
              <a:prstGeom prst="rect">
                <a:avLst/>
              </a:prstGeom>
              <a:blipFill>
                <a:blip r:embed="rId8"/>
                <a:stretch>
                  <a:fillRect r="-98551" b="-61702"/>
                </a:stretch>
              </a:blipFill>
              <a:ln>
                <a:noFill/>
              </a:ln>
            </p:spPr>
            <p:txBody>
              <a:bodyPr/>
              <a:lstStyle/>
              <a:p>
                <a:r>
                  <a:rPr lang="zh-CN" altLang="en-US">
                    <a:noFill/>
                  </a:rPr>
                  <a:t> </a:t>
                </a:r>
              </a:p>
            </p:txBody>
          </p:sp>
        </mc:Fallback>
      </mc:AlternateContent>
      <p:cxnSp>
        <p:nvCxnSpPr>
          <p:cNvPr id="58" name="直接箭头连接符 57">
            <a:extLst>
              <a:ext uri="{FF2B5EF4-FFF2-40B4-BE49-F238E27FC236}">
                <a16:creationId xmlns:a16="http://schemas.microsoft.com/office/drawing/2014/main" id="{7A09D56D-7230-426E-81BA-A54920DE1BF7}"/>
              </a:ext>
            </a:extLst>
          </p:cNvPr>
          <p:cNvCxnSpPr>
            <a:endCxn id="50" idx="3"/>
          </p:cNvCxnSpPr>
          <p:nvPr/>
        </p:nvCxnSpPr>
        <p:spPr bwMode="auto">
          <a:xfrm>
            <a:off x="3608219" y="2236861"/>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9" name="对象 180">
            <a:hlinkClick r:id="" action="ppaction://ole?verb=1"/>
            <a:extLst>
              <a:ext uri="{FF2B5EF4-FFF2-40B4-BE49-F238E27FC236}">
                <a16:creationId xmlns:a16="http://schemas.microsoft.com/office/drawing/2014/main" id="{87E29A28-0735-444E-A11C-94489299F4CA}"/>
              </a:ext>
            </a:extLst>
          </p:cNvPr>
          <p:cNvGraphicFramePr>
            <a:graphicFrameLocks noChangeAspect="1"/>
          </p:cNvGraphicFramePr>
          <p:nvPr/>
        </p:nvGraphicFramePr>
        <p:xfrm>
          <a:off x="3389312" y="1989083"/>
          <a:ext cx="379954" cy="248261"/>
        </p:xfrm>
        <a:graphic>
          <a:graphicData uri="http://schemas.openxmlformats.org/presentationml/2006/ole">
            <mc:AlternateContent xmlns:mc="http://schemas.openxmlformats.org/markup-compatibility/2006">
              <mc:Choice xmlns:v="urn:schemas-microsoft-com:vml" Requires="v">
                <p:oleObj r:id="rId9" imgW="330120" imgH="215640" progId="Equation.KSEE3">
                  <p:embed/>
                </p:oleObj>
              </mc:Choice>
              <mc:Fallback>
                <p:oleObj r:id="rId9" imgW="330120" imgH="215640" progId="Equation.KSEE3">
                  <p:embed/>
                  <p:pic>
                    <p:nvPicPr>
                      <p:cNvPr id="59" name="对象 180">
                        <a:hlinkClick r:id="" action="ppaction://ole?verb=1"/>
                        <a:extLst>
                          <a:ext uri="{FF2B5EF4-FFF2-40B4-BE49-F238E27FC236}">
                            <a16:creationId xmlns:a16="http://schemas.microsoft.com/office/drawing/2014/main" id="{87E29A28-0735-444E-A11C-94489299F4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9312" y="1989083"/>
                        <a:ext cx="379954" cy="24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 name="弧形 59">
            <a:extLst>
              <a:ext uri="{FF2B5EF4-FFF2-40B4-BE49-F238E27FC236}">
                <a16:creationId xmlns:a16="http://schemas.microsoft.com/office/drawing/2014/main" id="{4ABFD510-65C2-4A65-AED9-9F4257793973}"/>
              </a:ext>
            </a:extLst>
          </p:cNvPr>
          <p:cNvSpPr/>
          <p:nvPr/>
        </p:nvSpPr>
        <p:spPr bwMode="auto">
          <a:xfrm rot="18900000">
            <a:off x="3709958" y="2684695"/>
            <a:ext cx="312931"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61" name="对象 183">
            <a:hlinkClick r:id="" action="ppaction://ole?verb=1"/>
            <a:extLst>
              <a:ext uri="{FF2B5EF4-FFF2-40B4-BE49-F238E27FC236}">
                <a16:creationId xmlns:a16="http://schemas.microsoft.com/office/drawing/2014/main" id="{08B7778B-59CC-43E8-A19E-B4D6F8AAC130}"/>
              </a:ext>
            </a:extLst>
          </p:cNvPr>
          <p:cNvGraphicFramePr>
            <a:graphicFrameLocks noChangeAspect="1"/>
          </p:cNvGraphicFramePr>
          <p:nvPr/>
        </p:nvGraphicFramePr>
        <p:xfrm>
          <a:off x="3664634" y="2292298"/>
          <a:ext cx="233372" cy="304662"/>
        </p:xfrm>
        <a:graphic>
          <a:graphicData uri="http://schemas.openxmlformats.org/presentationml/2006/ole">
            <mc:AlternateContent xmlns:mc="http://schemas.openxmlformats.org/markup-compatibility/2006">
              <mc:Choice xmlns:v="urn:schemas-microsoft-com:vml" Requires="v">
                <p:oleObj r:id="rId11" imgW="164880" imgH="215640" progId="Equation.KSEE3">
                  <p:embed/>
                </p:oleObj>
              </mc:Choice>
              <mc:Fallback>
                <p:oleObj r:id="rId11" imgW="164880" imgH="215640" progId="Equation.KSEE3">
                  <p:embed/>
                  <p:pic>
                    <p:nvPicPr>
                      <p:cNvPr id="61" name="对象 183">
                        <a:hlinkClick r:id="" action="ppaction://ole?verb=1"/>
                        <a:extLst>
                          <a:ext uri="{FF2B5EF4-FFF2-40B4-BE49-F238E27FC236}">
                            <a16:creationId xmlns:a16="http://schemas.microsoft.com/office/drawing/2014/main" id="{08B7778B-59CC-43E8-A19E-B4D6F8AAC1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4634" y="2292298"/>
                        <a:ext cx="233372"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等腰三角形 37">
            <a:extLst>
              <a:ext uri="{FF2B5EF4-FFF2-40B4-BE49-F238E27FC236}">
                <a16:creationId xmlns:a16="http://schemas.microsoft.com/office/drawing/2014/main" id="{D96AE935-1872-4881-97FC-56CEA3630C72}"/>
              </a:ext>
            </a:extLst>
          </p:cNvPr>
          <p:cNvSpPr/>
          <p:nvPr/>
        </p:nvSpPr>
        <p:spPr bwMode="auto">
          <a:xfrm rot="10800000">
            <a:off x="4900448" y="3057326"/>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cxnSp>
        <p:nvCxnSpPr>
          <p:cNvPr id="39" name="直接连接符 38">
            <a:extLst>
              <a:ext uri="{FF2B5EF4-FFF2-40B4-BE49-F238E27FC236}">
                <a16:creationId xmlns:a16="http://schemas.microsoft.com/office/drawing/2014/main" id="{B79DB939-3FFB-413D-B6A9-19736DFB1E27}"/>
              </a:ext>
            </a:extLst>
          </p:cNvPr>
          <p:cNvCxnSpPr>
            <a:endCxn id="50" idx="3"/>
          </p:cNvCxnSpPr>
          <p:nvPr/>
        </p:nvCxnSpPr>
        <p:spPr bwMode="auto">
          <a:xfrm>
            <a:off x="5048475" y="3330654"/>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948D1D6-4F7C-4403-9DFB-502781BBE026}"/>
              </a:ext>
            </a:extLst>
          </p:cNvPr>
          <p:cNvCxnSpPr>
            <a:endCxn id="50" idx="3"/>
          </p:cNvCxnSpPr>
          <p:nvPr/>
        </p:nvCxnSpPr>
        <p:spPr bwMode="auto">
          <a:xfrm>
            <a:off x="5048475" y="1914364"/>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CA09AC4-0DBB-41BB-A7FB-67062165B89C}"/>
              </a:ext>
            </a:extLst>
          </p:cNvPr>
          <p:cNvCxnSpPr>
            <a:endCxn id="38" idx="3"/>
          </p:cNvCxnSpPr>
          <p:nvPr/>
        </p:nvCxnSpPr>
        <p:spPr bwMode="auto">
          <a:xfrm flipH="1">
            <a:off x="5048475" y="1963534"/>
            <a:ext cx="500015"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42" name="弧形 41">
            <a:extLst>
              <a:ext uri="{FF2B5EF4-FFF2-40B4-BE49-F238E27FC236}">
                <a16:creationId xmlns:a16="http://schemas.microsoft.com/office/drawing/2014/main" id="{F3303074-1E04-4160-9913-C0CE935632F7}"/>
              </a:ext>
            </a:extLst>
          </p:cNvPr>
          <p:cNvSpPr/>
          <p:nvPr/>
        </p:nvSpPr>
        <p:spPr bwMode="auto">
          <a:xfrm>
            <a:off x="4900448" y="2735311"/>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43" name="对象 271">
            <a:hlinkClick r:id="" action="ppaction://ole?verb=1"/>
            <a:extLst>
              <a:ext uri="{FF2B5EF4-FFF2-40B4-BE49-F238E27FC236}">
                <a16:creationId xmlns:a16="http://schemas.microsoft.com/office/drawing/2014/main" id="{7B2B9CDE-B051-41E3-A9A9-C738D0A378C2}"/>
              </a:ext>
            </a:extLst>
          </p:cNvPr>
          <p:cNvGraphicFramePr>
            <a:graphicFrameLocks noChangeAspect="1"/>
          </p:cNvGraphicFramePr>
          <p:nvPr/>
        </p:nvGraphicFramePr>
        <p:xfrm>
          <a:off x="5059083" y="2358340"/>
          <a:ext cx="215050" cy="304662"/>
        </p:xfrm>
        <a:graphic>
          <a:graphicData uri="http://schemas.openxmlformats.org/presentationml/2006/ole">
            <mc:AlternateContent xmlns:mc="http://schemas.openxmlformats.org/markup-compatibility/2006">
              <mc:Choice xmlns:v="urn:schemas-microsoft-com:vml" Requires="v">
                <p:oleObj r:id="rId13" imgW="152280" imgH="215640" progId="Equation.KSEE3">
                  <p:embed/>
                </p:oleObj>
              </mc:Choice>
              <mc:Fallback>
                <p:oleObj r:id="rId13" imgW="152280" imgH="215640" progId="Equation.KSEE3">
                  <p:embed/>
                  <p:pic>
                    <p:nvPicPr>
                      <p:cNvPr id="43" name="对象 271">
                        <a:hlinkClick r:id="" action="ppaction://ole?verb=1"/>
                        <a:extLst>
                          <a:ext uri="{FF2B5EF4-FFF2-40B4-BE49-F238E27FC236}">
                            <a16:creationId xmlns:a16="http://schemas.microsoft.com/office/drawing/2014/main" id="{7B2B9CDE-B051-41E3-A9A9-C738D0A378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9083" y="2358340"/>
                        <a:ext cx="215050"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对象 273">
            <a:hlinkClick r:id="" action="ppaction://ole?verb=1"/>
            <a:extLst>
              <a:ext uri="{FF2B5EF4-FFF2-40B4-BE49-F238E27FC236}">
                <a16:creationId xmlns:a16="http://schemas.microsoft.com/office/drawing/2014/main" id="{DAC98777-5163-4E42-9537-5295C173FDF6}"/>
              </a:ext>
            </a:extLst>
          </p:cNvPr>
          <p:cNvGraphicFramePr>
            <a:graphicFrameLocks noChangeAspect="1"/>
          </p:cNvGraphicFramePr>
          <p:nvPr/>
        </p:nvGraphicFramePr>
        <p:xfrm>
          <a:off x="5338262" y="1690688"/>
          <a:ext cx="405509" cy="263687"/>
        </p:xfrm>
        <a:graphic>
          <a:graphicData uri="http://schemas.openxmlformats.org/presentationml/2006/ole">
            <mc:AlternateContent xmlns:mc="http://schemas.openxmlformats.org/markup-compatibility/2006">
              <mc:Choice xmlns:v="urn:schemas-microsoft-com:vml" Requires="v">
                <p:oleObj r:id="rId14" imgW="527760" imgH="344160" progId="Equation.KSEE3">
                  <p:embed/>
                </p:oleObj>
              </mc:Choice>
              <mc:Fallback>
                <p:oleObj r:id="rId14" imgW="527760" imgH="344160" progId="Equation.KSEE3">
                  <p:embed/>
                  <p:pic>
                    <p:nvPicPr>
                      <p:cNvPr id="44" name="对象 273">
                        <a:hlinkClick r:id="" action="ppaction://ole?verb=1"/>
                        <a:extLst>
                          <a:ext uri="{FF2B5EF4-FFF2-40B4-BE49-F238E27FC236}">
                            <a16:creationId xmlns:a16="http://schemas.microsoft.com/office/drawing/2014/main" id="{DAC98777-5163-4E42-9537-5295C173FD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8262" y="1690688"/>
                        <a:ext cx="405509" cy="2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5" name="对象 275">
                <a:hlinkClick r:id="" action="ppaction://ole?verb=1"/>
                <a:extLst>
                  <a:ext uri="{FF2B5EF4-FFF2-40B4-BE49-F238E27FC236}">
                    <a16:creationId xmlns:a16="http://schemas.microsoft.com/office/drawing/2014/main" id="{951094C1-08FD-4194-A503-6B3DCE2F8DAC}"/>
                  </a:ext>
                </a:extLst>
              </p:cNvPr>
              <p:cNvSpPr txBox="1"/>
              <p:nvPr/>
            </p:nvSpPr>
            <p:spPr bwMode="auto">
              <a:xfrm>
                <a:off x="4848373" y="3751492"/>
                <a:ext cx="419010" cy="28393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b="1" i="1" smtClean="0">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en-US" altLang="zh-CN" sz="2000" b="1" i="1" smtClean="0">
                              <a:solidFill>
                                <a:srgbClr val="000000"/>
                              </a:solidFill>
                              <a:latin typeface="Cambria Math" panose="02040503050406030204" pitchFamily="18" charset="0"/>
                            </a:rPr>
                            <m:t>𝑵</m:t>
                          </m:r>
                          <m:r>
                            <a:rPr lang="en-US" altLang="zh-CN" sz="2000" b="1" i="1" smtClean="0">
                              <a:solidFill>
                                <a:srgbClr val="000000"/>
                              </a:solidFill>
                              <a:latin typeface="Cambria Math" panose="02040503050406030204" pitchFamily="18" charset="0"/>
                            </a:rPr>
                            <m:t>−</m:t>
                          </m:r>
                          <m:r>
                            <a:rPr lang="en-US" altLang="zh-CN" sz="2000" b="1" i="1" smtClean="0">
                              <a:solidFill>
                                <a:srgbClr val="000000"/>
                              </a:solidFill>
                              <a:latin typeface="Cambria Math" panose="02040503050406030204" pitchFamily="18" charset="0"/>
                            </a:rPr>
                            <m:t>𝟏</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xmlns="">
          <p:sp>
            <p:nvSpPr>
              <p:cNvPr id="45" name="对象 275">
                <a:hlinkClick r:id="" action="ppaction://ole?verb=1"/>
                <a:extLst>
                  <a:ext uri="{FF2B5EF4-FFF2-40B4-BE49-F238E27FC236}">
                    <a16:creationId xmlns:a16="http://schemas.microsoft.com/office/drawing/2014/main" id="{951094C1-08FD-4194-A503-6B3DCE2F8DAC}"/>
                  </a:ext>
                </a:extLst>
              </p:cNvPr>
              <p:cNvSpPr txBox="1">
                <a:spLocks noRot="1" noChangeAspect="1" noMove="1" noResize="1" noEditPoints="1" noAdjustHandles="1" noChangeArrowheads="1" noChangeShapeType="1" noTextEdit="1"/>
              </p:cNvSpPr>
              <p:nvPr/>
            </p:nvSpPr>
            <p:spPr bwMode="auto">
              <a:xfrm>
                <a:off x="4848373" y="3751492"/>
                <a:ext cx="419010" cy="283933"/>
              </a:xfrm>
              <a:prstGeom prst="rect">
                <a:avLst/>
              </a:prstGeom>
              <a:blipFill>
                <a:blip r:embed="rId15"/>
                <a:stretch>
                  <a:fillRect r="-156522" b="-61702"/>
                </a:stretch>
              </a:blipFill>
              <a:ln>
                <a:noFill/>
              </a:ln>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52AABC0C-932C-4906-89A2-E5CF49483069}"/>
              </a:ext>
            </a:extLst>
          </p:cNvPr>
          <p:cNvCxnSpPr>
            <a:endCxn id="38" idx="3"/>
          </p:cNvCxnSpPr>
          <p:nvPr/>
        </p:nvCxnSpPr>
        <p:spPr bwMode="auto">
          <a:xfrm>
            <a:off x="4790994" y="2236861"/>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7" name="对象 278">
            <a:hlinkClick r:id="" action="ppaction://ole?verb=1"/>
            <a:extLst>
              <a:ext uri="{FF2B5EF4-FFF2-40B4-BE49-F238E27FC236}">
                <a16:creationId xmlns:a16="http://schemas.microsoft.com/office/drawing/2014/main" id="{C2A3DA95-8F5B-452D-9FEC-337FEDEE5630}"/>
              </a:ext>
            </a:extLst>
          </p:cNvPr>
          <p:cNvGraphicFramePr>
            <a:graphicFrameLocks noChangeAspect="1"/>
          </p:cNvGraphicFramePr>
          <p:nvPr/>
        </p:nvGraphicFramePr>
        <p:xfrm>
          <a:off x="4572569" y="1989083"/>
          <a:ext cx="379954" cy="248261"/>
        </p:xfrm>
        <a:graphic>
          <a:graphicData uri="http://schemas.openxmlformats.org/presentationml/2006/ole">
            <mc:AlternateContent xmlns:mc="http://schemas.openxmlformats.org/markup-compatibility/2006">
              <mc:Choice xmlns:v="urn:schemas-microsoft-com:vml" Requires="v">
                <p:oleObj r:id="rId16" imgW="330120" imgH="215640" progId="Equation.KSEE3">
                  <p:embed/>
                </p:oleObj>
              </mc:Choice>
              <mc:Fallback>
                <p:oleObj r:id="rId16" imgW="330120" imgH="215640" progId="Equation.KSEE3">
                  <p:embed/>
                  <p:pic>
                    <p:nvPicPr>
                      <p:cNvPr id="47" name="对象 278">
                        <a:hlinkClick r:id="" action="ppaction://ole?verb=1"/>
                        <a:extLst>
                          <a:ext uri="{FF2B5EF4-FFF2-40B4-BE49-F238E27FC236}">
                            <a16:creationId xmlns:a16="http://schemas.microsoft.com/office/drawing/2014/main" id="{C2A3DA95-8F5B-452D-9FEC-337FEDEE56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569" y="1989083"/>
                        <a:ext cx="379954" cy="24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弧形 47">
            <a:extLst>
              <a:ext uri="{FF2B5EF4-FFF2-40B4-BE49-F238E27FC236}">
                <a16:creationId xmlns:a16="http://schemas.microsoft.com/office/drawing/2014/main" id="{C5682A58-EB33-407D-ABA1-E9F87FE02715}"/>
              </a:ext>
            </a:extLst>
          </p:cNvPr>
          <p:cNvSpPr/>
          <p:nvPr/>
        </p:nvSpPr>
        <p:spPr bwMode="auto">
          <a:xfrm rot="18900000">
            <a:off x="4892733" y="2684695"/>
            <a:ext cx="312931"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49" name="对象 281">
            <a:hlinkClick r:id="" action="ppaction://ole?verb=1"/>
            <a:extLst>
              <a:ext uri="{FF2B5EF4-FFF2-40B4-BE49-F238E27FC236}">
                <a16:creationId xmlns:a16="http://schemas.microsoft.com/office/drawing/2014/main" id="{56BB9FE6-E823-4982-85C5-9245FE4C0D43}"/>
              </a:ext>
            </a:extLst>
          </p:cNvPr>
          <p:cNvGraphicFramePr>
            <a:graphicFrameLocks noChangeAspect="1"/>
          </p:cNvGraphicFramePr>
          <p:nvPr/>
        </p:nvGraphicFramePr>
        <p:xfrm>
          <a:off x="4847891" y="2292298"/>
          <a:ext cx="233372" cy="304662"/>
        </p:xfrm>
        <a:graphic>
          <a:graphicData uri="http://schemas.openxmlformats.org/presentationml/2006/ole">
            <mc:AlternateContent xmlns:mc="http://schemas.openxmlformats.org/markup-compatibility/2006">
              <mc:Choice xmlns:v="urn:schemas-microsoft-com:vml" Requires="v">
                <p:oleObj r:id="rId17" imgW="164880" imgH="215640" progId="Equation.KSEE3">
                  <p:embed/>
                </p:oleObj>
              </mc:Choice>
              <mc:Fallback>
                <p:oleObj r:id="rId17" imgW="164880" imgH="215640" progId="Equation.KSEE3">
                  <p:embed/>
                  <p:pic>
                    <p:nvPicPr>
                      <p:cNvPr id="49" name="对象 281">
                        <a:hlinkClick r:id="" action="ppaction://ole?verb=1"/>
                        <a:extLst>
                          <a:ext uri="{FF2B5EF4-FFF2-40B4-BE49-F238E27FC236}">
                            <a16:creationId xmlns:a16="http://schemas.microsoft.com/office/drawing/2014/main" id="{56BB9FE6-E823-4982-85C5-9245FE4C0D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7891" y="2292298"/>
                        <a:ext cx="233372"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等腰三角形 25">
            <a:extLst>
              <a:ext uri="{FF2B5EF4-FFF2-40B4-BE49-F238E27FC236}">
                <a16:creationId xmlns:a16="http://schemas.microsoft.com/office/drawing/2014/main" id="{8874BD85-5150-41AB-A2D3-F2207813C905}"/>
              </a:ext>
            </a:extLst>
          </p:cNvPr>
          <p:cNvSpPr/>
          <p:nvPr/>
        </p:nvSpPr>
        <p:spPr bwMode="auto">
          <a:xfrm rot="10800000">
            <a:off x="6084668" y="3057326"/>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cxnSp>
        <p:nvCxnSpPr>
          <p:cNvPr id="27" name="直接连接符 26">
            <a:extLst>
              <a:ext uri="{FF2B5EF4-FFF2-40B4-BE49-F238E27FC236}">
                <a16:creationId xmlns:a16="http://schemas.microsoft.com/office/drawing/2014/main" id="{7B010AD8-56AA-426F-BA11-B83FC2AC4FF3}"/>
              </a:ext>
            </a:extLst>
          </p:cNvPr>
          <p:cNvCxnSpPr>
            <a:endCxn id="38" idx="3"/>
          </p:cNvCxnSpPr>
          <p:nvPr/>
        </p:nvCxnSpPr>
        <p:spPr bwMode="auto">
          <a:xfrm>
            <a:off x="6232696" y="3330654"/>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2B25A9A-85EA-4D24-A41E-54B08D02FB9F}"/>
              </a:ext>
            </a:extLst>
          </p:cNvPr>
          <p:cNvCxnSpPr>
            <a:endCxn id="38" idx="3"/>
          </p:cNvCxnSpPr>
          <p:nvPr/>
        </p:nvCxnSpPr>
        <p:spPr bwMode="auto">
          <a:xfrm>
            <a:off x="6232696" y="1914364"/>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0E3595B-A5B0-4D69-BCD3-20197A2DC1FE}"/>
              </a:ext>
            </a:extLst>
          </p:cNvPr>
          <p:cNvCxnSpPr>
            <a:endCxn id="26" idx="3"/>
          </p:cNvCxnSpPr>
          <p:nvPr/>
        </p:nvCxnSpPr>
        <p:spPr bwMode="auto">
          <a:xfrm flipH="1">
            <a:off x="6232696" y="1963534"/>
            <a:ext cx="498568"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30" name="弧形 29">
            <a:extLst>
              <a:ext uri="{FF2B5EF4-FFF2-40B4-BE49-F238E27FC236}">
                <a16:creationId xmlns:a16="http://schemas.microsoft.com/office/drawing/2014/main" id="{027018A9-2455-445E-A2CF-2FD9D6136FA6}"/>
              </a:ext>
            </a:extLst>
          </p:cNvPr>
          <p:cNvSpPr/>
          <p:nvPr/>
        </p:nvSpPr>
        <p:spPr bwMode="auto">
          <a:xfrm>
            <a:off x="6084668" y="2735311"/>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31" name="对象 290">
            <a:hlinkClick r:id="" action="ppaction://ole?verb=1"/>
            <a:extLst>
              <a:ext uri="{FF2B5EF4-FFF2-40B4-BE49-F238E27FC236}">
                <a16:creationId xmlns:a16="http://schemas.microsoft.com/office/drawing/2014/main" id="{5580DF7A-6719-4E27-98AE-6A0321E4FA2C}"/>
              </a:ext>
            </a:extLst>
          </p:cNvPr>
          <p:cNvGraphicFramePr>
            <a:graphicFrameLocks noChangeAspect="1"/>
          </p:cNvGraphicFramePr>
          <p:nvPr/>
        </p:nvGraphicFramePr>
        <p:xfrm>
          <a:off x="6242339" y="2358340"/>
          <a:ext cx="215050" cy="304662"/>
        </p:xfrm>
        <a:graphic>
          <a:graphicData uri="http://schemas.openxmlformats.org/presentationml/2006/ole">
            <mc:AlternateContent xmlns:mc="http://schemas.openxmlformats.org/markup-compatibility/2006">
              <mc:Choice xmlns:v="urn:schemas-microsoft-com:vml" Requires="v">
                <p:oleObj r:id="rId18" imgW="152280" imgH="215640" progId="Equation.KSEE3">
                  <p:embed/>
                </p:oleObj>
              </mc:Choice>
              <mc:Fallback>
                <p:oleObj r:id="rId18" imgW="152280" imgH="215640" progId="Equation.KSEE3">
                  <p:embed/>
                  <p:pic>
                    <p:nvPicPr>
                      <p:cNvPr id="31" name="对象 290">
                        <a:hlinkClick r:id="" action="ppaction://ole?verb=1"/>
                        <a:extLst>
                          <a:ext uri="{FF2B5EF4-FFF2-40B4-BE49-F238E27FC236}">
                            <a16:creationId xmlns:a16="http://schemas.microsoft.com/office/drawing/2014/main" id="{5580DF7A-6719-4E27-98AE-6A0321E4FA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339" y="2358340"/>
                        <a:ext cx="215050"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对象 292">
            <a:hlinkClick r:id="" action="ppaction://ole?verb=1"/>
            <a:extLst>
              <a:ext uri="{FF2B5EF4-FFF2-40B4-BE49-F238E27FC236}">
                <a16:creationId xmlns:a16="http://schemas.microsoft.com/office/drawing/2014/main" id="{5E65D87C-7846-453B-AAE4-7DD9C93AEC83}"/>
              </a:ext>
            </a:extLst>
          </p:cNvPr>
          <p:cNvGraphicFramePr>
            <a:graphicFrameLocks noChangeAspect="1"/>
          </p:cNvGraphicFramePr>
          <p:nvPr/>
        </p:nvGraphicFramePr>
        <p:xfrm>
          <a:off x="6521518" y="1690688"/>
          <a:ext cx="405509" cy="263687"/>
        </p:xfrm>
        <a:graphic>
          <a:graphicData uri="http://schemas.openxmlformats.org/presentationml/2006/ole">
            <mc:AlternateContent xmlns:mc="http://schemas.openxmlformats.org/markup-compatibility/2006">
              <mc:Choice xmlns:v="urn:schemas-microsoft-com:vml" Requires="v">
                <p:oleObj r:id="rId19" imgW="527760" imgH="344160" progId="Equation.KSEE3">
                  <p:embed/>
                </p:oleObj>
              </mc:Choice>
              <mc:Fallback>
                <p:oleObj r:id="rId19" imgW="527760" imgH="344160" progId="Equation.KSEE3">
                  <p:embed/>
                  <p:pic>
                    <p:nvPicPr>
                      <p:cNvPr id="32" name="对象 292">
                        <a:hlinkClick r:id="" action="ppaction://ole?verb=1"/>
                        <a:extLst>
                          <a:ext uri="{FF2B5EF4-FFF2-40B4-BE49-F238E27FC236}">
                            <a16:creationId xmlns:a16="http://schemas.microsoft.com/office/drawing/2014/main" id="{5E65D87C-7846-453B-AAE4-7DD9C93AEC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1518" y="1690688"/>
                        <a:ext cx="405509" cy="2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3" name="对象 294">
                <a:hlinkClick r:id="" action="ppaction://ole?verb=1"/>
                <a:extLst>
                  <a:ext uri="{FF2B5EF4-FFF2-40B4-BE49-F238E27FC236}">
                    <a16:creationId xmlns:a16="http://schemas.microsoft.com/office/drawing/2014/main" id="{2190D6BD-5831-4A6C-9591-793BD95EEAB6}"/>
                  </a:ext>
                </a:extLst>
              </p:cNvPr>
              <p:cNvSpPr txBox="1"/>
              <p:nvPr/>
            </p:nvSpPr>
            <p:spPr bwMode="auto">
              <a:xfrm>
                <a:off x="6031147" y="3751492"/>
                <a:ext cx="420456" cy="28393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b="1" i="1" smtClean="0">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en-US" altLang="zh-CN" sz="2000" b="1" i="1" smtClean="0">
                              <a:solidFill>
                                <a:srgbClr val="000000"/>
                              </a:solidFill>
                              <a:latin typeface="Cambria Math" panose="02040503050406030204" pitchFamily="18" charset="0"/>
                            </a:rPr>
                            <m:t>𝑵</m:t>
                          </m:r>
                          <m:r>
                            <a:rPr lang="en-US" altLang="zh-CN" sz="2000" b="1" i="1" smtClean="0">
                              <a:solidFill>
                                <a:srgbClr val="000000"/>
                              </a:solidFill>
                              <a:latin typeface="Cambria Math" panose="02040503050406030204" pitchFamily="18" charset="0"/>
                            </a:rPr>
                            <m:t>−</m:t>
                          </m:r>
                          <m:r>
                            <a:rPr lang="en-US" altLang="zh-CN" sz="2000" b="1" i="1" smtClean="0">
                              <a:solidFill>
                                <a:srgbClr val="000000"/>
                              </a:solidFill>
                              <a:latin typeface="Cambria Math" panose="02040503050406030204" pitchFamily="18" charset="0"/>
                            </a:rPr>
                            <m:t>𝟐</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xmlns="">
          <p:sp>
            <p:nvSpPr>
              <p:cNvPr id="33" name="对象 294">
                <a:hlinkClick r:id="" action="ppaction://ole?verb=1"/>
                <a:extLst>
                  <a:ext uri="{FF2B5EF4-FFF2-40B4-BE49-F238E27FC236}">
                    <a16:creationId xmlns:a16="http://schemas.microsoft.com/office/drawing/2014/main" id="{2190D6BD-5831-4A6C-9591-793BD95EEAB6}"/>
                  </a:ext>
                </a:extLst>
              </p:cNvPr>
              <p:cNvSpPr txBox="1">
                <a:spLocks noRot="1" noChangeAspect="1" noMove="1" noResize="1" noEditPoints="1" noAdjustHandles="1" noChangeArrowheads="1" noChangeShapeType="1" noTextEdit="1"/>
              </p:cNvSpPr>
              <p:nvPr/>
            </p:nvSpPr>
            <p:spPr bwMode="auto">
              <a:xfrm>
                <a:off x="6031147" y="3751492"/>
                <a:ext cx="420456" cy="283933"/>
              </a:xfrm>
              <a:prstGeom prst="rect">
                <a:avLst/>
              </a:prstGeom>
              <a:blipFill>
                <a:blip r:embed="rId20"/>
                <a:stretch>
                  <a:fillRect r="-156522" b="-61702"/>
                </a:stretch>
              </a:blipFill>
              <a:ln>
                <a:noFill/>
              </a:ln>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466C7DC0-2C13-481D-BCC1-911E5304B179}"/>
              </a:ext>
            </a:extLst>
          </p:cNvPr>
          <p:cNvCxnSpPr>
            <a:endCxn id="26" idx="3"/>
          </p:cNvCxnSpPr>
          <p:nvPr/>
        </p:nvCxnSpPr>
        <p:spPr bwMode="auto">
          <a:xfrm>
            <a:off x="5975214" y="2236861"/>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5" name="对象 297">
            <a:hlinkClick r:id="" action="ppaction://ole?verb=1"/>
            <a:extLst>
              <a:ext uri="{FF2B5EF4-FFF2-40B4-BE49-F238E27FC236}">
                <a16:creationId xmlns:a16="http://schemas.microsoft.com/office/drawing/2014/main" id="{D37E7C55-6C7D-461E-B327-BC6016128F8D}"/>
              </a:ext>
            </a:extLst>
          </p:cNvPr>
          <p:cNvGraphicFramePr>
            <a:graphicFrameLocks noChangeAspect="1"/>
          </p:cNvGraphicFramePr>
          <p:nvPr/>
        </p:nvGraphicFramePr>
        <p:xfrm>
          <a:off x="5755825" y="1989083"/>
          <a:ext cx="379954" cy="248261"/>
        </p:xfrm>
        <a:graphic>
          <a:graphicData uri="http://schemas.openxmlformats.org/presentationml/2006/ole">
            <mc:AlternateContent xmlns:mc="http://schemas.openxmlformats.org/markup-compatibility/2006">
              <mc:Choice xmlns:v="urn:schemas-microsoft-com:vml" Requires="v">
                <p:oleObj r:id="rId21" imgW="330120" imgH="215640" progId="Equation.KSEE3">
                  <p:embed/>
                </p:oleObj>
              </mc:Choice>
              <mc:Fallback>
                <p:oleObj r:id="rId21" imgW="330120" imgH="215640" progId="Equation.KSEE3">
                  <p:embed/>
                  <p:pic>
                    <p:nvPicPr>
                      <p:cNvPr id="35" name="对象 297">
                        <a:hlinkClick r:id="" action="ppaction://ole?verb=1"/>
                        <a:extLst>
                          <a:ext uri="{FF2B5EF4-FFF2-40B4-BE49-F238E27FC236}">
                            <a16:creationId xmlns:a16="http://schemas.microsoft.com/office/drawing/2014/main" id="{D37E7C55-6C7D-461E-B327-BC6016128F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5825" y="1989083"/>
                        <a:ext cx="379954" cy="24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弧形 35">
            <a:extLst>
              <a:ext uri="{FF2B5EF4-FFF2-40B4-BE49-F238E27FC236}">
                <a16:creationId xmlns:a16="http://schemas.microsoft.com/office/drawing/2014/main" id="{07BBDDEA-5CC6-4895-B4FA-1F080DA5E801}"/>
              </a:ext>
            </a:extLst>
          </p:cNvPr>
          <p:cNvSpPr/>
          <p:nvPr/>
        </p:nvSpPr>
        <p:spPr bwMode="auto">
          <a:xfrm rot="18900000">
            <a:off x="6075507" y="2684695"/>
            <a:ext cx="314378"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37" name="对象 300">
            <a:hlinkClick r:id="" action="ppaction://ole?verb=1"/>
            <a:extLst>
              <a:ext uri="{FF2B5EF4-FFF2-40B4-BE49-F238E27FC236}">
                <a16:creationId xmlns:a16="http://schemas.microsoft.com/office/drawing/2014/main" id="{6D98CE10-BB9D-484A-959F-A79C0EDF86F1}"/>
              </a:ext>
            </a:extLst>
          </p:cNvPr>
          <p:cNvGraphicFramePr>
            <a:graphicFrameLocks noChangeAspect="1"/>
          </p:cNvGraphicFramePr>
          <p:nvPr/>
        </p:nvGraphicFramePr>
        <p:xfrm>
          <a:off x="6031147" y="2292298"/>
          <a:ext cx="233372" cy="304662"/>
        </p:xfrm>
        <a:graphic>
          <a:graphicData uri="http://schemas.openxmlformats.org/presentationml/2006/ole">
            <mc:AlternateContent xmlns:mc="http://schemas.openxmlformats.org/markup-compatibility/2006">
              <mc:Choice xmlns:v="urn:schemas-microsoft-com:vml" Requires="v">
                <p:oleObj r:id="rId22" imgW="164880" imgH="215640" progId="Equation.KSEE3">
                  <p:embed/>
                </p:oleObj>
              </mc:Choice>
              <mc:Fallback>
                <p:oleObj r:id="rId22" imgW="164880" imgH="215640" progId="Equation.KSEE3">
                  <p:embed/>
                  <p:pic>
                    <p:nvPicPr>
                      <p:cNvPr id="37" name="对象 300">
                        <a:hlinkClick r:id="" action="ppaction://ole?verb=1"/>
                        <a:extLst>
                          <a:ext uri="{FF2B5EF4-FFF2-40B4-BE49-F238E27FC236}">
                            <a16:creationId xmlns:a16="http://schemas.microsoft.com/office/drawing/2014/main" id="{6D98CE10-BB9D-484A-959F-A79C0EDF86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147" y="2292298"/>
                        <a:ext cx="233372"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等腰三角形 13">
            <a:extLst>
              <a:ext uri="{FF2B5EF4-FFF2-40B4-BE49-F238E27FC236}">
                <a16:creationId xmlns:a16="http://schemas.microsoft.com/office/drawing/2014/main" id="{4FC63337-49B6-42F3-BA0B-8A68F9E1F153}"/>
              </a:ext>
            </a:extLst>
          </p:cNvPr>
          <p:cNvSpPr/>
          <p:nvPr/>
        </p:nvSpPr>
        <p:spPr bwMode="auto">
          <a:xfrm rot="10800000">
            <a:off x="7778548" y="3057326"/>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cxnSp>
        <p:nvCxnSpPr>
          <p:cNvPr id="15" name="直接连接符 14">
            <a:extLst>
              <a:ext uri="{FF2B5EF4-FFF2-40B4-BE49-F238E27FC236}">
                <a16:creationId xmlns:a16="http://schemas.microsoft.com/office/drawing/2014/main" id="{61F2A7BF-B98D-4A94-B73D-3A955E705127}"/>
              </a:ext>
            </a:extLst>
          </p:cNvPr>
          <p:cNvCxnSpPr>
            <a:endCxn id="26" idx="3"/>
          </p:cNvCxnSpPr>
          <p:nvPr/>
        </p:nvCxnSpPr>
        <p:spPr bwMode="auto">
          <a:xfrm>
            <a:off x="7926575" y="3330654"/>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E16ADF3-0F03-44DA-8A61-A98B48CA96A4}"/>
              </a:ext>
            </a:extLst>
          </p:cNvPr>
          <p:cNvCxnSpPr>
            <a:endCxn id="26" idx="3"/>
          </p:cNvCxnSpPr>
          <p:nvPr/>
        </p:nvCxnSpPr>
        <p:spPr bwMode="auto">
          <a:xfrm>
            <a:off x="7926575" y="1914364"/>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5884B6E-087F-4148-843E-1547A4D8A2E7}"/>
              </a:ext>
            </a:extLst>
          </p:cNvPr>
          <p:cNvCxnSpPr>
            <a:endCxn id="14" idx="3"/>
          </p:cNvCxnSpPr>
          <p:nvPr/>
        </p:nvCxnSpPr>
        <p:spPr bwMode="auto">
          <a:xfrm flipH="1">
            <a:off x="7926575" y="1963534"/>
            <a:ext cx="500015"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18" name="弧形 17">
            <a:extLst>
              <a:ext uri="{FF2B5EF4-FFF2-40B4-BE49-F238E27FC236}">
                <a16:creationId xmlns:a16="http://schemas.microsoft.com/office/drawing/2014/main" id="{41B47B0B-D15E-410A-8AF9-27E05F9A05AF}"/>
              </a:ext>
            </a:extLst>
          </p:cNvPr>
          <p:cNvSpPr/>
          <p:nvPr/>
        </p:nvSpPr>
        <p:spPr bwMode="auto">
          <a:xfrm>
            <a:off x="7778548" y="2735311"/>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19" name="对象 308">
            <a:hlinkClick r:id="" action="ppaction://ole?verb=1"/>
            <a:extLst>
              <a:ext uri="{FF2B5EF4-FFF2-40B4-BE49-F238E27FC236}">
                <a16:creationId xmlns:a16="http://schemas.microsoft.com/office/drawing/2014/main" id="{3C0020EB-9D65-4464-A367-BC4C8B489E90}"/>
              </a:ext>
            </a:extLst>
          </p:cNvPr>
          <p:cNvGraphicFramePr>
            <a:graphicFrameLocks noChangeAspect="1"/>
          </p:cNvGraphicFramePr>
          <p:nvPr/>
        </p:nvGraphicFramePr>
        <p:xfrm>
          <a:off x="7937183" y="2358340"/>
          <a:ext cx="215050" cy="304662"/>
        </p:xfrm>
        <a:graphic>
          <a:graphicData uri="http://schemas.openxmlformats.org/presentationml/2006/ole">
            <mc:AlternateContent xmlns:mc="http://schemas.openxmlformats.org/markup-compatibility/2006">
              <mc:Choice xmlns:v="urn:schemas-microsoft-com:vml" Requires="v">
                <p:oleObj r:id="rId23" imgW="152280" imgH="215640" progId="Equation.KSEE3">
                  <p:embed/>
                </p:oleObj>
              </mc:Choice>
              <mc:Fallback>
                <p:oleObj r:id="rId23" imgW="152280" imgH="215640" progId="Equation.KSEE3">
                  <p:embed/>
                  <p:pic>
                    <p:nvPicPr>
                      <p:cNvPr id="19" name="对象 308">
                        <a:hlinkClick r:id="" action="ppaction://ole?verb=1"/>
                        <a:extLst>
                          <a:ext uri="{FF2B5EF4-FFF2-40B4-BE49-F238E27FC236}">
                            <a16:creationId xmlns:a16="http://schemas.microsoft.com/office/drawing/2014/main" id="{3C0020EB-9D65-4464-A367-BC4C8B489E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7183" y="2358340"/>
                        <a:ext cx="215050"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310">
            <a:hlinkClick r:id="" action="ppaction://ole?verb=1"/>
            <a:extLst>
              <a:ext uri="{FF2B5EF4-FFF2-40B4-BE49-F238E27FC236}">
                <a16:creationId xmlns:a16="http://schemas.microsoft.com/office/drawing/2014/main" id="{670B6544-A82F-4E13-95C7-50D43BA136AA}"/>
              </a:ext>
            </a:extLst>
          </p:cNvPr>
          <p:cNvGraphicFramePr>
            <a:graphicFrameLocks noChangeAspect="1"/>
          </p:cNvGraphicFramePr>
          <p:nvPr/>
        </p:nvGraphicFramePr>
        <p:xfrm>
          <a:off x="8216362" y="1690688"/>
          <a:ext cx="405509" cy="263687"/>
        </p:xfrm>
        <a:graphic>
          <a:graphicData uri="http://schemas.openxmlformats.org/presentationml/2006/ole">
            <mc:AlternateContent xmlns:mc="http://schemas.openxmlformats.org/markup-compatibility/2006">
              <mc:Choice xmlns:v="urn:schemas-microsoft-com:vml" Requires="v">
                <p:oleObj r:id="rId24" imgW="527760" imgH="344160" progId="Equation.KSEE3">
                  <p:embed/>
                </p:oleObj>
              </mc:Choice>
              <mc:Fallback>
                <p:oleObj r:id="rId24" imgW="527760" imgH="344160" progId="Equation.KSEE3">
                  <p:embed/>
                  <p:pic>
                    <p:nvPicPr>
                      <p:cNvPr id="20" name="对象 310">
                        <a:hlinkClick r:id="" action="ppaction://ole?verb=1"/>
                        <a:extLst>
                          <a:ext uri="{FF2B5EF4-FFF2-40B4-BE49-F238E27FC236}">
                            <a16:creationId xmlns:a16="http://schemas.microsoft.com/office/drawing/2014/main" id="{670B6544-A82F-4E13-95C7-50D43BA136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6362" y="1690688"/>
                        <a:ext cx="405509" cy="2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1" name="对象 312">
                <a:hlinkClick r:id="" action="ppaction://ole?verb=1"/>
                <a:extLst>
                  <a:ext uri="{FF2B5EF4-FFF2-40B4-BE49-F238E27FC236}">
                    <a16:creationId xmlns:a16="http://schemas.microsoft.com/office/drawing/2014/main" id="{1ED83BB3-726F-4F3A-ACB4-756826F11727}"/>
                  </a:ext>
                </a:extLst>
              </p:cNvPr>
              <p:cNvSpPr txBox="1"/>
              <p:nvPr/>
            </p:nvSpPr>
            <p:spPr bwMode="auto">
              <a:xfrm>
                <a:off x="7726473" y="3751492"/>
                <a:ext cx="419010" cy="283933"/>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b="1" i="1">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zh-CN" altLang="en-US" sz="2000" b="1" i="1">
                              <a:solidFill>
                                <a:srgbClr val="000000"/>
                              </a:solidFill>
                              <a:latin typeface="Cambria Math" panose="02040503050406030204" pitchFamily="18" charset="0"/>
                            </a:rPr>
                            <m:t>𝟏</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xmlns="">
          <p:sp>
            <p:nvSpPr>
              <p:cNvPr id="21" name="对象 312">
                <a:hlinkClick r:id="" action="ppaction://ole?verb=1"/>
                <a:extLst>
                  <a:ext uri="{FF2B5EF4-FFF2-40B4-BE49-F238E27FC236}">
                    <a16:creationId xmlns:a16="http://schemas.microsoft.com/office/drawing/2014/main" id="{1ED83BB3-726F-4F3A-ACB4-756826F11727}"/>
                  </a:ext>
                </a:extLst>
              </p:cNvPr>
              <p:cNvSpPr txBox="1">
                <a:spLocks noRot="1" noChangeAspect="1" noMove="1" noResize="1" noEditPoints="1" noAdjustHandles="1" noChangeArrowheads="1" noChangeShapeType="1" noTextEdit="1"/>
              </p:cNvSpPr>
              <p:nvPr/>
            </p:nvSpPr>
            <p:spPr bwMode="auto">
              <a:xfrm>
                <a:off x="7726473" y="3751492"/>
                <a:ext cx="419010" cy="283933"/>
              </a:xfrm>
              <a:prstGeom prst="rect">
                <a:avLst/>
              </a:prstGeom>
              <a:blipFill>
                <a:blip r:embed="rId25"/>
                <a:stretch>
                  <a:fillRect r="-91304" b="-61702"/>
                </a:stretch>
              </a:blipFill>
              <a:ln>
                <a:noFill/>
              </a:ln>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91744947-E9BE-49CE-A883-8D6E8A694D5D}"/>
              </a:ext>
            </a:extLst>
          </p:cNvPr>
          <p:cNvCxnSpPr>
            <a:endCxn id="14" idx="3"/>
          </p:cNvCxnSpPr>
          <p:nvPr/>
        </p:nvCxnSpPr>
        <p:spPr bwMode="auto">
          <a:xfrm>
            <a:off x="7669094" y="2236861"/>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3" name="对象 315">
            <a:hlinkClick r:id="" action="ppaction://ole?verb=1"/>
            <a:extLst>
              <a:ext uri="{FF2B5EF4-FFF2-40B4-BE49-F238E27FC236}">
                <a16:creationId xmlns:a16="http://schemas.microsoft.com/office/drawing/2014/main" id="{200960FF-6C54-46B3-933F-776DF5243AC0}"/>
              </a:ext>
            </a:extLst>
          </p:cNvPr>
          <p:cNvGraphicFramePr>
            <a:graphicFrameLocks noChangeAspect="1"/>
          </p:cNvGraphicFramePr>
          <p:nvPr/>
        </p:nvGraphicFramePr>
        <p:xfrm>
          <a:off x="7450669" y="1989083"/>
          <a:ext cx="379954" cy="248261"/>
        </p:xfrm>
        <a:graphic>
          <a:graphicData uri="http://schemas.openxmlformats.org/presentationml/2006/ole">
            <mc:AlternateContent xmlns:mc="http://schemas.openxmlformats.org/markup-compatibility/2006">
              <mc:Choice xmlns:v="urn:schemas-microsoft-com:vml" Requires="v">
                <p:oleObj r:id="rId26" imgW="330120" imgH="215640" progId="Equation.KSEE3">
                  <p:embed/>
                </p:oleObj>
              </mc:Choice>
              <mc:Fallback>
                <p:oleObj r:id="rId26" imgW="330120" imgH="215640" progId="Equation.KSEE3">
                  <p:embed/>
                  <p:pic>
                    <p:nvPicPr>
                      <p:cNvPr id="23" name="对象 315">
                        <a:hlinkClick r:id="" action="ppaction://ole?verb=1"/>
                        <a:extLst>
                          <a:ext uri="{FF2B5EF4-FFF2-40B4-BE49-F238E27FC236}">
                            <a16:creationId xmlns:a16="http://schemas.microsoft.com/office/drawing/2014/main" id="{200960FF-6C54-46B3-933F-776DF5243A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0669" y="1989083"/>
                        <a:ext cx="379954" cy="24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弧形 23">
            <a:extLst>
              <a:ext uri="{FF2B5EF4-FFF2-40B4-BE49-F238E27FC236}">
                <a16:creationId xmlns:a16="http://schemas.microsoft.com/office/drawing/2014/main" id="{EFC04F62-7F55-4AAB-8BDC-8129455F8E3E}"/>
              </a:ext>
            </a:extLst>
          </p:cNvPr>
          <p:cNvSpPr/>
          <p:nvPr/>
        </p:nvSpPr>
        <p:spPr bwMode="auto">
          <a:xfrm rot="18900000">
            <a:off x="7770833" y="2684695"/>
            <a:ext cx="312931"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noProof="1"/>
          </a:p>
        </p:txBody>
      </p:sp>
      <p:graphicFrame>
        <p:nvGraphicFramePr>
          <p:cNvPr id="25" name="对象 318">
            <a:hlinkClick r:id="" action="ppaction://ole?verb=1"/>
            <a:extLst>
              <a:ext uri="{FF2B5EF4-FFF2-40B4-BE49-F238E27FC236}">
                <a16:creationId xmlns:a16="http://schemas.microsoft.com/office/drawing/2014/main" id="{F83D6556-6E8B-4711-B6CC-3173919236AC}"/>
              </a:ext>
            </a:extLst>
          </p:cNvPr>
          <p:cNvGraphicFramePr>
            <a:graphicFrameLocks noChangeAspect="1"/>
          </p:cNvGraphicFramePr>
          <p:nvPr/>
        </p:nvGraphicFramePr>
        <p:xfrm>
          <a:off x="7725991" y="2292298"/>
          <a:ext cx="233372" cy="304662"/>
        </p:xfrm>
        <a:graphic>
          <a:graphicData uri="http://schemas.openxmlformats.org/presentationml/2006/ole">
            <mc:AlternateContent xmlns:mc="http://schemas.openxmlformats.org/markup-compatibility/2006">
              <mc:Choice xmlns:v="urn:schemas-microsoft-com:vml" Requires="v">
                <p:oleObj r:id="rId27" imgW="164880" imgH="215640" progId="Equation.KSEE3">
                  <p:embed/>
                </p:oleObj>
              </mc:Choice>
              <mc:Fallback>
                <p:oleObj r:id="rId27" imgW="164880" imgH="215640" progId="Equation.KSEE3">
                  <p:embed/>
                  <p:pic>
                    <p:nvPicPr>
                      <p:cNvPr id="25" name="对象 318">
                        <a:hlinkClick r:id="" action="ppaction://ole?verb=1"/>
                        <a:extLst>
                          <a:ext uri="{FF2B5EF4-FFF2-40B4-BE49-F238E27FC236}">
                            <a16:creationId xmlns:a16="http://schemas.microsoft.com/office/drawing/2014/main" id="{F83D6556-6E8B-4711-B6CC-3173919236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25991" y="2292298"/>
                        <a:ext cx="233372" cy="30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67288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4CD7A5-4654-4CB8-B29C-D6388F19CDBC}"/>
              </a:ext>
            </a:extLst>
          </p:cNvPr>
          <p:cNvSpPr>
            <a:spLocks noGrp="1"/>
          </p:cNvSpPr>
          <p:nvPr>
            <p:ph type="title"/>
          </p:nvPr>
        </p:nvSpPr>
        <p:spPr/>
        <p:txBody>
          <a:bodyPr/>
          <a:lstStyle/>
          <a:p>
            <a:r>
              <a:rPr lang="en-US" altLang="zh-CN" dirty="0"/>
              <a:t>IEEE 802.11bf</a:t>
            </a:r>
            <a:endParaRPr lang="zh-CN" altLang="en-US" dirty="0"/>
          </a:p>
        </p:txBody>
      </p:sp>
      <p:sp>
        <p:nvSpPr>
          <p:cNvPr id="3" name="内容占位符 2">
            <a:extLst>
              <a:ext uri="{FF2B5EF4-FFF2-40B4-BE49-F238E27FC236}">
                <a16:creationId xmlns:a16="http://schemas.microsoft.com/office/drawing/2014/main" id="{1A710FC4-4998-47EB-88C7-6E89ABF5CAA1}"/>
              </a:ext>
            </a:extLst>
          </p:cNvPr>
          <p:cNvSpPr>
            <a:spLocks noGrp="1"/>
          </p:cNvSpPr>
          <p:nvPr>
            <p:ph idx="1"/>
          </p:nvPr>
        </p:nvSpPr>
        <p:spPr/>
        <p:txBody>
          <a:bodyPr/>
          <a:lstStyle/>
          <a:p>
            <a:r>
              <a:rPr lang="en-US" altLang="zh-CN" dirty="0"/>
              <a:t>“802.11bf is a new Task Group about </a:t>
            </a:r>
            <a:r>
              <a:rPr lang="en-US" altLang="zh-CN" dirty="0">
                <a:solidFill>
                  <a:srgbClr val="ED6C00"/>
                </a:solidFill>
              </a:rPr>
              <a:t>WLAN sensing </a:t>
            </a:r>
            <a:r>
              <a:rPr lang="en-US" altLang="zh-CN" dirty="0"/>
              <a:t>within the IEEE 802.11 working group.”</a:t>
            </a:r>
          </a:p>
          <a:p>
            <a:endParaRPr lang="en-US" altLang="zh-CN" dirty="0"/>
          </a:p>
          <a:p>
            <a:r>
              <a:rPr lang="en-US" altLang="zh-CN" dirty="0"/>
              <a:t>“WLAN sensing is the use, by a WLAN sensing capable STA(s), of received WLAN signals </a:t>
            </a:r>
            <a:r>
              <a:rPr lang="en-US" altLang="zh-CN" dirty="0">
                <a:solidFill>
                  <a:srgbClr val="ED6C00"/>
                </a:solidFill>
              </a:rPr>
              <a:t>to detect feature(s) of an intended target(s) </a:t>
            </a:r>
            <a:r>
              <a:rPr lang="en-US" altLang="zh-CN" dirty="0"/>
              <a:t>in a given environment.”</a:t>
            </a:r>
            <a:endParaRPr lang="zh-CN" altLang="en-US" dirty="0"/>
          </a:p>
        </p:txBody>
      </p:sp>
      <p:sp>
        <p:nvSpPr>
          <p:cNvPr id="4" name="灯片编号占位符 3">
            <a:extLst>
              <a:ext uri="{FF2B5EF4-FFF2-40B4-BE49-F238E27FC236}">
                <a16:creationId xmlns:a16="http://schemas.microsoft.com/office/drawing/2014/main" id="{6AE5BEE2-7911-4182-B143-BBF6CAF35A84}"/>
              </a:ext>
            </a:extLst>
          </p:cNvPr>
          <p:cNvSpPr>
            <a:spLocks noGrp="1"/>
          </p:cNvSpPr>
          <p:nvPr>
            <p:ph type="sldNum" sz="quarter" idx="12"/>
          </p:nvPr>
        </p:nvSpPr>
        <p:spPr/>
        <p:txBody>
          <a:bodyPr/>
          <a:lstStyle/>
          <a:p>
            <a:fld id="{11111CF7-3CEA-4476-AA1D-FDB53D59C6A7}" type="slidenum">
              <a:rPr lang="zh-CN" altLang="en-US" smtClean="0"/>
              <a:t>3</a:t>
            </a:fld>
            <a:endParaRPr lang="zh-CN" altLang="en-US"/>
          </a:p>
        </p:txBody>
      </p:sp>
    </p:spTree>
    <p:extLst>
      <p:ext uri="{BB962C8B-B14F-4D97-AF65-F5344CB8AC3E}">
        <p14:creationId xmlns:p14="http://schemas.microsoft.com/office/powerpoint/2010/main" val="2903147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28025-0E86-485E-8F2E-F4AB978892CE}"/>
              </a:ext>
            </a:extLst>
          </p:cNvPr>
          <p:cNvSpPr>
            <a:spLocks noGrp="1"/>
          </p:cNvSpPr>
          <p:nvPr>
            <p:ph type="title"/>
          </p:nvPr>
        </p:nvSpPr>
        <p:spPr/>
        <p:txBody>
          <a:bodyPr/>
          <a:lstStyle/>
          <a:p>
            <a:r>
              <a:rPr lang="en-US" altLang="zh-CN" dirty="0"/>
              <a:t>Covariance Matrix</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DC229B6-997D-4F63-843D-D1E93F856830}"/>
                  </a:ext>
                </a:extLst>
              </p:cNvPr>
              <p:cNvSpPr>
                <a:spLocks noGrp="1"/>
              </p:cNvSpPr>
              <p:nvPr>
                <p:ph idx="1"/>
              </p:nvPr>
            </p:nvSpPr>
            <p:spPr>
              <a:xfrm>
                <a:off x="503853" y="1474238"/>
                <a:ext cx="11084767" cy="5018638"/>
              </a:xfrm>
            </p:spPr>
            <p:txBody>
              <a:bodyPr>
                <a:normAutofit fontScale="70000" lnSpcReduction="20000"/>
              </a:bodyPr>
              <a:lstStyle/>
              <a:p>
                <a:pPr>
                  <a:lnSpc>
                    <a:spcPct val="150000"/>
                  </a:lnSpc>
                </a:pPr>
                <a:r>
                  <a:rPr lang="en-US" altLang="zh-CN" sz="2400" dirty="0"/>
                  <a:t>The </a:t>
                </a:r>
                <a:r>
                  <a:rPr lang="en-US" altLang="zh-CN" sz="2400" i="1" dirty="0"/>
                  <a:t>N×N</a:t>
                </a:r>
                <a:r>
                  <a:rPr lang="en-US" altLang="zh-CN" sz="2400" dirty="0"/>
                  <a:t> autocorrelation matrix is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en-US" i="1" smtClean="0">
                              <a:solidFill>
                                <a:srgbClr val="ED6C00"/>
                              </a:solidFill>
                              <a:latin typeface="Cambria Math" panose="02040503050406030204" pitchFamily="18" charset="0"/>
                            </a:rPr>
                          </m:ctrlPr>
                        </m:sSubPr>
                        <m:e>
                          <m:r>
                            <a:rPr lang="zh-CN" altLang="en-US" i="1">
                              <a:solidFill>
                                <a:srgbClr val="ED6C00"/>
                              </a:solidFill>
                              <a:latin typeface="Cambria Math" panose="02040503050406030204" pitchFamily="18" charset="0"/>
                            </a:rPr>
                            <m:t>𝐑</m:t>
                          </m:r>
                        </m:e>
                        <m:sub>
                          <m:r>
                            <a:rPr lang="zh-CN" altLang="en-US" i="1">
                              <a:solidFill>
                                <a:srgbClr val="ED6C00"/>
                              </a:solidFill>
                              <a:latin typeface="Cambria Math" panose="02040503050406030204" pitchFamily="18" charset="0"/>
                            </a:rPr>
                            <m:t>𝑋</m:t>
                          </m:r>
                        </m:sub>
                      </m:sSub>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𝐸</m:t>
                      </m:r>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𝐗</m:t>
                      </m:r>
                      <m:sSup>
                        <m:sSupPr>
                          <m:ctrlPr>
                            <a:rPr lang="zh-CN" altLang="en-US" i="1">
                              <a:solidFill>
                                <a:srgbClr val="ED6C00"/>
                              </a:solidFill>
                              <a:latin typeface="Cambria Math" panose="02040503050406030204" pitchFamily="18" charset="0"/>
                            </a:rPr>
                          </m:ctrlPr>
                        </m:sSupPr>
                        <m:e>
                          <m:r>
                            <a:rPr lang="zh-CN" altLang="en-US" i="1">
                              <a:solidFill>
                                <a:srgbClr val="ED6C00"/>
                              </a:solidFill>
                              <a:latin typeface="Cambria Math" panose="02040503050406030204" pitchFamily="18" charset="0"/>
                            </a:rPr>
                            <m:t>𝐗</m:t>
                          </m:r>
                        </m:e>
                        <m:sup>
                          <m:r>
                            <a:rPr lang="zh-CN" altLang="en-US" i="1">
                              <a:solidFill>
                                <a:srgbClr val="ED6C00"/>
                              </a:solidFill>
                              <a:latin typeface="Cambria Math" panose="02040503050406030204" pitchFamily="18" charset="0"/>
                            </a:rPr>
                            <m:t>𝐻</m:t>
                          </m:r>
                        </m:sup>
                      </m:sSup>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𝐸</m:t>
                      </m:r>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𝐀</m:t>
                      </m:r>
                      <m:r>
                        <a:rPr lang="en-US" altLang="zh-CN" b="1" i="1" smtClean="0">
                          <a:solidFill>
                            <a:srgbClr val="ED6C00"/>
                          </a:solidFill>
                          <a:latin typeface="Cambria Math" panose="02040503050406030204" pitchFamily="18" charset="0"/>
                        </a:rPr>
                        <m:t>𝒔</m:t>
                      </m:r>
                      <m:r>
                        <a:rPr lang="zh-CN" altLang="en-US" i="1">
                          <a:solidFill>
                            <a:srgbClr val="ED6C00"/>
                          </a:solidFill>
                          <a:latin typeface="Cambria Math" panose="02040503050406030204" pitchFamily="18" charset="0"/>
                        </a:rPr>
                        <m:t>+</m:t>
                      </m:r>
                      <m:r>
                        <a:rPr lang="en-US" altLang="zh-CN" b="1" i="1" smtClean="0">
                          <a:solidFill>
                            <a:srgbClr val="ED6C00"/>
                          </a:solidFill>
                          <a:latin typeface="Cambria Math" panose="02040503050406030204" pitchFamily="18" charset="0"/>
                        </a:rPr>
                        <m:t>𝒏</m:t>
                      </m:r>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𝐀</m:t>
                      </m:r>
                      <m:r>
                        <a:rPr lang="en-US" altLang="zh-CN" b="1" i="1" smtClean="0">
                          <a:solidFill>
                            <a:srgbClr val="ED6C00"/>
                          </a:solidFill>
                          <a:latin typeface="Cambria Math" panose="02040503050406030204" pitchFamily="18" charset="0"/>
                        </a:rPr>
                        <m:t>𝒔</m:t>
                      </m:r>
                      <m:r>
                        <a:rPr lang="zh-CN" altLang="en-US" i="1">
                          <a:solidFill>
                            <a:srgbClr val="ED6C00"/>
                          </a:solidFill>
                          <a:latin typeface="Cambria Math" panose="02040503050406030204" pitchFamily="18" charset="0"/>
                        </a:rPr>
                        <m:t>+</m:t>
                      </m:r>
                      <m:r>
                        <a:rPr lang="en-US" altLang="zh-CN" b="1" i="1" smtClean="0">
                          <a:solidFill>
                            <a:srgbClr val="ED6C00"/>
                          </a:solidFill>
                          <a:latin typeface="Cambria Math" panose="02040503050406030204" pitchFamily="18" charset="0"/>
                        </a:rPr>
                        <m:t>𝒏</m:t>
                      </m:r>
                      <m:sSup>
                        <m:sSupPr>
                          <m:ctrlPr>
                            <a:rPr lang="zh-CN" altLang="en-US" i="1">
                              <a:solidFill>
                                <a:srgbClr val="ED6C00"/>
                              </a:solidFill>
                              <a:latin typeface="Cambria Math" panose="02040503050406030204" pitchFamily="18" charset="0"/>
                            </a:rPr>
                          </m:ctrlPr>
                        </m:sSupPr>
                        <m:e>
                          <m:r>
                            <a:rPr lang="zh-CN" altLang="en-US" i="1">
                              <a:solidFill>
                                <a:srgbClr val="ED6C00"/>
                              </a:solidFill>
                              <a:latin typeface="Cambria Math" panose="02040503050406030204" pitchFamily="18" charset="0"/>
                            </a:rPr>
                            <m:t>)</m:t>
                          </m:r>
                        </m:e>
                        <m:sup>
                          <m:r>
                            <a:rPr lang="zh-CN" altLang="en-US" i="1">
                              <a:solidFill>
                                <a:srgbClr val="ED6C00"/>
                              </a:solidFill>
                              <a:latin typeface="Cambria Math" panose="02040503050406030204" pitchFamily="18" charset="0"/>
                            </a:rPr>
                            <m:t>𝐻</m:t>
                          </m:r>
                        </m:sup>
                      </m:sSup>
                      <m:r>
                        <a:rPr lang="zh-CN" altLang="en-US" i="1">
                          <a:solidFill>
                            <a:srgbClr val="ED6C00"/>
                          </a:solidFill>
                          <a:latin typeface="Cambria Math" panose="02040503050406030204" pitchFamily="18" charset="0"/>
                        </a:rPr>
                        <m:t>]</m:t>
                      </m:r>
                    </m:oMath>
                    <m:oMath xmlns:m="http://schemas.openxmlformats.org/officeDocument/2006/math">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𝐀</m:t>
                      </m:r>
                      <m:r>
                        <a:rPr lang="zh-CN" altLang="en-US" i="1">
                          <a:solidFill>
                            <a:srgbClr val="ED6C00"/>
                          </a:solidFill>
                          <a:latin typeface="Cambria Math" panose="02040503050406030204" pitchFamily="18" charset="0"/>
                        </a:rPr>
                        <m:t>𝐸</m:t>
                      </m:r>
                      <m:d>
                        <m:dPr>
                          <m:begChr m:val="["/>
                          <m:endChr m:val="]"/>
                          <m:ctrlPr>
                            <a:rPr lang="zh-CN" altLang="en-US" b="1" i="1">
                              <a:solidFill>
                                <a:srgbClr val="ED6C00"/>
                              </a:solidFill>
                              <a:latin typeface="Cambria Math" panose="02040503050406030204" pitchFamily="18" charset="0"/>
                            </a:rPr>
                          </m:ctrlPr>
                        </m:dPr>
                        <m:e>
                          <m:r>
                            <a:rPr lang="en-US" altLang="zh-CN" b="1" i="1" smtClean="0">
                              <a:solidFill>
                                <a:srgbClr val="ED6C00"/>
                              </a:solidFill>
                              <a:latin typeface="Cambria Math" panose="02040503050406030204" pitchFamily="18" charset="0"/>
                            </a:rPr>
                            <m:t>𝒔</m:t>
                          </m:r>
                          <m:sSup>
                            <m:sSupPr>
                              <m:ctrlPr>
                                <a:rPr lang="zh-CN" altLang="en-US" b="1" i="1">
                                  <a:solidFill>
                                    <a:srgbClr val="ED6C00"/>
                                  </a:solidFill>
                                  <a:latin typeface="Cambria Math" panose="02040503050406030204" pitchFamily="18" charset="0"/>
                                </a:rPr>
                              </m:ctrlPr>
                            </m:sSupPr>
                            <m:e>
                              <m:r>
                                <a:rPr lang="en-US" altLang="zh-CN" b="1" i="1" smtClean="0">
                                  <a:solidFill>
                                    <a:srgbClr val="ED6C00"/>
                                  </a:solidFill>
                                  <a:latin typeface="Cambria Math" panose="02040503050406030204" pitchFamily="18" charset="0"/>
                                </a:rPr>
                                <m:t>𝒔</m:t>
                              </m:r>
                            </m:e>
                            <m:sup>
                              <m:r>
                                <a:rPr lang="zh-CN" altLang="en-US" b="1" i="1">
                                  <a:solidFill>
                                    <a:srgbClr val="ED6C00"/>
                                  </a:solidFill>
                                  <a:latin typeface="Cambria Math" panose="02040503050406030204" pitchFamily="18" charset="0"/>
                                </a:rPr>
                                <m:t>𝑯</m:t>
                              </m:r>
                            </m:sup>
                          </m:sSup>
                        </m:e>
                      </m:d>
                      <m:sSup>
                        <m:sSupPr>
                          <m:ctrlPr>
                            <a:rPr lang="zh-CN" altLang="en-US" i="1">
                              <a:solidFill>
                                <a:srgbClr val="ED6C00"/>
                              </a:solidFill>
                              <a:latin typeface="Cambria Math" panose="02040503050406030204" pitchFamily="18" charset="0"/>
                            </a:rPr>
                          </m:ctrlPr>
                        </m:sSupPr>
                        <m:e>
                          <m:r>
                            <a:rPr lang="zh-CN" altLang="en-US" i="1">
                              <a:solidFill>
                                <a:srgbClr val="ED6C00"/>
                              </a:solidFill>
                              <a:latin typeface="Cambria Math" panose="02040503050406030204" pitchFamily="18" charset="0"/>
                            </a:rPr>
                            <m:t>𝐀</m:t>
                          </m:r>
                        </m:e>
                        <m:sup>
                          <m:r>
                            <a:rPr lang="zh-CN" altLang="en-US" i="1">
                              <a:solidFill>
                                <a:srgbClr val="ED6C00"/>
                              </a:solidFill>
                              <a:latin typeface="Cambria Math" panose="02040503050406030204" pitchFamily="18" charset="0"/>
                            </a:rPr>
                            <m:t>𝐻</m:t>
                          </m:r>
                        </m:sup>
                      </m:sSup>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𝐸</m:t>
                      </m:r>
                      <m:d>
                        <m:dPr>
                          <m:begChr m:val="["/>
                          <m:endChr m:val="]"/>
                          <m:ctrlPr>
                            <a:rPr lang="zh-CN" altLang="en-US" i="1">
                              <a:solidFill>
                                <a:srgbClr val="ED6C00"/>
                              </a:solidFill>
                              <a:latin typeface="Cambria Math" panose="02040503050406030204" pitchFamily="18" charset="0"/>
                            </a:rPr>
                          </m:ctrlPr>
                        </m:dPr>
                        <m:e>
                          <m:r>
                            <a:rPr lang="en-US" altLang="zh-CN" b="1" i="1" smtClean="0">
                              <a:solidFill>
                                <a:srgbClr val="ED6C00"/>
                              </a:solidFill>
                              <a:latin typeface="Cambria Math" panose="02040503050406030204" pitchFamily="18" charset="0"/>
                            </a:rPr>
                            <m:t>𝒏</m:t>
                          </m:r>
                          <m:sSup>
                            <m:sSupPr>
                              <m:ctrlPr>
                                <a:rPr lang="zh-CN" altLang="en-US" b="1" i="1">
                                  <a:solidFill>
                                    <a:srgbClr val="ED6C00"/>
                                  </a:solidFill>
                                  <a:latin typeface="Cambria Math" panose="02040503050406030204" pitchFamily="18" charset="0"/>
                                </a:rPr>
                              </m:ctrlPr>
                            </m:sSupPr>
                            <m:e>
                              <m:r>
                                <a:rPr lang="en-US" altLang="zh-CN" b="1" i="1" smtClean="0">
                                  <a:solidFill>
                                    <a:srgbClr val="ED6C00"/>
                                  </a:solidFill>
                                  <a:latin typeface="Cambria Math" panose="02040503050406030204" pitchFamily="18" charset="0"/>
                                </a:rPr>
                                <m:t>𝒏</m:t>
                              </m:r>
                            </m:e>
                            <m:sup>
                              <m:r>
                                <a:rPr lang="zh-CN" altLang="en-US" b="1" i="1">
                                  <a:solidFill>
                                    <a:srgbClr val="ED6C00"/>
                                  </a:solidFill>
                                  <a:latin typeface="Cambria Math" panose="02040503050406030204" pitchFamily="18" charset="0"/>
                                </a:rPr>
                                <m:t>𝑯</m:t>
                              </m:r>
                            </m:sup>
                          </m:sSup>
                        </m:e>
                      </m:d>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𝐀</m:t>
                      </m:r>
                      <m:sSub>
                        <m:sSubPr>
                          <m:ctrlPr>
                            <a:rPr lang="zh-CN" altLang="en-US" i="1">
                              <a:solidFill>
                                <a:srgbClr val="ED6C00"/>
                              </a:solidFill>
                              <a:latin typeface="Cambria Math" panose="02040503050406030204" pitchFamily="18" charset="0"/>
                            </a:rPr>
                          </m:ctrlPr>
                        </m:sSubPr>
                        <m:e>
                          <m:r>
                            <a:rPr lang="zh-CN" altLang="en-US" i="1">
                              <a:solidFill>
                                <a:srgbClr val="ED6C00"/>
                              </a:solidFill>
                              <a:latin typeface="Cambria Math" panose="02040503050406030204" pitchFamily="18" charset="0"/>
                            </a:rPr>
                            <m:t>𝐑</m:t>
                          </m:r>
                        </m:e>
                        <m:sub>
                          <m:r>
                            <a:rPr lang="zh-CN" altLang="en-US" i="1">
                              <a:solidFill>
                                <a:srgbClr val="ED6C00"/>
                              </a:solidFill>
                              <a:latin typeface="Cambria Math" panose="02040503050406030204" pitchFamily="18" charset="0"/>
                            </a:rPr>
                            <m:t>𝑆</m:t>
                          </m:r>
                        </m:sub>
                      </m:sSub>
                      <m:sSup>
                        <m:sSupPr>
                          <m:ctrlPr>
                            <a:rPr lang="zh-CN" altLang="en-US" i="1">
                              <a:solidFill>
                                <a:srgbClr val="ED6C00"/>
                              </a:solidFill>
                              <a:latin typeface="Cambria Math" panose="02040503050406030204" pitchFamily="18" charset="0"/>
                            </a:rPr>
                          </m:ctrlPr>
                        </m:sSupPr>
                        <m:e>
                          <m:r>
                            <a:rPr lang="zh-CN" altLang="en-US" i="1">
                              <a:solidFill>
                                <a:srgbClr val="ED6C00"/>
                              </a:solidFill>
                              <a:latin typeface="Cambria Math" panose="02040503050406030204" pitchFamily="18" charset="0"/>
                            </a:rPr>
                            <m:t>𝐀</m:t>
                          </m:r>
                        </m:e>
                        <m:sup>
                          <m:r>
                            <a:rPr lang="zh-CN" altLang="en-US" i="1">
                              <a:solidFill>
                                <a:srgbClr val="ED6C00"/>
                              </a:solidFill>
                              <a:latin typeface="Cambria Math" panose="02040503050406030204" pitchFamily="18" charset="0"/>
                            </a:rPr>
                            <m:t>𝐻</m:t>
                          </m:r>
                        </m:sup>
                      </m:sSup>
                      <m:r>
                        <a:rPr lang="zh-CN" altLang="en-US" i="1">
                          <a:solidFill>
                            <a:srgbClr val="ED6C00"/>
                          </a:solidFill>
                          <a:latin typeface="Cambria Math" panose="02040503050406030204" pitchFamily="18" charset="0"/>
                        </a:rPr>
                        <m:t>+</m:t>
                      </m:r>
                      <m:sSub>
                        <m:sSubPr>
                          <m:ctrlPr>
                            <a:rPr lang="zh-CN" altLang="en-US" i="1">
                              <a:solidFill>
                                <a:srgbClr val="ED6C00"/>
                              </a:solidFill>
                              <a:latin typeface="Cambria Math" panose="02040503050406030204" pitchFamily="18" charset="0"/>
                            </a:rPr>
                          </m:ctrlPr>
                        </m:sSubPr>
                        <m:e>
                          <m:r>
                            <a:rPr lang="zh-CN" altLang="en-US" i="1">
                              <a:solidFill>
                                <a:srgbClr val="ED6C00"/>
                              </a:solidFill>
                              <a:latin typeface="Cambria Math" panose="02040503050406030204" pitchFamily="18" charset="0"/>
                            </a:rPr>
                            <m:t>𝐑</m:t>
                          </m:r>
                        </m:e>
                        <m:sub>
                          <m:r>
                            <a:rPr lang="zh-CN" altLang="en-US" i="1">
                              <a:solidFill>
                                <a:srgbClr val="ED6C00"/>
                              </a:solidFill>
                              <a:latin typeface="Cambria Math" panose="02040503050406030204" pitchFamily="18" charset="0"/>
                            </a:rPr>
                            <m:t>𝑁</m:t>
                          </m:r>
                        </m:sub>
                      </m:sSub>
                    </m:oMath>
                  </m:oMathPara>
                </a14:m>
                <a:endParaRPr lang="en-US" altLang="zh-CN" i="1" dirty="0">
                  <a:solidFill>
                    <a:srgbClr val="ED6C00"/>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solidFill>
                            <a:srgbClr val="ED6C00"/>
                          </a:solidFill>
                          <a:latin typeface="Cambria Math" panose="02040503050406030204" pitchFamily="18" charset="0"/>
                        </a:rPr>
                        <m:t>=</m:t>
                      </m:r>
                      <m:d>
                        <m:dPr>
                          <m:begChr m:val="["/>
                          <m:endChr m:val="]"/>
                          <m:ctrlPr>
                            <a:rPr lang="en-US" altLang="zh-CN" b="1" i="1">
                              <a:solidFill>
                                <a:srgbClr val="ED6C00"/>
                              </a:solidFill>
                              <a:latin typeface="Cambria Math" panose="02040503050406030204" pitchFamily="18" charset="0"/>
                            </a:rPr>
                          </m:ctrlPr>
                        </m:dPr>
                        <m:e>
                          <m:r>
                            <a:rPr lang="en-US" altLang="zh-CN" b="1" i="1" dirty="0">
                              <a:solidFill>
                                <a:srgbClr val="ED6C00"/>
                              </a:solidFill>
                              <a:latin typeface="Cambria Math" panose="02040503050406030204" pitchFamily="18" charset="0"/>
                            </a:rPr>
                            <m:t>𝐚</m:t>
                          </m:r>
                          <m:d>
                            <m:dPr>
                              <m:ctrlPr>
                                <a:rPr lang="en-US" altLang="zh-CN" b="1" i="1" dirty="0">
                                  <a:solidFill>
                                    <a:srgbClr val="ED6C00"/>
                                  </a:solidFill>
                                  <a:latin typeface="Cambria Math" panose="02040503050406030204" pitchFamily="18" charset="0"/>
                                </a:rPr>
                              </m:ctrlPr>
                            </m:dPr>
                            <m:e>
                              <m:sSub>
                                <m:sSubPr>
                                  <m:ctrlPr>
                                    <a:rPr lang="en-US" altLang="zh-CN" i="1" dirty="0">
                                      <a:solidFill>
                                        <a:srgbClr val="ED6C00"/>
                                      </a:solidFill>
                                      <a:latin typeface="Cambria Math" panose="02040503050406030204" pitchFamily="18" charset="0"/>
                                    </a:rPr>
                                  </m:ctrlPr>
                                </m:sSubPr>
                                <m:e>
                                  <m:r>
                                    <a:rPr lang="en-US" altLang="zh-CN" i="1" dirty="0">
                                      <a:solidFill>
                                        <a:srgbClr val="ED6C00"/>
                                      </a:solidFill>
                                      <a:latin typeface="Cambria Math" panose="02040503050406030204" pitchFamily="18" charset="0"/>
                                    </a:rPr>
                                    <m:t>𝜃</m:t>
                                  </m:r>
                                </m:e>
                                <m:sub>
                                  <m:r>
                                    <a:rPr lang="en-US" altLang="zh-CN" i="1" dirty="0">
                                      <a:solidFill>
                                        <a:srgbClr val="ED6C00"/>
                                      </a:solidFill>
                                      <a:latin typeface="Cambria Math" panose="02040503050406030204" pitchFamily="18" charset="0"/>
                                    </a:rPr>
                                    <m:t>1</m:t>
                                  </m:r>
                                </m:sub>
                              </m:sSub>
                            </m:e>
                          </m:d>
                          <m:r>
                            <a:rPr lang="en-US" altLang="zh-CN" b="1" i="1" dirty="0">
                              <a:solidFill>
                                <a:srgbClr val="ED6C00"/>
                              </a:solidFill>
                              <a:latin typeface="Cambria Math" panose="02040503050406030204" pitchFamily="18" charset="0"/>
                            </a:rPr>
                            <m:t>,…,</m:t>
                          </m:r>
                          <m:r>
                            <a:rPr lang="en-US" altLang="zh-CN" b="1" i="1" dirty="0">
                              <a:solidFill>
                                <a:srgbClr val="ED6C00"/>
                              </a:solidFill>
                              <a:latin typeface="Cambria Math" panose="02040503050406030204" pitchFamily="18" charset="0"/>
                            </a:rPr>
                            <m:t>𝐚</m:t>
                          </m:r>
                          <m:d>
                            <m:dPr>
                              <m:ctrlPr>
                                <a:rPr lang="en-US" altLang="zh-CN" b="1" i="1" dirty="0">
                                  <a:solidFill>
                                    <a:srgbClr val="ED6C00"/>
                                  </a:solidFill>
                                  <a:latin typeface="Cambria Math" panose="02040503050406030204" pitchFamily="18" charset="0"/>
                                </a:rPr>
                              </m:ctrlPr>
                            </m:dPr>
                            <m:e>
                              <m:sSub>
                                <m:sSubPr>
                                  <m:ctrlPr>
                                    <a:rPr lang="en-US" altLang="zh-CN" i="1" dirty="0">
                                      <a:solidFill>
                                        <a:srgbClr val="ED6C00"/>
                                      </a:solidFill>
                                      <a:latin typeface="Cambria Math" panose="02040503050406030204" pitchFamily="18" charset="0"/>
                                    </a:rPr>
                                  </m:ctrlPr>
                                </m:sSubPr>
                                <m:e>
                                  <m:r>
                                    <a:rPr lang="en-US" altLang="zh-CN" i="1" dirty="0">
                                      <a:solidFill>
                                        <a:srgbClr val="ED6C00"/>
                                      </a:solidFill>
                                      <a:latin typeface="Cambria Math" panose="02040503050406030204" pitchFamily="18" charset="0"/>
                                    </a:rPr>
                                    <m:t>𝜃</m:t>
                                  </m:r>
                                </m:e>
                                <m:sub>
                                  <m:r>
                                    <a:rPr lang="en-US" altLang="zh-CN" i="1" dirty="0">
                                      <a:solidFill>
                                        <a:srgbClr val="ED6C00"/>
                                      </a:solidFill>
                                      <a:latin typeface="Cambria Math" panose="02040503050406030204" pitchFamily="18" charset="0"/>
                                    </a:rPr>
                                    <m:t>𝐷</m:t>
                                  </m:r>
                                </m:sub>
                              </m:sSub>
                            </m:e>
                          </m:d>
                        </m:e>
                      </m:d>
                      <m:d>
                        <m:dPr>
                          <m:begChr m:val="["/>
                          <m:endChr m:val="]"/>
                          <m:ctrlPr>
                            <a:rPr lang="en-US" altLang="zh-CN" i="1">
                              <a:solidFill>
                                <a:srgbClr val="ED6C00"/>
                              </a:solidFill>
                              <a:latin typeface="Cambria Math" panose="02040503050406030204" pitchFamily="18" charset="0"/>
                            </a:rPr>
                          </m:ctrlPr>
                        </m:dPr>
                        <m:e>
                          <m:m>
                            <m:mPr>
                              <m:mcs>
                                <m:mc>
                                  <m:mcPr>
                                    <m:count m:val="3"/>
                                    <m:mcJc m:val="center"/>
                                  </m:mcPr>
                                </m:mc>
                              </m:mcs>
                              <m:ctrlPr>
                                <a:rPr lang="en-US" altLang="zh-CN" i="1">
                                  <a:solidFill>
                                    <a:srgbClr val="ED6C00"/>
                                  </a:solidFill>
                                  <a:latin typeface="Cambria Math" panose="02040503050406030204" pitchFamily="18" charset="0"/>
                                </a:rPr>
                              </m:ctrlPr>
                            </m:mPr>
                            <m:mr>
                              <m:e>
                                <m:sSub>
                                  <m:sSubPr>
                                    <m:ctrlPr>
                                      <a:rPr lang="en-US" altLang="zh-CN" i="1">
                                        <a:solidFill>
                                          <a:srgbClr val="ED6C00"/>
                                        </a:solidFill>
                                        <a:latin typeface="Cambria Math" panose="02040503050406030204" pitchFamily="18" charset="0"/>
                                      </a:rPr>
                                    </m:ctrlPr>
                                  </m:sSubPr>
                                  <m:e>
                                    <m:r>
                                      <a:rPr lang="en-US" altLang="zh-CN" i="1">
                                        <a:solidFill>
                                          <a:srgbClr val="ED6C00"/>
                                        </a:solidFill>
                                        <a:latin typeface="Cambria Math" panose="02040503050406030204" pitchFamily="18" charset="0"/>
                                      </a:rPr>
                                      <m:t>𝜆</m:t>
                                    </m:r>
                                  </m:e>
                                  <m:sub>
                                    <m:r>
                                      <a:rPr lang="en-US" altLang="zh-CN" i="1">
                                        <a:solidFill>
                                          <a:srgbClr val="ED6C00"/>
                                        </a:solidFill>
                                        <a:latin typeface="Cambria Math" panose="02040503050406030204" pitchFamily="18" charset="0"/>
                                      </a:rPr>
                                      <m:t>1</m:t>
                                    </m:r>
                                  </m:sub>
                                </m:sSub>
                              </m:e>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0</m:t>
                                </m:r>
                              </m:e>
                            </m:mr>
                            <m:mr>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m:t>
                                </m:r>
                              </m:e>
                              <m:e>
                                <m:r>
                                  <a:rPr lang="en-US" altLang="zh-CN" i="1">
                                    <a:solidFill>
                                      <a:srgbClr val="ED6C00"/>
                                    </a:solidFill>
                                    <a:latin typeface="Cambria Math" panose="02040503050406030204" pitchFamily="18" charset="0"/>
                                  </a:rPr>
                                  <m:t>0</m:t>
                                </m:r>
                              </m:e>
                            </m:mr>
                            <m:mr>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0</m:t>
                                </m:r>
                              </m:e>
                              <m:e>
                                <m:sSub>
                                  <m:sSubPr>
                                    <m:ctrlPr>
                                      <a:rPr lang="en-US" altLang="zh-CN" i="1">
                                        <a:solidFill>
                                          <a:srgbClr val="ED6C00"/>
                                        </a:solidFill>
                                        <a:latin typeface="Cambria Math" panose="02040503050406030204" pitchFamily="18" charset="0"/>
                                      </a:rPr>
                                    </m:ctrlPr>
                                  </m:sSubPr>
                                  <m:e>
                                    <m:r>
                                      <a:rPr lang="en-US" altLang="zh-CN" i="1">
                                        <a:solidFill>
                                          <a:srgbClr val="ED6C00"/>
                                        </a:solidFill>
                                        <a:latin typeface="Cambria Math" panose="02040503050406030204" pitchFamily="18" charset="0"/>
                                      </a:rPr>
                                      <m:t>𝜆</m:t>
                                    </m:r>
                                  </m:e>
                                  <m:sub>
                                    <m:r>
                                      <a:rPr lang="en-US" altLang="zh-CN" b="0" i="1" smtClean="0">
                                        <a:solidFill>
                                          <a:srgbClr val="ED6C00"/>
                                        </a:solidFill>
                                        <a:latin typeface="Cambria Math" panose="02040503050406030204" pitchFamily="18" charset="0"/>
                                      </a:rPr>
                                      <m:t>𝐷</m:t>
                                    </m:r>
                                  </m:sub>
                                </m:sSub>
                              </m:e>
                            </m:mr>
                          </m:m>
                        </m:e>
                      </m:d>
                      <m:sSup>
                        <m:sSupPr>
                          <m:ctrlPr>
                            <a:rPr lang="en-US" altLang="zh-CN" b="1" i="1" dirty="0" smtClean="0">
                              <a:solidFill>
                                <a:srgbClr val="ED6C00"/>
                              </a:solidFill>
                              <a:latin typeface="Cambria Math" panose="02040503050406030204" pitchFamily="18" charset="0"/>
                            </a:rPr>
                          </m:ctrlPr>
                        </m:sSupPr>
                        <m:e>
                          <m:d>
                            <m:dPr>
                              <m:begChr m:val="["/>
                              <m:endChr m:val="]"/>
                              <m:ctrlPr>
                                <a:rPr lang="en-US" altLang="zh-CN" b="1" i="1">
                                  <a:solidFill>
                                    <a:srgbClr val="ED6C00"/>
                                  </a:solidFill>
                                  <a:latin typeface="Cambria Math" panose="02040503050406030204" pitchFamily="18" charset="0"/>
                                </a:rPr>
                              </m:ctrlPr>
                            </m:dPr>
                            <m:e>
                              <m:r>
                                <a:rPr lang="en-US" altLang="zh-CN" b="1" i="1" dirty="0">
                                  <a:solidFill>
                                    <a:srgbClr val="ED6C00"/>
                                  </a:solidFill>
                                  <a:latin typeface="Cambria Math" panose="02040503050406030204" pitchFamily="18" charset="0"/>
                                </a:rPr>
                                <m:t>𝐚</m:t>
                              </m:r>
                              <m:d>
                                <m:dPr>
                                  <m:ctrlPr>
                                    <a:rPr lang="en-US" altLang="zh-CN" b="1" i="1" dirty="0">
                                      <a:solidFill>
                                        <a:srgbClr val="ED6C00"/>
                                      </a:solidFill>
                                      <a:latin typeface="Cambria Math" panose="02040503050406030204" pitchFamily="18" charset="0"/>
                                    </a:rPr>
                                  </m:ctrlPr>
                                </m:dPr>
                                <m:e>
                                  <m:sSub>
                                    <m:sSubPr>
                                      <m:ctrlPr>
                                        <a:rPr lang="en-US" altLang="zh-CN" i="1" dirty="0">
                                          <a:solidFill>
                                            <a:srgbClr val="ED6C00"/>
                                          </a:solidFill>
                                          <a:latin typeface="Cambria Math" panose="02040503050406030204" pitchFamily="18" charset="0"/>
                                        </a:rPr>
                                      </m:ctrlPr>
                                    </m:sSubPr>
                                    <m:e>
                                      <m:r>
                                        <a:rPr lang="en-US" altLang="zh-CN" i="1" dirty="0">
                                          <a:solidFill>
                                            <a:srgbClr val="ED6C00"/>
                                          </a:solidFill>
                                          <a:latin typeface="Cambria Math" panose="02040503050406030204" pitchFamily="18" charset="0"/>
                                        </a:rPr>
                                        <m:t>𝜃</m:t>
                                      </m:r>
                                    </m:e>
                                    <m:sub>
                                      <m:r>
                                        <a:rPr lang="en-US" altLang="zh-CN" i="1" dirty="0">
                                          <a:solidFill>
                                            <a:srgbClr val="ED6C00"/>
                                          </a:solidFill>
                                          <a:latin typeface="Cambria Math" panose="02040503050406030204" pitchFamily="18" charset="0"/>
                                        </a:rPr>
                                        <m:t>1</m:t>
                                      </m:r>
                                    </m:sub>
                                  </m:sSub>
                                </m:e>
                              </m:d>
                              <m:r>
                                <a:rPr lang="en-US" altLang="zh-CN" b="1" i="1" dirty="0">
                                  <a:solidFill>
                                    <a:srgbClr val="ED6C00"/>
                                  </a:solidFill>
                                  <a:latin typeface="Cambria Math" panose="02040503050406030204" pitchFamily="18" charset="0"/>
                                </a:rPr>
                                <m:t>,…,</m:t>
                              </m:r>
                              <m:r>
                                <a:rPr lang="en-US" altLang="zh-CN" b="1" i="1" dirty="0">
                                  <a:solidFill>
                                    <a:srgbClr val="ED6C00"/>
                                  </a:solidFill>
                                  <a:latin typeface="Cambria Math" panose="02040503050406030204" pitchFamily="18" charset="0"/>
                                </a:rPr>
                                <m:t>𝐚</m:t>
                              </m:r>
                              <m:d>
                                <m:dPr>
                                  <m:ctrlPr>
                                    <a:rPr lang="en-US" altLang="zh-CN" b="1" i="1" dirty="0">
                                      <a:solidFill>
                                        <a:srgbClr val="ED6C00"/>
                                      </a:solidFill>
                                      <a:latin typeface="Cambria Math" panose="02040503050406030204" pitchFamily="18" charset="0"/>
                                    </a:rPr>
                                  </m:ctrlPr>
                                </m:dPr>
                                <m:e>
                                  <m:sSub>
                                    <m:sSubPr>
                                      <m:ctrlPr>
                                        <a:rPr lang="en-US" altLang="zh-CN" i="1" dirty="0">
                                          <a:solidFill>
                                            <a:srgbClr val="ED6C00"/>
                                          </a:solidFill>
                                          <a:latin typeface="Cambria Math" panose="02040503050406030204" pitchFamily="18" charset="0"/>
                                        </a:rPr>
                                      </m:ctrlPr>
                                    </m:sSubPr>
                                    <m:e>
                                      <m:r>
                                        <a:rPr lang="en-US" altLang="zh-CN" i="1" dirty="0">
                                          <a:solidFill>
                                            <a:srgbClr val="ED6C00"/>
                                          </a:solidFill>
                                          <a:latin typeface="Cambria Math" panose="02040503050406030204" pitchFamily="18" charset="0"/>
                                        </a:rPr>
                                        <m:t>𝜃</m:t>
                                      </m:r>
                                    </m:e>
                                    <m:sub>
                                      <m:r>
                                        <a:rPr lang="en-US" altLang="zh-CN" i="1" dirty="0">
                                          <a:solidFill>
                                            <a:srgbClr val="ED6C00"/>
                                          </a:solidFill>
                                          <a:latin typeface="Cambria Math" panose="02040503050406030204" pitchFamily="18" charset="0"/>
                                        </a:rPr>
                                        <m:t>𝐷</m:t>
                                      </m:r>
                                    </m:sub>
                                  </m:sSub>
                                </m:e>
                              </m:d>
                            </m:e>
                          </m:d>
                        </m:e>
                        <m:sup>
                          <m:r>
                            <a:rPr lang="en-US" altLang="zh-CN" b="1" i="1" dirty="0" smtClean="0">
                              <a:solidFill>
                                <a:srgbClr val="ED6C00"/>
                              </a:solidFill>
                              <a:latin typeface="Cambria Math" panose="02040503050406030204" pitchFamily="18" charset="0"/>
                            </a:rPr>
                            <m:t>𝑯</m:t>
                          </m:r>
                        </m:sup>
                      </m:sSup>
                      <m:r>
                        <a:rPr lang="en-US" altLang="zh-CN" b="1" i="1" dirty="0" smtClean="0">
                          <a:solidFill>
                            <a:srgbClr val="ED6C00"/>
                          </a:solidFill>
                          <a:latin typeface="Cambria Math" panose="02040503050406030204" pitchFamily="18" charset="0"/>
                        </a:rPr>
                        <m:t>+</m:t>
                      </m:r>
                      <m:sSub>
                        <m:sSubPr>
                          <m:ctrlPr>
                            <a:rPr lang="zh-CN" altLang="en-US" i="1">
                              <a:solidFill>
                                <a:srgbClr val="ED6C00"/>
                              </a:solidFill>
                              <a:latin typeface="Cambria Math" panose="02040503050406030204" pitchFamily="18" charset="0"/>
                            </a:rPr>
                          </m:ctrlPr>
                        </m:sSubPr>
                        <m:e>
                          <m:r>
                            <a:rPr lang="zh-CN" altLang="en-US" i="1">
                              <a:solidFill>
                                <a:srgbClr val="ED6C00"/>
                              </a:solidFill>
                              <a:latin typeface="Cambria Math" panose="02040503050406030204" pitchFamily="18" charset="0"/>
                            </a:rPr>
                            <m:t>𝐑</m:t>
                          </m:r>
                        </m:e>
                        <m:sub>
                          <m:r>
                            <a:rPr lang="zh-CN" altLang="en-US" i="1">
                              <a:solidFill>
                                <a:srgbClr val="ED6C00"/>
                              </a:solidFill>
                              <a:latin typeface="Cambria Math" panose="02040503050406030204" pitchFamily="18" charset="0"/>
                            </a:rPr>
                            <m:t>𝑁</m:t>
                          </m:r>
                        </m:sub>
                      </m:sSub>
                    </m:oMath>
                  </m:oMathPara>
                </a14:m>
                <a:endParaRPr lang="en-US" altLang="zh-CN" i="1" dirty="0">
                  <a:solidFill>
                    <a:srgbClr val="ED6C00"/>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b="0" i="1" smtClean="0">
                          <a:solidFill>
                            <a:srgbClr val="ED6C00"/>
                          </a:solidFill>
                          <a:latin typeface="Cambria Math" panose="02040503050406030204" pitchFamily="18" charset="0"/>
                        </a:rPr>
                        <m:t>=</m:t>
                      </m:r>
                      <m:d>
                        <m:dPr>
                          <m:begChr m:val="["/>
                          <m:endChr m:val="]"/>
                          <m:ctrlPr>
                            <a:rPr lang="en-US" altLang="zh-CN" b="1" i="1">
                              <a:solidFill>
                                <a:srgbClr val="ED6C00"/>
                              </a:solidFill>
                              <a:latin typeface="Cambria Math" panose="02040503050406030204" pitchFamily="18" charset="0"/>
                            </a:rPr>
                          </m:ctrlPr>
                        </m:dPr>
                        <m:e>
                          <m:r>
                            <a:rPr lang="en-US" altLang="zh-CN" b="1" i="1" dirty="0">
                              <a:solidFill>
                                <a:srgbClr val="ED6C00"/>
                              </a:solidFill>
                              <a:latin typeface="Cambria Math" panose="02040503050406030204" pitchFamily="18" charset="0"/>
                            </a:rPr>
                            <m:t>𝐚</m:t>
                          </m:r>
                          <m:d>
                            <m:dPr>
                              <m:ctrlPr>
                                <a:rPr lang="en-US" altLang="zh-CN" b="1" i="1" dirty="0">
                                  <a:solidFill>
                                    <a:srgbClr val="ED6C00"/>
                                  </a:solidFill>
                                  <a:latin typeface="Cambria Math" panose="02040503050406030204" pitchFamily="18" charset="0"/>
                                </a:rPr>
                              </m:ctrlPr>
                            </m:dPr>
                            <m:e>
                              <m:sSub>
                                <m:sSubPr>
                                  <m:ctrlPr>
                                    <a:rPr lang="en-US" altLang="zh-CN" i="1" dirty="0">
                                      <a:solidFill>
                                        <a:srgbClr val="ED6C00"/>
                                      </a:solidFill>
                                      <a:latin typeface="Cambria Math" panose="02040503050406030204" pitchFamily="18" charset="0"/>
                                    </a:rPr>
                                  </m:ctrlPr>
                                </m:sSubPr>
                                <m:e>
                                  <m:r>
                                    <a:rPr lang="en-US" altLang="zh-CN" i="1" dirty="0">
                                      <a:solidFill>
                                        <a:srgbClr val="ED6C00"/>
                                      </a:solidFill>
                                      <a:latin typeface="Cambria Math" panose="02040503050406030204" pitchFamily="18" charset="0"/>
                                    </a:rPr>
                                    <m:t>𝜃</m:t>
                                  </m:r>
                                </m:e>
                                <m:sub>
                                  <m:r>
                                    <a:rPr lang="en-US" altLang="zh-CN" i="1" dirty="0">
                                      <a:solidFill>
                                        <a:srgbClr val="ED6C00"/>
                                      </a:solidFill>
                                      <a:latin typeface="Cambria Math" panose="02040503050406030204" pitchFamily="18" charset="0"/>
                                    </a:rPr>
                                    <m:t>1</m:t>
                                  </m:r>
                                </m:sub>
                              </m:sSub>
                            </m:e>
                          </m:d>
                          <m:r>
                            <a:rPr lang="en-US" altLang="zh-CN" b="1" i="1" dirty="0">
                              <a:solidFill>
                                <a:srgbClr val="ED6C00"/>
                              </a:solidFill>
                              <a:latin typeface="Cambria Math" panose="02040503050406030204" pitchFamily="18" charset="0"/>
                            </a:rPr>
                            <m:t>,…,</m:t>
                          </m:r>
                          <m:r>
                            <a:rPr lang="en-US" altLang="zh-CN" b="1" i="1" dirty="0">
                              <a:solidFill>
                                <a:srgbClr val="ED6C00"/>
                              </a:solidFill>
                              <a:latin typeface="Cambria Math" panose="02040503050406030204" pitchFamily="18" charset="0"/>
                            </a:rPr>
                            <m:t>𝐚</m:t>
                          </m:r>
                          <m:d>
                            <m:dPr>
                              <m:ctrlPr>
                                <a:rPr lang="en-US" altLang="zh-CN" b="1" i="1" dirty="0">
                                  <a:solidFill>
                                    <a:srgbClr val="ED6C00"/>
                                  </a:solidFill>
                                  <a:latin typeface="Cambria Math" panose="02040503050406030204" pitchFamily="18" charset="0"/>
                                </a:rPr>
                              </m:ctrlPr>
                            </m:dPr>
                            <m:e>
                              <m:sSub>
                                <m:sSubPr>
                                  <m:ctrlPr>
                                    <a:rPr lang="en-US" altLang="zh-CN" i="1" dirty="0">
                                      <a:solidFill>
                                        <a:srgbClr val="ED6C00"/>
                                      </a:solidFill>
                                      <a:latin typeface="Cambria Math" panose="02040503050406030204" pitchFamily="18" charset="0"/>
                                    </a:rPr>
                                  </m:ctrlPr>
                                </m:sSubPr>
                                <m:e>
                                  <m:r>
                                    <a:rPr lang="en-US" altLang="zh-CN" i="1" dirty="0">
                                      <a:solidFill>
                                        <a:srgbClr val="ED6C00"/>
                                      </a:solidFill>
                                      <a:latin typeface="Cambria Math" panose="02040503050406030204" pitchFamily="18" charset="0"/>
                                    </a:rPr>
                                    <m:t>𝜃</m:t>
                                  </m:r>
                                </m:e>
                                <m:sub>
                                  <m:r>
                                    <a:rPr lang="en-US" altLang="zh-CN" i="1" dirty="0">
                                      <a:solidFill>
                                        <a:srgbClr val="ED6C00"/>
                                      </a:solidFill>
                                      <a:latin typeface="Cambria Math" panose="02040503050406030204" pitchFamily="18" charset="0"/>
                                    </a:rPr>
                                    <m:t>𝐷</m:t>
                                  </m:r>
                                </m:sub>
                              </m:sSub>
                            </m:e>
                          </m:d>
                          <m:r>
                            <a:rPr lang="en-US" altLang="zh-CN" b="1" i="1" dirty="0" smtClean="0">
                              <a:solidFill>
                                <a:srgbClr val="ED6C00"/>
                              </a:solidFill>
                              <a:latin typeface="Cambria Math" panose="02040503050406030204" pitchFamily="18" charset="0"/>
                            </a:rPr>
                            <m:t>, </m:t>
                          </m:r>
                          <m:r>
                            <a:rPr lang="en-US" altLang="zh-CN" b="1" i="1" dirty="0" smtClean="0">
                              <a:solidFill>
                                <a:srgbClr val="ED6C00"/>
                              </a:solidFill>
                              <a:latin typeface="Cambria Math" panose="02040503050406030204" pitchFamily="18" charset="0"/>
                            </a:rPr>
                            <m:t>𝒐𝒕𝒉𝒆𝒓</m:t>
                          </m:r>
                          <m:r>
                            <a:rPr lang="en-US" altLang="zh-CN" b="1" i="1" dirty="0" smtClean="0">
                              <a:solidFill>
                                <a:srgbClr val="ED6C00"/>
                              </a:solidFill>
                              <a:latin typeface="Cambria Math" panose="02040503050406030204" pitchFamily="18" charset="0"/>
                            </a:rPr>
                            <m:t> </m:t>
                          </m:r>
                          <m:r>
                            <a:rPr lang="en-US" altLang="zh-CN" b="1" i="1" dirty="0" smtClean="0">
                              <a:solidFill>
                                <a:srgbClr val="ED6C00"/>
                              </a:solidFill>
                              <a:latin typeface="Cambria Math" panose="02040503050406030204" pitchFamily="18" charset="0"/>
                            </a:rPr>
                            <m:t>𝒔𝒖𝒃</m:t>
                          </m:r>
                          <m:r>
                            <a:rPr lang="en-US" altLang="zh-CN" b="1" i="1" dirty="0" smtClean="0">
                              <a:solidFill>
                                <a:srgbClr val="ED6C00"/>
                              </a:solidFill>
                              <a:latin typeface="Cambria Math" panose="02040503050406030204" pitchFamily="18" charset="0"/>
                            </a:rPr>
                            <m:t>−</m:t>
                          </m:r>
                          <m:r>
                            <a:rPr lang="en-US" altLang="zh-CN" b="1" i="1" dirty="0" smtClean="0">
                              <a:solidFill>
                                <a:srgbClr val="ED6C00"/>
                              </a:solidFill>
                              <a:latin typeface="Cambria Math" panose="02040503050406030204" pitchFamily="18" charset="0"/>
                            </a:rPr>
                            <m:t>𝒔𝒑𝒂𝒄𝒆</m:t>
                          </m:r>
                        </m:e>
                      </m:d>
                      <m:d>
                        <m:dPr>
                          <m:begChr m:val="["/>
                          <m:endChr m:val="]"/>
                          <m:ctrlPr>
                            <a:rPr lang="en-US" altLang="zh-CN" i="1">
                              <a:solidFill>
                                <a:srgbClr val="ED6C00"/>
                              </a:solidFill>
                              <a:latin typeface="Cambria Math" panose="02040503050406030204" pitchFamily="18" charset="0"/>
                            </a:rPr>
                          </m:ctrlPr>
                        </m:dPr>
                        <m:e>
                          <m:eqArr>
                            <m:eqArrPr>
                              <m:ctrlPr>
                                <a:rPr lang="en-US" altLang="zh-CN" i="1" smtClean="0">
                                  <a:solidFill>
                                    <a:srgbClr val="ED6C00"/>
                                  </a:solidFill>
                                  <a:latin typeface="Cambria Math" panose="02040503050406030204" pitchFamily="18" charset="0"/>
                                </a:rPr>
                              </m:ctrlPr>
                            </m:eqArrPr>
                            <m:e>
                              <m:m>
                                <m:mPr>
                                  <m:mcs>
                                    <m:mc>
                                      <m:mcPr>
                                        <m:count m:val="3"/>
                                        <m:mcJc m:val="center"/>
                                      </m:mcPr>
                                    </m:mc>
                                  </m:mcs>
                                  <m:ctrlPr>
                                    <a:rPr lang="en-US" altLang="zh-CN" i="1" smtClean="0">
                                      <a:solidFill>
                                        <a:srgbClr val="ED6C00"/>
                                      </a:solidFill>
                                      <a:latin typeface="Cambria Math" panose="02040503050406030204" pitchFamily="18" charset="0"/>
                                    </a:rPr>
                                  </m:ctrlPr>
                                </m:mPr>
                                <m:mr>
                                  <m:e>
                                    <m:sSub>
                                      <m:sSubPr>
                                        <m:ctrlPr>
                                          <a:rPr lang="en-US" altLang="zh-CN" i="1">
                                            <a:solidFill>
                                              <a:srgbClr val="ED6C00"/>
                                            </a:solidFill>
                                            <a:latin typeface="Cambria Math" panose="02040503050406030204" pitchFamily="18" charset="0"/>
                                          </a:rPr>
                                        </m:ctrlPr>
                                      </m:sSubPr>
                                      <m:e>
                                        <m:r>
                                          <a:rPr lang="en-US" altLang="zh-CN" i="1">
                                            <a:solidFill>
                                              <a:srgbClr val="ED6C00"/>
                                            </a:solidFill>
                                            <a:latin typeface="Cambria Math" panose="02040503050406030204" pitchFamily="18" charset="0"/>
                                          </a:rPr>
                                          <m:t>𝜆</m:t>
                                        </m:r>
                                      </m:e>
                                      <m:sub>
                                        <m:r>
                                          <a:rPr lang="en-US" altLang="zh-CN" i="1">
                                            <a:solidFill>
                                              <a:srgbClr val="ED6C00"/>
                                            </a:solidFill>
                                            <a:latin typeface="Cambria Math" panose="02040503050406030204" pitchFamily="18" charset="0"/>
                                          </a:rPr>
                                          <m:t>1</m:t>
                                        </m:r>
                                      </m:sub>
                                    </m:sSub>
                                  </m:e>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0</m:t>
                                    </m:r>
                                  </m:e>
                                </m:mr>
                                <m:mr>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m:t>
                                    </m:r>
                                  </m:e>
                                  <m:e>
                                    <m:r>
                                      <a:rPr lang="en-US" altLang="zh-CN" i="1">
                                        <a:solidFill>
                                          <a:srgbClr val="ED6C00"/>
                                        </a:solidFill>
                                        <a:latin typeface="Cambria Math" panose="02040503050406030204" pitchFamily="18" charset="0"/>
                                      </a:rPr>
                                      <m:t>0</m:t>
                                    </m:r>
                                  </m:e>
                                </m:mr>
                                <m:mr>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0</m:t>
                                    </m:r>
                                  </m:e>
                                  <m:e>
                                    <m:sSub>
                                      <m:sSubPr>
                                        <m:ctrlPr>
                                          <a:rPr lang="en-US" altLang="zh-CN" i="1">
                                            <a:solidFill>
                                              <a:srgbClr val="ED6C00"/>
                                            </a:solidFill>
                                            <a:latin typeface="Cambria Math" panose="02040503050406030204" pitchFamily="18" charset="0"/>
                                          </a:rPr>
                                        </m:ctrlPr>
                                      </m:sSubPr>
                                      <m:e>
                                        <m:r>
                                          <a:rPr lang="en-US" altLang="zh-CN" i="1">
                                            <a:solidFill>
                                              <a:srgbClr val="ED6C00"/>
                                            </a:solidFill>
                                            <a:latin typeface="Cambria Math" panose="02040503050406030204" pitchFamily="18" charset="0"/>
                                          </a:rPr>
                                          <m:t>𝜆</m:t>
                                        </m:r>
                                      </m:e>
                                      <m:sub>
                                        <m:r>
                                          <a:rPr lang="en-US" altLang="zh-CN" i="1">
                                            <a:solidFill>
                                              <a:srgbClr val="ED6C00"/>
                                            </a:solidFill>
                                            <a:latin typeface="Cambria Math" panose="02040503050406030204" pitchFamily="18" charset="0"/>
                                          </a:rPr>
                                          <m:t>𝐷</m:t>
                                        </m:r>
                                      </m:sub>
                                    </m:sSub>
                                  </m:e>
                                </m:mr>
                              </m:m>
                              <m:r>
                                <a:rPr lang="en-US" altLang="zh-CN" b="0" i="1" smtClean="0">
                                  <a:solidFill>
                                    <a:srgbClr val="ED6C00"/>
                                  </a:solidFill>
                                  <a:latin typeface="Cambria Math" panose="02040503050406030204" pitchFamily="18" charset="0"/>
                                </a:rPr>
                                <m:t>    </m:t>
                              </m:r>
                              <m:m>
                                <m:mPr>
                                  <m:plcHide m:val="on"/>
                                  <m:mcs>
                                    <m:mc>
                                      <m:mcPr>
                                        <m:count m:val="3"/>
                                        <m:mcJc m:val="center"/>
                                      </m:mcPr>
                                    </m:mc>
                                  </m:mcs>
                                  <m:ctrlPr>
                                    <a:rPr lang="en-US" altLang="zh-CN" i="1" smtClean="0">
                                      <a:solidFill>
                                        <a:srgbClr val="ED6C00"/>
                                      </a:solidFill>
                                      <a:latin typeface="Cambria Math" panose="02040503050406030204" pitchFamily="18" charset="0"/>
                                    </a:rPr>
                                  </m:ctrlPr>
                                </m:mPr>
                                <m:mr>
                                  <m:e>
                                    <m:r>
                                      <a:rPr lang="en-US" altLang="zh-CN" b="0" i="1" smtClean="0">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m:t>
                                    </m:r>
                                  </m:e>
                                  <m:e>
                                    <m:r>
                                      <a:rPr lang="en-US" altLang="zh-CN" i="1" smtClean="0">
                                        <a:solidFill>
                                          <a:srgbClr val="ED6C00"/>
                                        </a:solidFill>
                                        <a:latin typeface="Cambria Math" panose="02040503050406030204" pitchFamily="18" charset="0"/>
                                      </a:rPr>
                                      <m:t>0</m:t>
                                    </m:r>
                                  </m:e>
                                </m:mr>
                                <m:mr>
                                  <m:e>
                                    <m:r>
                                      <a:rPr lang="en-US" altLang="zh-CN" i="1" smtClean="0">
                                        <a:solidFill>
                                          <a:srgbClr val="ED6C00"/>
                                        </a:solidFill>
                                        <a:latin typeface="Cambria Math" panose="02040503050406030204" pitchFamily="18" charset="0"/>
                                      </a:rPr>
                                      <m:t>⋱</m:t>
                                    </m:r>
                                  </m:e>
                                  <m:e>
                                    <m:r>
                                      <a:rPr lang="en-US" altLang="zh-CN" i="1">
                                        <a:solidFill>
                                          <a:srgbClr val="ED6C00"/>
                                        </a:solidFill>
                                        <a:latin typeface="Cambria Math" panose="02040503050406030204" pitchFamily="18" charset="0"/>
                                      </a:rPr>
                                      <m:t>⋱</m:t>
                                    </m:r>
                                  </m:e>
                                  <m:e>
                                    <m:r>
                                      <a:rPr lang="en-US" altLang="zh-CN" i="1">
                                        <a:solidFill>
                                          <a:srgbClr val="ED6C00"/>
                                        </a:solidFill>
                                        <a:latin typeface="Cambria Math" panose="02040503050406030204" pitchFamily="18" charset="0"/>
                                      </a:rPr>
                                      <m:t>⋱</m:t>
                                    </m:r>
                                  </m:e>
                                </m:mr>
                                <m:mr>
                                  <m:e>
                                    <m:r>
                                      <a:rPr lang="en-US" altLang="zh-CN" i="1" smtClean="0">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m:t>
                                    </m:r>
                                  </m:e>
                                  <m:e>
                                    <m:r>
                                      <a:rPr lang="en-US" altLang="zh-CN" b="0" i="1" smtClean="0">
                                        <a:solidFill>
                                          <a:srgbClr val="ED6C00"/>
                                        </a:solidFill>
                                        <a:latin typeface="Cambria Math" panose="02040503050406030204" pitchFamily="18" charset="0"/>
                                      </a:rPr>
                                      <m:t>0</m:t>
                                    </m:r>
                                  </m:e>
                                </m:mr>
                              </m:m>
                            </m:e>
                            <m:e>
                              <m:m>
                                <m:mPr>
                                  <m:plcHide m:val="on"/>
                                  <m:mcs>
                                    <m:mc>
                                      <m:mcPr>
                                        <m:count m:val="3"/>
                                        <m:mcJc m:val="center"/>
                                      </m:mcPr>
                                    </m:mc>
                                  </m:mcs>
                                  <m:ctrlPr>
                                    <a:rPr lang="en-US" altLang="zh-CN" i="1" smtClean="0">
                                      <a:solidFill>
                                        <a:srgbClr val="ED6C00"/>
                                      </a:solidFill>
                                      <a:latin typeface="Cambria Math" panose="02040503050406030204" pitchFamily="18" charset="0"/>
                                    </a:rPr>
                                  </m:ctrlPr>
                                </m:mPr>
                                <m:mr>
                                  <m:e>
                                    <m:r>
                                      <a:rPr lang="en-US" altLang="zh-CN" b="0" i="1" smtClean="0">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m:t>
                                    </m:r>
                                  </m:e>
                                  <m:e>
                                    <m:r>
                                      <a:rPr lang="en-US" altLang="zh-CN" i="1" smtClean="0">
                                        <a:solidFill>
                                          <a:srgbClr val="ED6C00"/>
                                        </a:solidFill>
                                        <a:latin typeface="Cambria Math" panose="02040503050406030204" pitchFamily="18" charset="0"/>
                                      </a:rPr>
                                      <m:t>0</m:t>
                                    </m:r>
                                  </m:e>
                                </m:mr>
                                <m:mr>
                                  <m:e>
                                    <m:r>
                                      <a:rPr lang="en-US" altLang="zh-CN" i="1">
                                        <a:solidFill>
                                          <a:srgbClr val="ED6C00"/>
                                        </a:solidFill>
                                        <a:latin typeface="Cambria Math" panose="02040503050406030204" pitchFamily="18" charset="0"/>
                                      </a:rPr>
                                      <m:t>⋱</m:t>
                                    </m:r>
                                  </m:e>
                                  <m:e>
                                    <m:r>
                                      <a:rPr lang="en-US" altLang="zh-CN" i="1">
                                        <a:solidFill>
                                          <a:srgbClr val="ED6C00"/>
                                        </a:solidFill>
                                        <a:latin typeface="Cambria Math" panose="02040503050406030204" pitchFamily="18" charset="0"/>
                                      </a:rPr>
                                      <m:t>⋱</m:t>
                                    </m:r>
                                  </m:e>
                                  <m:e>
                                    <m:r>
                                      <a:rPr lang="en-US" altLang="zh-CN" i="1">
                                        <a:solidFill>
                                          <a:srgbClr val="ED6C00"/>
                                        </a:solidFill>
                                        <a:latin typeface="Cambria Math" panose="02040503050406030204" pitchFamily="18" charset="0"/>
                                      </a:rPr>
                                      <m:t>⋱</m:t>
                                    </m:r>
                                  </m:e>
                                </m:mr>
                                <m:mr>
                                  <m:e>
                                    <m:r>
                                      <a:rPr lang="en-US" altLang="zh-CN" i="1" smtClean="0">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m:t>
                                    </m:r>
                                  </m:e>
                                  <m:e>
                                    <m:r>
                                      <a:rPr lang="en-US" altLang="zh-CN" b="0" i="1" smtClean="0">
                                        <a:solidFill>
                                          <a:srgbClr val="ED6C00"/>
                                        </a:solidFill>
                                        <a:latin typeface="Cambria Math" panose="02040503050406030204" pitchFamily="18" charset="0"/>
                                      </a:rPr>
                                      <m:t>0</m:t>
                                    </m:r>
                                  </m:e>
                                </m:mr>
                              </m:m>
                              <m:r>
                                <a:rPr lang="en-US" altLang="zh-CN" b="0" i="1" smtClean="0">
                                  <a:solidFill>
                                    <a:srgbClr val="ED6C00"/>
                                  </a:solidFill>
                                  <a:latin typeface="Cambria Math" panose="02040503050406030204" pitchFamily="18" charset="0"/>
                                </a:rPr>
                                <m:t>         </m:t>
                              </m:r>
                              <m:m>
                                <m:mPr>
                                  <m:plcHide m:val="on"/>
                                  <m:mcs>
                                    <m:mc>
                                      <m:mcPr>
                                        <m:count m:val="3"/>
                                        <m:mcJc m:val="center"/>
                                      </m:mcPr>
                                    </m:mc>
                                  </m:mcs>
                                  <m:ctrlPr>
                                    <a:rPr lang="en-US" altLang="zh-CN" i="1" smtClean="0">
                                      <a:solidFill>
                                        <a:srgbClr val="ED6C00"/>
                                      </a:solidFill>
                                      <a:latin typeface="Cambria Math" panose="02040503050406030204" pitchFamily="18" charset="0"/>
                                    </a:rPr>
                                  </m:ctrlPr>
                                </m:mPr>
                                <m:mr>
                                  <m:e>
                                    <m:r>
                                      <a:rPr lang="en-US" altLang="zh-CN" b="0" i="1" smtClean="0">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m:t>
                                    </m:r>
                                  </m:e>
                                  <m:e>
                                    <m:r>
                                      <a:rPr lang="en-US" altLang="zh-CN" i="1" smtClean="0">
                                        <a:solidFill>
                                          <a:srgbClr val="ED6C00"/>
                                        </a:solidFill>
                                        <a:latin typeface="Cambria Math" panose="02040503050406030204" pitchFamily="18" charset="0"/>
                                      </a:rPr>
                                      <m:t>0</m:t>
                                    </m:r>
                                  </m:e>
                                </m:mr>
                                <m:mr>
                                  <m:e>
                                    <m:r>
                                      <a:rPr lang="en-US" altLang="zh-CN" i="1">
                                        <a:solidFill>
                                          <a:srgbClr val="ED6C00"/>
                                        </a:solidFill>
                                        <a:latin typeface="Cambria Math" panose="02040503050406030204" pitchFamily="18" charset="0"/>
                                      </a:rPr>
                                      <m:t>⋱</m:t>
                                    </m:r>
                                  </m:e>
                                  <m:e>
                                    <m:r>
                                      <a:rPr lang="en-US" altLang="zh-CN" i="1">
                                        <a:solidFill>
                                          <a:srgbClr val="ED6C00"/>
                                        </a:solidFill>
                                        <a:latin typeface="Cambria Math" panose="02040503050406030204" pitchFamily="18" charset="0"/>
                                      </a:rPr>
                                      <m:t>⋱</m:t>
                                    </m:r>
                                  </m:e>
                                  <m:e>
                                    <m:r>
                                      <a:rPr lang="en-US" altLang="zh-CN" i="1">
                                        <a:solidFill>
                                          <a:srgbClr val="ED6C00"/>
                                        </a:solidFill>
                                        <a:latin typeface="Cambria Math" panose="02040503050406030204" pitchFamily="18" charset="0"/>
                                      </a:rPr>
                                      <m:t>⋱</m:t>
                                    </m:r>
                                  </m:e>
                                </m:mr>
                                <m:mr>
                                  <m:e>
                                    <m:r>
                                      <a:rPr lang="en-US" altLang="zh-CN" i="1" smtClean="0">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m:t>
                                    </m:r>
                                  </m:e>
                                  <m:e>
                                    <m:r>
                                      <a:rPr lang="en-US" altLang="zh-CN" b="0" i="1" smtClean="0">
                                        <a:solidFill>
                                          <a:srgbClr val="ED6C00"/>
                                        </a:solidFill>
                                        <a:latin typeface="Cambria Math" panose="02040503050406030204" pitchFamily="18" charset="0"/>
                                      </a:rPr>
                                      <m:t>0</m:t>
                                    </m:r>
                                  </m:e>
                                </m:mr>
                              </m:m>
                            </m:e>
                          </m:eqArr>
                        </m:e>
                      </m:d>
                      <m:sSup>
                        <m:sSupPr>
                          <m:ctrlPr>
                            <a:rPr lang="en-US" altLang="zh-CN" b="1" i="1" dirty="0">
                              <a:solidFill>
                                <a:srgbClr val="ED6C00"/>
                              </a:solidFill>
                              <a:latin typeface="Cambria Math" panose="02040503050406030204" pitchFamily="18" charset="0"/>
                            </a:rPr>
                          </m:ctrlPr>
                        </m:sSupPr>
                        <m:e>
                          <m:d>
                            <m:dPr>
                              <m:begChr m:val="["/>
                              <m:endChr m:val="]"/>
                              <m:ctrlPr>
                                <a:rPr lang="en-US" altLang="zh-CN" b="1" i="1">
                                  <a:solidFill>
                                    <a:srgbClr val="ED6C00"/>
                                  </a:solidFill>
                                  <a:latin typeface="Cambria Math" panose="02040503050406030204" pitchFamily="18" charset="0"/>
                                </a:rPr>
                              </m:ctrlPr>
                            </m:dPr>
                            <m:e>
                              <m:r>
                                <a:rPr lang="en-US" altLang="zh-CN" b="1" i="1" dirty="0">
                                  <a:solidFill>
                                    <a:srgbClr val="ED6C00"/>
                                  </a:solidFill>
                                  <a:latin typeface="Cambria Math" panose="02040503050406030204" pitchFamily="18" charset="0"/>
                                </a:rPr>
                                <m:t>𝐚</m:t>
                              </m:r>
                              <m:d>
                                <m:dPr>
                                  <m:ctrlPr>
                                    <a:rPr lang="en-US" altLang="zh-CN" b="1" i="1" dirty="0">
                                      <a:solidFill>
                                        <a:srgbClr val="ED6C00"/>
                                      </a:solidFill>
                                      <a:latin typeface="Cambria Math" panose="02040503050406030204" pitchFamily="18" charset="0"/>
                                    </a:rPr>
                                  </m:ctrlPr>
                                </m:dPr>
                                <m:e>
                                  <m:sSub>
                                    <m:sSubPr>
                                      <m:ctrlPr>
                                        <a:rPr lang="en-US" altLang="zh-CN" i="1" dirty="0">
                                          <a:solidFill>
                                            <a:srgbClr val="ED6C00"/>
                                          </a:solidFill>
                                          <a:latin typeface="Cambria Math" panose="02040503050406030204" pitchFamily="18" charset="0"/>
                                        </a:rPr>
                                      </m:ctrlPr>
                                    </m:sSubPr>
                                    <m:e>
                                      <m:r>
                                        <a:rPr lang="en-US" altLang="zh-CN" i="1" dirty="0">
                                          <a:solidFill>
                                            <a:srgbClr val="ED6C00"/>
                                          </a:solidFill>
                                          <a:latin typeface="Cambria Math" panose="02040503050406030204" pitchFamily="18" charset="0"/>
                                        </a:rPr>
                                        <m:t>𝜃</m:t>
                                      </m:r>
                                    </m:e>
                                    <m:sub>
                                      <m:r>
                                        <a:rPr lang="en-US" altLang="zh-CN" i="1" dirty="0">
                                          <a:solidFill>
                                            <a:srgbClr val="ED6C00"/>
                                          </a:solidFill>
                                          <a:latin typeface="Cambria Math" panose="02040503050406030204" pitchFamily="18" charset="0"/>
                                        </a:rPr>
                                        <m:t>1</m:t>
                                      </m:r>
                                    </m:sub>
                                  </m:sSub>
                                </m:e>
                              </m:d>
                              <m:r>
                                <a:rPr lang="en-US" altLang="zh-CN" b="1" i="1" dirty="0">
                                  <a:solidFill>
                                    <a:srgbClr val="ED6C00"/>
                                  </a:solidFill>
                                  <a:latin typeface="Cambria Math" panose="02040503050406030204" pitchFamily="18" charset="0"/>
                                </a:rPr>
                                <m:t>,…,</m:t>
                              </m:r>
                              <m:r>
                                <a:rPr lang="en-US" altLang="zh-CN" b="1" i="1" dirty="0">
                                  <a:solidFill>
                                    <a:srgbClr val="ED6C00"/>
                                  </a:solidFill>
                                  <a:latin typeface="Cambria Math" panose="02040503050406030204" pitchFamily="18" charset="0"/>
                                </a:rPr>
                                <m:t>𝐚</m:t>
                              </m:r>
                              <m:d>
                                <m:dPr>
                                  <m:ctrlPr>
                                    <a:rPr lang="en-US" altLang="zh-CN" b="1" i="1" dirty="0">
                                      <a:solidFill>
                                        <a:srgbClr val="ED6C00"/>
                                      </a:solidFill>
                                      <a:latin typeface="Cambria Math" panose="02040503050406030204" pitchFamily="18" charset="0"/>
                                    </a:rPr>
                                  </m:ctrlPr>
                                </m:dPr>
                                <m:e>
                                  <m:sSub>
                                    <m:sSubPr>
                                      <m:ctrlPr>
                                        <a:rPr lang="en-US" altLang="zh-CN" i="1" dirty="0">
                                          <a:solidFill>
                                            <a:srgbClr val="ED6C00"/>
                                          </a:solidFill>
                                          <a:latin typeface="Cambria Math" panose="02040503050406030204" pitchFamily="18" charset="0"/>
                                        </a:rPr>
                                      </m:ctrlPr>
                                    </m:sSubPr>
                                    <m:e>
                                      <m:r>
                                        <a:rPr lang="en-US" altLang="zh-CN" i="1" dirty="0">
                                          <a:solidFill>
                                            <a:srgbClr val="ED6C00"/>
                                          </a:solidFill>
                                          <a:latin typeface="Cambria Math" panose="02040503050406030204" pitchFamily="18" charset="0"/>
                                        </a:rPr>
                                        <m:t>𝜃</m:t>
                                      </m:r>
                                    </m:e>
                                    <m:sub>
                                      <m:r>
                                        <a:rPr lang="en-US" altLang="zh-CN" i="1" dirty="0">
                                          <a:solidFill>
                                            <a:srgbClr val="ED6C00"/>
                                          </a:solidFill>
                                          <a:latin typeface="Cambria Math" panose="02040503050406030204" pitchFamily="18" charset="0"/>
                                        </a:rPr>
                                        <m:t>𝐷</m:t>
                                      </m:r>
                                    </m:sub>
                                  </m:sSub>
                                </m:e>
                              </m:d>
                              <m:r>
                                <a:rPr lang="en-US" altLang="zh-CN" b="1" i="1" dirty="0" smtClean="0">
                                  <a:solidFill>
                                    <a:srgbClr val="ED6C00"/>
                                  </a:solidFill>
                                  <a:latin typeface="Cambria Math" panose="02040503050406030204" pitchFamily="18" charset="0"/>
                                </a:rPr>
                                <m:t>, </m:t>
                              </m:r>
                              <m:r>
                                <a:rPr lang="en-US" altLang="zh-CN" b="1" i="1" dirty="0">
                                  <a:solidFill>
                                    <a:srgbClr val="ED6C00"/>
                                  </a:solidFill>
                                  <a:latin typeface="Cambria Math" panose="02040503050406030204" pitchFamily="18" charset="0"/>
                                </a:rPr>
                                <m:t>𝒐𝒕𝒉𝒆𝒓</m:t>
                              </m:r>
                              <m:r>
                                <a:rPr lang="en-US" altLang="zh-CN" b="1" i="1" dirty="0">
                                  <a:solidFill>
                                    <a:srgbClr val="ED6C00"/>
                                  </a:solidFill>
                                  <a:latin typeface="Cambria Math" panose="02040503050406030204" pitchFamily="18" charset="0"/>
                                </a:rPr>
                                <m:t> </m:t>
                              </m:r>
                              <m:r>
                                <a:rPr lang="en-US" altLang="zh-CN" b="1" i="1" dirty="0">
                                  <a:solidFill>
                                    <a:srgbClr val="ED6C00"/>
                                  </a:solidFill>
                                  <a:latin typeface="Cambria Math" panose="02040503050406030204" pitchFamily="18" charset="0"/>
                                </a:rPr>
                                <m:t>𝒔𝒖𝒃</m:t>
                              </m:r>
                              <m:r>
                                <a:rPr lang="en-US" altLang="zh-CN" b="1" i="1" dirty="0">
                                  <a:solidFill>
                                    <a:srgbClr val="ED6C00"/>
                                  </a:solidFill>
                                  <a:latin typeface="Cambria Math" panose="02040503050406030204" pitchFamily="18" charset="0"/>
                                </a:rPr>
                                <m:t>−</m:t>
                              </m:r>
                              <m:r>
                                <a:rPr lang="en-US" altLang="zh-CN" b="1" i="1" dirty="0">
                                  <a:solidFill>
                                    <a:srgbClr val="ED6C00"/>
                                  </a:solidFill>
                                  <a:latin typeface="Cambria Math" panose="02040503050406030204" pitchFamily="18" charset="0"/>
                                </a:rPr>
                                <m:t>𝒔𝒑𝒂𝒄𝒆</m:t>
                              </m:r>
                            </m:e>
                          </m:d>
                        </m:e>
                        <m:sup>
                          <m:r>
                            <a:rPr lang="en-US" altLang="zh-CN" b="1" i="1" dirty="0">
                              <a:solidFill>
                                <a:srgbClr val="ED6C00"/>
                              </a:solidFill>
                              <a:latin typeface="Cambria Math" panose="02040503050406030204" pitchFamily="18" charset="0"/>
                            </a:rPr>
                            <m:t>𝑯</m:t>
                          </m:r>
                        </m:sup>
                      </m:sSup>
                      <m:r>
                        <a:rPr lang="en-US" altLang="zh-CN" b="1" i="1" dirty="0">
                          <a:solidFill>
                            <a:srgbClr val="ED6C00"/>
                          </a:solidFill>
                          <a:latin typeface="Cambria Math" panose="02040503050406030204" pitchFamily="18" charset="0"/>
                        </a:rPr>
                        <m:t>+</m:t>
                      </m:r>
                      <m:sSub>
                        <m:sSubPr>
                          <m:ctrlPr>
                            <a:rPr lang="zh-CN" altLang="en-US" i="1">
                              <a:solidFill>
                                <a:srgbClr val="ED6C00"/>
                              </a:solidFill>
                              <a:latin typeface="Cambria Math" panose="02040503050406030204" pitchFamily="18" charset="0"/>
                            </a:rPr>
                          </m:ctrlPr>
                        </m:sSubPr>
                        <m:e>
                          <m:r>
                            <a:rPr lang="zh-CN" altLang="en-US" i="1">
                              <a:solidFill>
                                <a:srgbClr val="ED6C00"/>
                              </a:solidFill>
                              <a:latin typeface="Cambria Math" panose="02040503050406030204" pitchFamily="18" charset="0"/>
                            </a:rPr>
                            <m:t>𝐑</m:t>
                          </m:r>
                        </m:e>
                        <m:sub>
                          <m:r>
                            <a:rPr lang="zh-CN" altLang="en-US" i="1">
                              <a:solidFill>
                                <a:srgbClr val="ED6C00"/>
                              </a:solidFill>
                              <a:latin typeface="Cambria Math" panose="02040503050406030204" pitchFamily="18" charset="0"/>
                            </a:rPr>
                            <m:t>𝑁</m:t>
                          </m:r>
                        </m:sub>
                      </m:sSub>
                    </m:oMath>
                  </m:oMathPara>
                </a14:m>
                <a:endParaRPr lang="en-US" altLang="zh-CN" dirty="0">
                  <a:solidFill>
                    <a:srgbClr val="ED6C00"/>
                  </a:solidFill>
                </a:endParaRPr>
              </a:p>
              <a:p>
                <a:pPr marL="0" indent="0">
                  <a:lnSpc>
                    <a:spcPct val="150000"/>
                  </a:lnSpc>
                  <a:buNone/>
                </a:pPr>
                <a:endParaRPr lang="en-US" altLang="zh-CN" dirty="0">
                  <a:solidFill>
                    <a:srgbClr val="ED6C00"/>
                  </a:solidFill>
                </a:endParaRPr>
              </a:p>
              <a:p>
                <a:pPr marL="0" indent="0">
                  <a:lnSpc>
                    <a:spcPct val="150000"/>
                  </a:lnSpc>
                  <a:buNone/>
                </a:pPr>
                <a:endParaRPr lang="en-US" altLang="zh-CN" sz="2400" dirty="0"/>
              </a:p>
              <a:p>
                <a:pPr>
                  <a:lnSpc>
                    <a:spcPct val="150000"/>
                  </a:lnSpc>
                </a:pPr>
                <a:endParaRPr lang="zh-CN" altLang="en-US" dirty="0"/>
              </a:p>
            </p:txBody>
          </p:sp>
        </mc:Choice>
        <mc:Fallback xmlns="">
          <p:sp>
            <p:nvSpPr>
              <p:cNvPr id="3" name="内容占位符 2">
                <a:extLst>
                  <a:ext uri="{FF2B5EF4-FFF2-40B4-BE49-F238E27FC236}">
                    <a16:creationId xmlns:a16="http://schemas.microsoft.com/office/drawing/2014/main" id="{3DC229B6-997D-4F63-843D-D1E93F856830}"/>
                  </a:ext>
                </a:extLst>
              </p:cNvPr>
              <p:cNvSpPr>
                <a:spLocks noGrp="1" noRot="1" noChangeAspect="1" noMove="1" noResize="1" noEditPoints="1" noAdjustHandles="1" noChangeArrowheads="1" noChangeShapeType="1" noTextEdit="1"/>
              </p:cNvSpPr>
              <p:nvPr>
                <p:ph idx="1"/>
              </p:nvPr>
            </p:nvSpPr>
            <p:spPr>
              <a:xfrm>
                <a:off x="503853" y="1474238"/>
                <a:ext cx="11084767" cy="5018638"/>
              </a:xfrm>
              <a:blipFill>
                <a:blip r:embed="rId2"/>
                <a:stretch>
                  <a:fillRect l="-27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A1BE681-8A92-4825-9063-B870A4292B8F}"/>
              </a:ext>
            </a:extLst>
          </p:cNvPr>
          <p:cNvSpPr>
            <a:spLocks noGrp="1"/>
          </p:cNvSpPr>
          <p:nvPr>
            <p:ph type="sldNum" sz="quarter" idx="12"/>
          </p:nvPr>
        </p:nvSpPr>
        <p:spPr/>
        <p:txBody>
          <a:bodyPr/>
          <a:lstStyle/>
          <a:p>
            <a:fld id="{11111CF7-3CEA-4476-AA1D-FDB53D59C6A7}" type="slidenum">
              <a:rPr lang="zh-CN" altLang="en-US" smtClean="0"/>
              <a:t>30</a:t>
            </a:fld>
            <a:endParaRPr lang="zh-CN" altLang="en-US" dirty="0"/>
          </a:p>
        </p:txBody>
      </p:sp>
    </p:spTree>
    <p:extLst>
      <p:ext uri="{BB962C8B-B14F-4D97-AF65-F5344CB8AC3E}">
        <p14:creationId xmlns:p14="http://schemas.microsoft.com/office/powerpoint/2010/main" val="602456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28025-0E86-485E-8F2E-F4AB978892CE}"/>
              </a:ext>
            </a:extLst>
          </p:cNvPr>
          <p:cNvSpPr>
            <a:spLocks noGrp="1"/>
          </p:cNvSpPr>
          <p:nvPr>
            <p:ph type="title"/>
          </p:nvPr>
        </p:nvSpPr>
        <p:spPr/>
        <p:txBody>
          <a:bodyPr/>
          <a:lstStyle/>
          <a:p>
            <a:r>
              <a:rPr lang="en-US" altLang="zh-CN" dirty="0"/>
              <a:t>Covariance Matrix</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DC229B6-997D-4F63-843D-D1E93F856830}"/>
                  </a:ext>
                </a:extLst>
              </p:cNvPr>
              <p:cNvSpPr>
                <a:spLocks noGrp="1"/>
              </p:cNvSpPr>
              <p:nvPr>
                <p:ph idx="1"/>
              </p:nvPr>
            </p:nvSpPr>
            <p:spPr/>
            <p:txBody>
              <a:bodyPr>
                <a:normAutofit/>
              </a:bodyPr>
              <a:lstStyle/>
              <a:p>
                <a:pPr>
                  <a:lnSpc>
                    <a:spcPct val="150000"/>
                  </a:lnSpc>
                </a:pPr>
                <a:r>
                  <a:rPr lang="en-US" altLang="zh-CN" dirty="0"/>
                  <a:t>In practice, we do NOT know </a:t>
                </a:r>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𝐑</m:t>
                        </m:r>
                      </m:e>
                      <m:sub>
                        <m:r>
                          <a:rPr lang="zh-CN" altLang="en-US" i="1">
                            <a:solidFill>
                              <a:srgbClr val="000000"/>
                            </a:solidFill>
                            <a:latin typeface="Cambria Math" panose="02040503050406030204" pitchFamily="18" charset="0"/>
                          </a:rPr>
                          <m:t>𝑆</m:t>
                        </m:r>
                      </m:sub>
                    </m:sSub>
                  </m:oMath>
                </a14:m>
                <a:r>
                  <a:rPr lang="zh-CN" altLang="en-US" dirty="0"/>
                  <a:t> </a:t>
                </a:r>
                <a:r>
                  <a:rPr lang="en-US" altLang="zh-CN" dirty="0"/>
                  <a:t>and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𝐑</m:t>
                        </m:r>
                      </m:e>
                      <m:sub>
                        <m:r>
                          <a:rPr lang="en-US" altLang="zh-CN" b="0" i="1" smtClean="0">
                            <a:solidFill>
                              <a:srgbClr val="000000"/>
                            </a:solidFill>
                            <a:latin typeface="Cambria Math" panose="02040503050406030204" pitchFamily="18" charset="0"/>
                          </a:rPr>
                          <m:t>𝑁</m:t>
                        </m:r>
                      </m:sub>
                    </m:sSub>
                  </m:oMath>
                </a14:m>
                <a:r>
                  <a:rPr lang="en-US" altLang="zh-CN" dirty="0"/>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𝐑</m:t>
                        </m:r>
                      </m:e>
                      <m:sub>
                        <m:r>
                          <a:rPr lang="zh-CN" altLang="en-US" i="1">
                            <a:solidFill>
                              <a:srgbClr val="000000"/>
                            </a:solidFill>
                            <a:latin typeface="Cambria Math" panose="02040503050406030204" pitchFamily="18" charset="0"/>
                          </a:rPr>
                          <m:t>𝑋</m:t>
                        </m:r>
                      </m:sub>
                    </m:sSub>
                  </m:oMath>
                </a14:m>
                <a:r>
                  <a:rPr lang="zh-CN" altLang="en-US" dirty="0"/>
                  <a:t> </a:t>
                </a:r>
                <a:r>
                  <a:rPr lang="en-US" altLang="zh-CN" dirty="0"/>
                  <a:t>can not be calculated</a:t>
                </a:r>
              </a:p>
              <a:p>
                <a:pPr>
                  <a:lnSpc>
                    <a:spcPct val="150000"/>
                  </a:lnSpc>
                </a:pPr>
                <a:r>
                  <a:rPr lang="en-US" altLang="zh-CN" dirty="0"/>
                  <a:t>However, </a:t>
                </a:r>
                <a14:m>
                  <m:oMath xmlns:m="http://schemas.openxmlformats.org/officeDocument/2006/math">
                    <m:sSub>
                      <m:sSubPr>
                        <m:ctrlPr>
                          <a:rPr lang="zh-CN" altLang="en-US" i="1" smtClean="0">
                            <a:solidFill>
                              <a:srgbClr val="ED6C00"/>
                            </a:solidFill>
                            <a:latin typeface="Cambria Math" panose="02040503050406030204" pitchFamily="18" charset="0"/>
                          </a:rPr>
                        </m:ctrlPr>
                      </m:sSubPr>
                      <m:e>
                        <m:sSub>
                          <m:sSubPr>
                            <m:ctrlPr>
                              <a:rPr lang="zh-CN" altLang="en-US" i="1">
                                <a:solidFill>
                                  <a:srgbClr val="ED6C00"/>
                                </a:solidFill>
                                <a:latin typeface="Cambria Math" panose="02040503050406030204" pitchFamily="18" charset="0"/>
                              </a:rPr>
                            </m:ctrlPr>
                          </m:sSubPr>
                          <m:e>
                            <m:r>
                              <a:rPr lang="zh-CN" altLang="en-US" i="1">
                                <a:solidFill>
                                  <a:srgbClr val="ED6C00"/>
                                </a:solidFill>
                                <a:latin typeface="Cambria Math" panose="02040503050406030204" pitchFamily="18" charset="0"/>
                              </a:rPr>
                              <m:t>𝐑</m:t>
                            </m:r>
                          </m:e>
                          <m:sub>
                            <m:r>
                              <a:rPr lang="zh-CN" altLang="en-US" i="1">
                                <a:solidFill>
                                  <a:srgbClr val="ED6C00"/>
                                </a:solidFill>
                                <a:latin typeface="Cambria Math" panose="02040503050406030204" pitchFamily="18" charset="0"/>
                              </a:rPr>
                              <m:t>𝑋</m:t>
                            </m:r>
                          </m:sub>
                        </m:sSub>
                        <m:r>
                          <a:rPr lang="en-US" altLang="zh-CN" b="0" i="1" smtClean="0">
                            <a:solidFill>
                              <a:srgbClr val="ED6C00"/>
                            </a:solidFill>
                            <a:latin typeface="Cambria Math" panose="02040503050406030204" pitchFamily="18" charset="0"/>
                          </a:rPr>
                          <m:t>≈</m:t>
                        </m:r>
                        <m:acc>
                          <m:accPr>
                            <m:chr m:val="̂"/>
                            <m:ctrlPr>
                              <a:rPr lang="zh-CN" altLang="en-US" i="1">
                                <a:solidFill>
                                  <a:srgbClr val="ED6C00"/>
                                </a:solidFill>
                                <a:latin typeface="Cambria Math" panose="02040503050406030204" pitchFamily="18" charset="0"/>
                              </a:rPr>
                            </m:ctrlPr>
                          </m:accPr>
                          <m:e>
                            <m:r>
                              <a:rPr lang="zh-CN" altLang="en-US" i="1">
                                <a:solidFill>
                                  <a:srgbClr val="ED6C00"/>
                                </a:solidFill>
                                <a:latin typeface="Cambria Math" panose="02040503050406030204" pitchFamily="18" charset="0"/>
                              </a:rPr>
                              <m:t>𝐑</m:t>
                            </m:r>
                          </m:e>
                        </m:acc>
                      </m:e>
                      <m:sub>
                        <m:r>
                          <a:rPr lang="zh-CN" altLang="en-US" i="1">
                            <a:solidFill>
                              <a:srgbClr val="ED6C00"/>
                            </a:solidFill>
                            <a:latin typeface="Cambria Math" panose="02040503050406030204" pitchFamily="18" charset="0"/>
                          </a:rPr>
                          <m:t>𝑋</m:t>
                        </m:r>
                      </m:sub>
                    </m:sSub>
                    <m:r>
                      <a:rPr lang="zh-CN" altLang="en-US" i="1">
                        <a:solidFill>
                          <a:srgbClr val="ED6C00"/>
                        </a:solidFill>
                        <a:latin typeface="Cambria Math" panose="02040503050406030204" pitchFamily="18" charset="0"/>
                      </a:rPr>
                      <m:t>=</m:t>
                    </m:r>
                    <m:f>
                      <m:fPr>
                        <m:ctrlPr>
                          <a:rPr lang="zh-CN" altLang="en-US" i="1">
                            <a:solidFill>
                              <a:srgbClr val="ED6C00"/>
                            </a:solidFill>
                            <a:latin typeface="Cambria Math" panose="02040503050406030204" pitchFamily="18" charset="0"/>
                          </a:rPr>
                        </m:ctrlPr>
                      </m:fPr>
                      <m:num>
                        <m:r>
                          <a:rPr lang="zh-CN" altLang="en-US" i="1">
                            <a:solidFill>
                              <a:srgbClr val="ED6C00"/>
                            </a:solidFill>
                            <a:latin typeface="Cambria Math" panose="02040503050406030204" pitchFamily="18" charset="0"/>
                          </a:rPr>
                          <m:t>1</m:t>
                        </m:r>
                      </m:num>
                      <m:den>
                        <m:r>
                          <a:rPr lang="en-US" altLang="zh-CN" b="0" i="1" smtClean="0">
                            <a:solidFill>
                              <a:srgbClr val="ED6C00"/>
                            </a:solidFill>
                            <a:latin typeface="Cambria Math" panose="02040503050406030204" pitchFamily="18" charset="0"/>
                          </a:rPr>
                          <m:t>𝑇</m:t>
                        </m:r>
                      </m:den>
                    </m:f>
                    <m:nary>
                      <m:naryPr>
                        <m:chr m:val="∑"/>
                        <m:ctrlPr>
                          <a:rPr lang="zh-CN" altLang="en-US" i="1">
                            <a:solidFill>
                              <a:srgbClr val="ED6C00"/>
                            </a:solidFill>
                            <a:latin typeface="Cambria Math" panose="02040503050406030204" pitchFamily="18" charset="0"/>
                          </a:rPr>
                        </m:ctrlPr>
                      </m:naryPr>
                      <m:sub>
                        <m:r>
                          <a:rPr lang="zh-CN" altLang="en-US" i="1">
                            <a:solidFill>
                              <a:srgbClr val="ED6C00"/>
                            </a:solidFill>
                            <a:latin typeface="Cambria Math" panose="02040503050406030204" pitchFamily="18" charset="0"/>
                          </a:rPr>
                          <m:t>𝑡</m:t>
                        </m:r>
                        <m:r>
                          <a:rPr lang="zh-CN" altLang="en-US" i="1">
                            <a:solidFill>
                              <a:srgbClr val="ED6C00"/>
                            </a:solidFill>
                            <a:latin typeface="Cambria Math" panose="02040503050406030204" pitchFamily="18" charset="0"/>
                          </a:rPr>
                          <m:t>=1</m:t>
                        </m:r>
                      </m:sub>
                      <m:sup>
                        <m:r>
                          <a:rPr lang="zh-CN" altLang="en-US" i="1">
                            <a:solidFill>
                              <a:srgbClr val="ED6C00"/>
                            </a:solidFill>
                            <a:latin typeface="Cambria Math" panose="02040503050406030204" pitchFamily="18" charset="0"/>
                          </a:rPr>
                          <m:t>𝑇</m:t>
                        </m:r>
                      </m:sup>
                      <m:e>
                        <m:r>
                          <a:rPr lang="zh-CN" altLang="en-US" i="1">
                            <a:solidFill>
                              <a:srgbClr val="ED6C00"/>
                            </a:solidFill>
                            <a:latin typeface="Cambria Math" panose="02040503050406030204" pitchFamily="18" charset="0"/>
                          </a:rPr>
                          <m:t>𝐱</m:t>
                        </m:r>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𝑡</m:t>
                        </m:r>
                        <m:r>
                          <a:rPr lang="zh-CN" altLang="en-US" i="1">
                            <a:solidFill>
                              <a:srgbClr val="ED6C00"/>
                            </a:solidFill>
                            <a:latin typeface="Cambria Math" panose="02040503050406030204" pitchFamily="18" charset="0"/>
                          </a:rPr>
                          <m:t>)</m:t>
                        </m:r>
                      </m:e>
                    </m:nary>
                    <m:sSup>
                      <m:sSupPr>
                        <m:ctrlPr>
                          <a:rPr lang="zh-CN" altLang="en-US" i="1">
                            <a:solidFill>
                              <a:srgbClr val="ED6C00"/>
                            </a:solidFill>
                            <a:latin typeface="Cambria Math" panose="02040503050406030204" pitchFamily="18" charset="0"/>
                          </a:rPr>
                        </m:ctrlPr>
                      </m:sSupPr>
                      <m:e>
                        <m:r>
                          <a:rPr lang="zh-CN" altLang="en-US" i="1">
                            <a:solidFill>
                              <a:srgbClr val="ED6C00"/>
                            </a:solidFill>
                            <a:latin typeface="Cambria Math" panose="02040503050406030204" pitchFamily="18" charset="0"/>
                          </a:rPr>
                          <m:t>𝐱</m:t>
                        </m:r>
                      </m:e>
                      <m:sup>
                        <m:r>
                          <a:rPr lang="zh-CN" altLang="en-US" i="1">
                            <a:solidFill>
                              <a:srgbClr val="ED6C00"/>
                            </a:solidFill>
                            <a:latin typeface="Cambria Math" panose="02040503050406030204" pitchFamily="18" charset="0"/>
                          </a:rPr>
                          <m:t>𝐻</m:t>
                        </m:r>
                      </m:sup>
                    </m:sSup>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𝑡</m:t>
                    </m:r>
                    <m:r>
                      <a:rPr lang="zh-CN" altLang="en-US" i="1">
                        <a:solidFill>
                          <a:srgbClr val="ED6C00"/>
                        </a:solidFill>
                        <a:latin typeface="Cambria Math" panose="02040503050406030204" pitchFamily="18" charset="0"/>
                      </a:rPr>
                      <m:t>)</m:t>
                    </m:r>
                  </m:oMath>
                </a14:m>
                <a:endParaRPr lang="zh-CN" altLang="en-US" dirty="0">
                  <a:solidFill>
                    <a:srgbClr val="ED6C00"/>
                  </a:solidFill>
                </a:endParaRPr>
              </a:p>
              <a:p>
                <a:pPr marL="0" indent="0">
                  <a:lnSpc>
                    <a:spcPct val="150000"/>
                  </a:lnSpc>
                  <a:buNone/>
                </a:pPr>
                <a:endParaRPr lang="en-US" altLang="zh-CN" sz="2400" dirty="0"/>
              </a:p>
              <a:p>
                <a:pPr>
                  <a:lnSpc>
                    <a:spcPct val="150000"/>
                  </a:lnSpc>
                </a:pPr>
                <a:endParaRPr lang="zh-CN" altLang="en-US" dirty="0"/>
              </a:p>
            </p:txBody>
          </p:sp>
        </mc:Choice>
        <mc:Fallback xmlns="">
          <p:sp>
            <p:nvSpPr>
              <p:cNvPr id="3" name="内容占位符 2">
                <a:extLst>
                  <a:ext uri="{FF2B5EF4-FFF2-40B4-BE49-F238E27FC236}">
                    <a16:creationId xmlns:a16="http://schemas.microsoft.com/office/drawing/2014/main" id="{3DC229B6-997D-4F63-843D-D1E93F856830}"/>
                  </a:ext>
                </a:extLst>
              </p:cNvPr>
              <p:cNvSpPr>
                <a:spLocks noGrp="1" noRot="1" noChangeAspect="1" noMove="1" noResize="1" noEditPoints="1" noAdjustHandles="1" noChangeArrowheads="1" noChangeShapeType="1" noTextEdit="1"/>
              </p:cNvSpPr>
              <p:nvPr>
                <p:ph idx="1"/>
              </p:nvPr>
            </p:nvSpPr>
            <p:spPr>
              <a:blipFill>
                <a:blip r:embed="rId2"/>
                <a:stretch>
                  <a:fillRect l="-81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A1BE681-8A92-4825-9063-B870A4292B8F}"/>
              </a:ext>
            </a:extLst>
          </p:cNvPr>
          <p:cNvSpPr>
            <a:spLocks noGrp="1"/>
          </p:cNvSpPr>
          <p:nvPr>
            <p:ph type="sldNum" sz="quarter" idx="12"/>
          </p:nvPr>
        </p:nvSpPr>
        <p:spPr/>
        <p:txBody>
          <a:bodyPr/>
          <a:lstStyle/>
          <a:p>
            <a:fld id="{11111CF7-3CEA-4476-AA1D-FDB53D59C6A7}" type="slidenum">
              <a:rPr lang="zh-CN" altLang="en-US" smtClean="0"/>
              <a:t>31</a:t>
            </a:fld>
            <a:endParaRPr lang="zh-CN" altLang="en-US"/>
          </a:p>
        </p:txBody>
      </p:sp>
    </p:spTree>
    <p:extLst>
      <p:ext uri="{BB962C8B-B14F-4D97-AF65-F5344CB8AC3E}">
        <p14:creationId xmlns:p14="http://schemas.microsoft.com/office/powerpoint/2010/main" val="2474867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28025-0E86-485E-8F2E-F4AB978892CE}"/>
              </a:ext>
            </a:extLst>
          </p:cNvPr>
          <p:cNvSpPr>
            <a:spLocks noGrp="1"/>
          </p:cNvSpPr>
          <p:nvPr>
            <p:ph type="title"/>
          </p:nvPr>
        </p:nvSpPr>
        <p:spPr/>
        <p:txBody>
          <a:bodyPr/>
          <a:lstStyle/>
          <a:p>
            <a:r>
              <a:rPr lang="en-US" altLang="zh-CN" dirty="0"/>
              <a:t>MUSIC Algorithm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DC229B6-997D-4F63-843D-D1E93F856830}"/>
                  </a:ext>
                </a:extLst>
              </p:cNvPr>
              <p:cNvSpPr>
                <a:spLocks noGrp="1"/>
              </p:cNvSpPr>
              <p:nvPr>
                <p:ph idx="1"/>
              </p:nvPr>
            </p:nvSpPr>
            <p:spPr/>
            <p:txBody>
              <a:bodyPr>
                <a:normAutofit fontScale="70000" lnSpcReduction="20000"/>
              </a:bodyPr>
              <a:lstStyle/>
              <a:p>
                <a:pPr>
                  <a:lnSpc>
                    <a:spcPct val="150000"/>
                  </a:lnSpc>
                </a:pPr>
                <a:r>
                  <a:rPr lang="en-US" altLang="zh-CN" sz="2400" dirty="0"/>
                  <a:t>Eigen value decomposition of </a:t>
                </a:r>
                <a14:m>
                  <m:oMath xmlns:m="http://schemas.openxmlformats.org/officeDocument/2006/math">
                    <m:sSub>
                      <m:sSubPr>
                        <m:ctrlPr>
                          <a:rPr lang="zh-CN" altLang="en-US" i="1">
                            <a:solidFill>
                              <a:srgbClr val="ED6C00"/>
                            </a:solidFill>
                            <a:latin typeface="Cambria Math" panose="02040503050406030204" pitchFamily="18" charset="0"/>
                          </a:rPr>
                        </m:ctrlPr>
                      </m:sSubPr>
                      <m:e>
                        <m:r>
                          <a:rPr lang="zh-CN" altLang="en-US" i="1">
                            <a:solidFill>
                              <a:srgbClr val="ED6C00"/>
                            </a:solidFill>
                            <a:latin typeface="Cambria Math" panose="02040503050406030204" pitchFamily="18" charset="0"/>
                          </a:rPr>
                          <m:t>𝐑</m:t>
                        </m:r>
                      </m:e>
                      <m:sub>
                        <m:r>
                          <a:rPr lang="zh-CN" altLang="en-US" i="1">
                            <a:solidFill>
                              <a:srgbClr val="ED6C00"/>
                            </a:solidFill>
                            <a:latin typeface="Cambria Math" panose="02040503050406030204" pitchFamily="18" charset="0"/>
                          </a:rPr>
                          <m:t>𝑋</m:t>
                        </m:r>
                      </m:sub>
                    </m:sSub>
                    <m:r>
                      <a:rPr lang="zh-CN" altLang="en-US" i="1">
                        <a:solidFill>
                          <a:srgbClr val="ED6C00"/>
                        </a:solidFill>
                        <a:latin typeface="Cambria Math" panose="02040503050406030204" pitchFamily="18" charset="0"/>
                      </a:rPr>
                      <m:t> </m:t>
                    </m:r>
                  </m:oMath>
                </a14:m>
                <a:r>
                  <a:rPr lang="en-US" altLang="zh-CN" sz="2400" dirty="0"/>
                  <a:t> with </a:t>
                </a:r>
                <a14:m>
                  <m:oMath xmlns:m="http://schemas.openxmlformats.org/officeDocument/2006/math">
                    <m:sSub>
                      <m:sSubPr>
                        <m:ctrlPr>
                          <a:rPr lang="en-US" altLang="zh-CN" sz="2400" b="0" i="1" smtClean="0">
                            <a:solidFill>
                              <a:srgbClr val="ED6C00"/>
                            </a:solidFill>
                            <a:latin typeface="Cambria Math" panose="02040503050406030204" pitchFamily="18" charset="0"/>
                          </a:rPr>
                        </m:ctrlPr>
                      </m:sSubPr>
                      <m:e>
                        <m:r>
                          <a:rPr lang="en-US" altLang="zh-CN" sz="2400" b="0" i="1" smtClean="0">
                            <a:solidFill>
                              <a:srgbClr val="ED6C00"/>
                            </a:solidFill>
                            <a:latin typeface="Cambria Math" panose="02040503050406030204" pitchFamily="18" charset="0"/>
                          </a:rPr>
                          <m:t>𝜆</m:t>
                        </m:r>
                      </m:e>
                      <m:sub>
                        <m:r>
                          <a:rPr lang="en-US" altLang="zh-CN" sz="2400" b="0" i="1" smtClean="0">
                            <a:solidFill>
                              <a:srgbClr val="ED6C00"/>
                            </a:solidFill>
                            <a:latin typeface="Cambria Math" panose="02040503050406030204" pitchFamily="18" charset="0"/>
                          </a:rPr>
                          <m:t>1</m:t>
                        </m:r>
                      </m:sub>
                    </m:sSub>
                    <m:r>
                      <a:rPr lang="en-US" altLang="zh-CN" sz="2400" b="0" i="1" smtClean="0">
                        <a:solidFill>
                          <a:srgbClr val="ED6C00"/>
                        </a:solidFill>
                        <a:latin typeface="Cambria Math" panose="02040503050406030204" pitchFamily="18" charset="0"/>
                      </a:rPr>
                      <m:t>≥</m:t>
                    </m:r>
                    <m:sSub>
                      <m:sSubPr>
                        <m:ctrlPr>
                          <a:rPr lang="en-US" altLang="zh-CN" sz="2400" b="0" i="1" smtClean="0">
                            <a:solidFill>
                              <a:srgbClr val="ED6C00"/>
                            </a:solidFill>
                            <a:latin typeface="Cambria Math" panose="02040503050406030204" pitchFamily="18" charset="0"/>
                          </a:rPr>
                        </m:ctrlPr>
                      </m:sSubPr>
                      <m:e>
                        <m:r>
                          <a:rPr lang="en-US" altLang="zh-CN" sz="2400" b="0" i="1" smtClean="0">
                            <a:solidFill>
                              <a:srgbClr val="ED6C00"/>
                            </a:solidFill>
                            <a:latin typeface="Cambria Math" panose="02040503050406030204" pitchFamily="18" charset="0"/>
                          </a:rPr>
                          <m:t>𝜆</m:t>
                        </m:r>
                      </m:e>
                      <m:sub>
                        <m:r>
                          <a:rPr lang="en-US" altLang="zh-CN" sz="2400" b="0" i="1" smtClean="0">
                            <a:solidFill>
                              <a:srgbClr val="ED6C00"/>
                            </a:solidFill>
                            <a:latin typeface="Cambria Math" panose="02040503050406030204" pitchFamily="18" charset="0"/>
                          </a:rPr>
                          <m:t>2</m:t>
                        </m:r>
                      </m:sub>
                    </m:sSub>
                    <m:r>
                      <a:rPr lang="en-US" altLang="zh-CN" sz="2400" b="0" i="1" smtClean="0">
                        <a:solidFill>
                          <a:srgbClr val="ED6C00"/>
                        </a:solidFill>
                        <a:latin typeface="Cambria Math" panose="02040503050406030204" pitchFamily="18" charset="0"/>
                      </a:rPr>
                      <m:t>≥…≥</m:t>
                    </m:r>
                    <m:sSub>
                      <m:sSubPr>
                        <m:ctrlPr>
                          <a:rPr lang="en-US" altLang="zh-CN" sz="2400" b="0" i="1" smtClean="0">
                            <a:solidFill>
                              <a:srgbClr val="ED6C00"/>
                            </a:solidFill>
                            <a:latin typeface="Cambria Math" panose="02040503050406030204" pitchFamily="18" charset="0"/>
                          </a:rPr>
                        </m:ctrlPr>
                      </m:sSubPr>
                      <m:e>
                        <m:r>
                          <a:rPr lang="en-US" altLang="zh-CN" sz="2400" b="0" i="1" smtClean="0">
                            <a:solidFill>
                              <a:srgbClr val="ED6C00"/>
                            </a:solidFill>
                            <a:latin typeface="Cambria Math" panose="02040503050406030204" pitchFamily="18" charset="0"/>
                          </a:rPr>
                          <m:t>𝜆</m:t>
                        </m:r>
                      </m:e>
                      <m:sub>
                        <m:r>
                          <a:rPr lang="en-US" altLang="zh-CN" sz="2400" b="0" i="1" smtClean="0">
                            <a:solidFill>
                              <a:srgbClr val="ED6C00"/>
                            </a:solidFill>
                            <a:latin typeface="Cambria Math" panose="02040503050406030204" pitchFamily="18" charset="0"/>
                          </a:rPr>
                          <m:t>𝑁</m:t>
                        </m:r>
                      </m:sub>
                    </m:sSub>
                  </m:oMath>
                </a14:m>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en-US" i="1" smtClean="0">
                              <a:solidFill>
                                <a:srgbClr val="ED6C00"/>
                              </a:solidFill>
                              <a:latin typeface="Cambria Math" panose="02040503050406030204" pitchFamily="18" charset="0"/>
                            </a:rPr>
                          </m:ctrlPr>
                        </m:sSubPr>
                        <m:e>
                          <m:r>
                            <a:rPr lang="zh-CN" altLang="en-US" i="1">
                              <a:solidFill>
                                <a:srgbClr val="ED6C00"/>
                              </a:solidFill>
                              <a:latin typeface="Cambria Math" panose="02040503050406030204" pitchFamily="18" charset="0"/>
                            </a:rPr>
                            <m:t>𝐑</m:t>
                          </m:r>
                        </m:e>
                        <m:sub>
                          <m:r>
                            <a:rPr lang="zh-CN" altLang="en-US" i="1">
                              <a:solidFill>
                                <a:srgbClr val="ED6C00"/>
                              </a:solidFill>
                              <a:latin typeface="Cambria Math" panose="02040503050406030204" pitchFamily="18" charset="0"/>
                            </a:rPr>
                            <m:t>𝑋</m:t>
                          </m:r>
                        </m:sub>
                      </m:sSub>
                      <m:d>
                        <m:dPr>
                          <m:begChr m:val="["/>
                          <m:endChr m:val="]"/>
                          <m:ctrlPr>
                            <a:rPr lang="en-US" altLang="zh-CN" i="1">
                              <a:solidFill>
                                <a:srgbClr val="ED6C00"/>
                              </a:solidFill>
                              <a:latin typeface="Cambria Math" panose="02040503050406030204" pitchFamily="18" charset="0"/>
                            </a:rPr>
                          </m:ctrlPr>
                        </m:dPr>
                        <m:e>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𝟏</m:t>
                              </m:r>
                            </m:sub>
                          </m:sSub>
                          <m:r>
                            <a:rPr lang="en-US" altLang="zh-CN" b="1">
                              <a:solidFill>
                                <a:srgbClr val="ED6C00"/>
                              </a:solidFill>
                              <a:latin typeface="Cambria Math" panose="02040503050406030204" pitchFamily="18" charset="0"/>
                            </a:rPr>
                            <m:t>,</m:t>
                          </m:r>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𝟐</m:t>
                              </m:r>
                            </m:sub>
                          </m:sSub>
                          <m:r>
                            <a:rPr lang="en-US" altLang="zh-CN" b="1">
                              <a:solidFill>
                                <a:srgbClr val="ED6C00"/>
                              </a:solidFill>
                              <a:latin typeface="Cambria Math" panose="02040503050406030204" pitchFamily="18" charset="0"/>
                            </a:rPr>
                            <m:t>,…,</m:t>
                          </m:r>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𝐍</m:t>
                              </m:r>
                            </m:sub>
                          </m:sSub>
                        </m:e>
                      </m:d>
                      <m:r>
                        <a:rPr lang="zh-CN" altLang="en-US" i="1">
                          <a:solidFill>
                            <a:srgbClr val="ED6C00"/>
                          </a:solidFill>
                          <a:latin typeface="Cambria Math" panose="02040503050406030204" pitchFamily="18" charset="0"/>
                        </a:rPr>
                        <m:t>=</m:t>
                      </m:r>
                      <m:d>
                        <m:dPr>
                          <m:begChr m:val="["/>
                          <m:endChr m:val="]"/>
                          <m:ctrlPr>
                            <a:rPr lang="en-US" altLang="zh-CN" b="0" i="1" smtClean="0">
                              <a:solidFill>
                                <a:srgbClr val="ED6C00"/>
                              </a:solidFill>
                              <a:latin typeface="Cambria Math" panose="02040503050406030204" pitchFamily="18" charset="0"/>
                            </a:rPr>
                          </m:ctrlPr>
                        </m:dPr>
                        <m:e>
                          <m:sSub>
                            <m:sSubPr>
                              <m:ctrlPr>
                                <a:rPr lang="en-US" altLang="zh-CN" b="1" i="1" smtClean="0">
                                  <a:solidFill>
                                    <a:srgbClr val="ED6C00"/>
                                  </a:solidFill>
                                  <a:latin typeface="Cambria Math" panose="02040503050406030204" pitchFamily="18" charset="0"/>
                                </a:rPr>
                              </m:ctrlPr>
                            </m:sSubPr>
                            <m:e>
                              <m:r>
                                <a:rPr lang="en-US" altLang="zh-CN" b="1" i="0" smtClean="0">
                                  <a:solidFill>
                                    <a:srgbClr val="ED6C00"/>
                                  </a:solidFill>
                                  <a:latin typeface="Cambria Math" panose="02040503050406030204" pitchFamily="18" charset="0"/>
                                </a:rPr>
                                <m:t>𝐯</m:t>
                              </m:r>
                            </m:e>
                            <m:sub>
                              <m:r>
                                <a:rPr lang="en-US" altLang="zh-CN" b="1" i="0" smtClean="0">
                                  <a:solidFill>
                                    <a:srgbClr val="ED6C00"/>
                                  </a:solidFill>
                                  <a:latin typeface="Cambria Math" panose="02040503050406030204" pitchFamily="18" charset="0"/>
                                </a:rPr>
                                <m:t>𝟏</m:t>
                              </m:r>
                            </m:sub>
                          </m:sSub>
                          <m:r>
                            <a:rPr lang="en-US" altLang="zh-CN" b="1" i="0" smtClean="0">
                              <a:solidFill>
                                <a:srgbClr val="ED6C00"/>
                              </a:solidFill>
                              <a:latin typeface="Cambria Math" panose="02040503050406030204" pitchFamily="18" charset="0"/>
                            </a:rPr>
                            <m:t>,</m:t>
                          </m:r>
                          <m:sSub>
                            <m:sSubPr>
                              <m:ctrlPr>
                                <a:rPr lang="en-US" altLang="zh-CN" b="1" i="1" smtClean="0">
                                  <a:solidFill>
                                    <a:srgbClr val="ED6C00"/>
                                  </a:solidFill>
                                  <a:latin typeface="Cambria Math" panose="02040503050406030204" pitchFamily="18" charset="0"/>
                                </a:rPr>
                              </m:ctrlPr>
                            </m:sSubPr>
                            <m:e>
                              <m:r>
                                <a:rPr lang="en-US" altLang="zh-CN" b="1" i="0" smtClean="0">
                                  <a:solidFill>
                                    <a:srgbClr val="ED6C00"/>
                                  </a:solidFill>
                                  <a:latin typeface="Cambria Math" panose="02040503050406030204" pitchFamily="18" charset="0"/>
                                </a:rPr>
                                <m:t>𝐯</m:t>
                              </m:r>
                            </m:e>
                            <m:sub>
                              <m:r>
                                <a:rPr lang="en-US" altLang="zh-CN" b="1" i="0" smtClean="0">
                                  <a:solidFill>
                                    <a:srgbClr val="ED6C00"/>
                                  </a:solidFill>
                                  <a:latin typeface="Cambria Math" panose="02040503050406030204" pitchFamily="18" charset="0"/>
                                </a:rPr>
                                <m:t>𝟐</m:t>
                              </m:r>
                            </m:sub>
                          </m:sSub>
                          <m:r>
                            <a:rPr lang="en-US" altLang="zh-CN" b="1" i="0" smtClean="0">
                              <a:solidFill>
                                <a:srgbClr val="ED6C00"/>
                              </a:solidFill>
                              <a:latin typeface="Cambria Math" panose="02040503050406030204" pitchFamily="18" charset="0"/>
                            </a:rPr>
                            <m:t>,…,</m:t>
                          </m:r>
                          <m:sSub>
                            <m:sSubPr>
                              <m:ctrlPr>
                                <a:rPr lang="en-US" altLang="zh-CN" b="1" i="1" smtClean="0">
                                  <a:solidFill>
                                    <a:srgbClr val="ED6C00"/>
                                  </a:solidFill>
                                  <a:latin typeface="Cambria Math" panose="02040503050406030204" pitchFamily="18" charset="0"/>
                                </a:rPr>
                              </m:ctrlPr>
                            </m:sSubPr>
                            <m:e>
                              <m:r>
                                <a:rPr lang="en-US" altLang="zh-CN" b="1" i="0" smtClean="0">
                                  <a:solidFill>
                                    <a:srgbClr val="ED6C00"/>
                                  </a:solidFill>
                                  <a:latin typeface="Cambria Math" panose="02040503050406030204" pitchFamily="18" charset="0"/>
                                </a:rPr>
                                <m:t>𝐯</m:t>
                              </m:r>
                            </m:e>
                            <m:sub>
                              <m:r>
                                <a:rPr lang="en-US" altLang="zh-CN" b="1" i="0" smtClean="0">
                                  <a:solidFill>
                                    <a:srgbClr val="ED6C00"/>
                                  </a:solidFill>
                                  <a:latin typeface="Cambria Math" panose="02040503050406030204" pitchFamily="18" charset="0"/>
                                </a:rPr>
                                <m:t>𝐍</m:t>
                              </m:r>
                            </m:sub>
                          </m:sSub>
                        </m:e>
                      </m:d>
                      <m:d>
                        <m:dPr>
                          <m:begChr m:val="["/>
                          <m:endChr m:val="]"/>
                          <m:ctrlPr>
                            <a:rPr lang="en-US" altLang="zh-CN" b="0" i="1" smtClean="0">
                              <a:solidFill>
                                <a:srgbClr val="ED6C00"/>
                              </a:solidFill>
                              <a:latin typeface="Cambria Math" panose="02040503050406030204" pitchFamily="18" charset="0"/>
                            </a:rPr>
                          </m:ctrlPr>
                        </m:dPr>
                        <m:e>
                          <m:m>
                            <m:mPr>
                              <m:mcs>
                                <m:mc>
                                  <m:mcPr>
                                    <m:count m:val="3"/>
                                    <m:mcJc m:val="center"/>
                                  </m:mcPr>
                                </m:mc>
                              </m:mcs>
                              <m:ctrlPr>
                                <a:rPr lang="en-US" altLang="zh-CN" b="0" i="1" smtClean="0">
                                  <a:solidFill>
                                    <a:srgbClr val="ED6C00"/>
                                  </a:solidFill>
                                  <a:latin typeface="Cambria Math" panose="02040503050406030204" pitchFamily="18" charset="0"/>
                                </a:rPr>
                              </m:ctrlPr>
                            </m:mPr>
                            <m:mr>
                              <m:e>
                                <m:sSub>
                                  <m:sSubPr>
                                    <m:ctrlPr>
                                      <a:rPr lang="en-US" altLang="zh-CN" b="0" i="1" smtClean="0">
                                        <a:solidFill>
                                          <a:srgbClr val="ED6C00"/>
                                        </a:solidFill>
                                        <a:latin typeface="Cambria Math" panose="02040503050406030204" pitchFamily="18" charset="0"/>
                                      </a:rPr>
                                    </m:ctrlPr>
                                  </m:sSubPr>
                                  <m:e>
                                    <m:r>
                                      <a:rPr lang="en-US" altLang="zh-CN" b="0" i="1" smtClean="0">
                                        <a:solidFill>
                                          <a:srgbClr val="ED6C00"/>
                                        </a:solidFill>
                                        <a:latin typeface="Cambria Math" panose="02040503050406030204" pitchFamily="18" charset="0"/>
                                      </a:rPr>
                                      <m:t>𝜆</m:t>
                                    </m:r>
                                  </m:e>
                                  <m:sub>
                                    <m:r>
                                      <a:rPr lang="en-US" altLang="zh-CN" b="0" i="1" smtClean="0">
                                        <a:solidFill>
                                          <a:srgbClr val="ED6C00"/>
                                        </a:solidFill>
                                        <a:latin typeface="Cambria Math" panose="02040503050406030204" pitchFamily="18" charset="0"/>
                                      </a:rPr>
                                      <m:t>1</m:t>
                                    </m:r>
                                  </m:sub>
                                </m:sSub>
                              </m:e>
                              <m:e>
                                <m:r>
                                  <a:rPr lang="en-US" altLang="zh-CN" b="0" i="1" smtClean="0">
                                    <a:solidFill>
                                      <a:srgbClr val="ED6C00"/>
                                    </a:solidFill>
                                    <a:latin typeface="Cambria Math" panose="02040503050406030204" pitchFamily="18" charset="0"/>
                                  </a:rPr>
                                  <m:t>0</m:t>
                                </m:r>
                              </m:e>
                              <m:e>
                                <m:r>
                                  <a:rPr lang="en-US" altLang="zh-CN" b="0" i="1" smtClean="0">
                                    <a:solidFill>
                                      <a:srgbClr val="ED6C00"/>
                                    </a:solidFill>
                                    <a:latin typeface="Cambria Math" panose="02040503050406030204" pitchFamily="18" charset="0"/>
                                  </a:rPr>
                                  <m:t>0</m:t>
                                </m:r>
                              </m:e>
                            </m:mr>
                            <m:mr>
                              <m:e>
                                <m:r>
                                  <a:rPr lang="en-US" altLang="zh-CN" b="0" i="1" smtClean="0">
                                    <a:solidFill>
                                      <a:srgbClr val="ED6C00"/>
                                    </a:solidFill>
                                    <a:latin typeface="Cambria Math" panose="02040503050406030204" pitchFamily="18" charset="0"/>
                                  </a:rPr>
                                  <m:t>0</m:t>
                                </m:r>
                              </m:e>
                              <m:e>
                                <m:r>
                                  <a:rPr lang="en-US" altLang="zh-CN" b="0" i="1" smtClean="0">
                                    <a:solidFill>
                                      <a:srgbClr val="ED6C00"/>
                                    </a:solidFill>
                                    <a:latin typeface="Cambria Math" panose="02040503050406030204" pitchFamily="18" charset="0"/>
                                  </a:rPr>
                                  <m:t>⋱</m:t>
                                </m:r>
                              </m:e>
                              <m:e>
                                <m:r>
                                  <a:rPr lang="en-US" altLang="zh-CN" b="0" i="1" smtClean="0">
                                    <a:solidFill>
                                      <a:srgbClr val="ED6C00"/>
                                    </a:solidFill>
                                    <a:latin typeface="Cambria Math" panose="02040503050406030204" pitchFamily="18" charset="0"/>
                                  </a:rPr>
                                  <m:t>0</m:t>
                                </m:r>
                              </m:e>
                            </m:mr>
                            <m:mr>
                              <m:e>
                                <m:r>
                                  <a:rPr lang="en-US" altLang="zh-CN" b="0" i="1" smtClean="0">
                                    <a:solidFill>
                                      <a:srgbClr val="ED6C00"/>
                                    </a:solidFill>
                                    <a:latin typeface="Cambria Math" panose="02040503050406030204" pitchFamily="18" charset="0"/>
                                  </a:rPr>
                                  <m:t>0</m:t>
                                </m:r>
                              </m:e>
                              <m:e>
                                <m:r>
                                  <a:rPr lang="en-US" altLang="zh-CN" b="0" i="1" smtClean="0">
                                    <a:solidFill>
                                      <a:srgbClr val="ED6C00"/>
                                    </a:solidFill>
                                    <a:latin typeface="Cambria Math" panose="02040503050406030204" pitchFamily="18" charset="0"/>
                                  </a:rPr>
                                  <m:t>0</m:t>
                                </m:r>
                              </m:e>
                              <m:e>
                                <m:sSub>
                                  <m:sSubPr>
                                    <m:ctrlPr>
                                      <a:rPr lang="en-US" altLang="zh-CN" b="0" i="1" smtClean="0">
                                        <a:solidFill>
                                          <a:srgbClr val="ED6C00"/>
                                        </a:solidFill>
                                        <a:latin typeface="Cambria Math" panose="02040503050406030204" pitchFamily="18" charset="0"/>
                                      </a:rPr>
                                    </m:ctrlPr>
                                  </m:sSubPr>
                                  <m:e>
                                    <m:r>
                                      <a:rPr lang="en-US" altLang="zh-CN" b="0" i="1" smtClean="0">
                                        <a:solidFill>
                                          <a:srgbClr val="ED6C00"/>
                                        </a:solidFill>
                                        <a:latin typeface="Cambria Math" panose="02040503050406030204" pitchFamily="18" charset="0"/>
                                      </a:rPr>
                                      <m:t>𝜆</m:t>
                                    </m:r>
                                  </m:e>
                                  <m:sub>
                                    <m:r>
                                      <a:rPr lang="en-US" altLang="zh-CN" b="0" i="1" smtClean="0">
                                        <a:solidFill>
                                          <a:srgbClr val="ED6C00"/>
                                        </a:solidFill>
                                        <a:latin typeface="Cambria Math" panose="02040503050406030204" pitchFamily="18" charset="0"/>
                                      </a:rPr>
                                      <m:t>𝑁</m:t>
                                    </m:r>
                                  </m:sub>
                                </m:sSub>
                              </m:e>
                            </m:mr>
                          </m:m>
                        </m:e>
                      </m:d>
                    </m:oMath>
                  </m:oMathPara>
                </a14:m>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en-US" i="1">
                              <a:solidFill>
                                <a:srgbClr val="ED6C00"/>
                              </a:solidFill>
                              <a:latin typeface="Cambria Math" panose="02040503050406030204" pitchFamily="18" charset="0"/>
                            </a:rPr>
                          </m:ctrlPr>
                        </m:sSubPr>
                        <m:e>
                          <m:r>
                            <a:rPr lang="zh-CN" altLang="en-US" i="1">
                              <a:solidFill>
                                <a:srgbClr val="ED6C00"/>
                              </a:solidFill>
                              <a:latin typeface="Cambria Math" panose="02040503050406030204" pitchFamily="18" charset="0"/>
                            </a:rPr>
                            <m:t>𝐑</m:t>
                          </m:r>
                        </m:e>
                        <m:sub>
                          <m:r>
                            <a:rPr lang="zh-CN" altLang="en-US" i="1">
                              <a:solidFill>
                                <a:srgbClr val="ED6C00"/>
                              </a:solidFill>
                              <a:latin typeface="Cambria Math" panose="02040503050406030204" pitchFamily="18" charset="0"/>
                            </a:rPr>
                            <m:t>𝑋</m:t>
                          </m:r>
                        </m:sub>
                      </m:sSub>
                      <m:r>
                        <a:rPr lang="zh-CN" altLang="en-US" i="1">
                          <a:solidFill>
                            <a:srgbClr val="ED6C00"/>
                          </a:solidFill>
                          <a:latin typeface="Cambria Math" panose="02040503050406030204" pitchFamily="18" charset="0"/>
                        </a:rPr>
                        <m:t>=</m:t>
                      </m:r>
                      <m:d>
                        <m:dPr>
                          <m:begChr m:val="["/>
                          <m:endChr m:val="]"/>
                          <m:ctrlPr>
                            <a:rPr lang="en-US" altLang="zh-CN" i="1">
                              <a:solidFill>
                                <a:srgbClr val="ED6C00"/>
                              </a:solidFill>
                              <a:latin typeface="Cambria Math" panose="02040503050406030204" pitchFamily="18" charset="0"/>
                            </a:rPr>
                          </m:ctrlPr>
                        </m:dPr>
                        <m:e>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𝟏</m:t>
                              </m:r>
                            </m:sub>
                          </m:sSub>
                          <m:r>
                            <a:rPr lang="en-US" altLang="zh-CN" b="1">
                              <a:solidFill>
                                <a:srgbClr val="ED6C00"/>
                              </a:solidFill>
                              <a:latin typeface="Cambria Math" panose="02040503050406030204" pitchFamily="18" charset="0"/>
                            </a:rPr>
                            <m:t>,</m:t>
                          </m:r>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𝟐</m:t>
                              </m:r>
                            </m:sub>
                          </m:sSub>
                          <m:r>
                            <a:rPr lang="en-US" altLang="zh-CN" b="1">
                              <a:solidFill>
                                <a:srgbClr val="ED6C00"/>
                              </a:solidFill>
                              <a:latin typeface="Cambria Math" panose="02040503050406030204" pitchFamily="18" charset="0"/>
                            </a:rPr>
                            <m:t>,…,</m:t>
                          </m:r>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𝐍</m:t>
                              </m:r>
                            </m:sub>
                          </m:sSub>
                        </m:e>
                      </m:d>
                      <m:d>
                        <m:dPr>
                          <m:begChr m:val="["/>
                          <m:endChr m:val="]"/>
                          <m:ctrlPr>
                            <a:rPr lang="en-US" altLang="zh-CN" i="1">
                              <a:solidFill>
                                <a:srgbClr val="ED6C00"/>
                              </a:solidFill>
                              <a:latin typeface="Cambria Math" panose="02040503050406030204" pitchFamily="18" charset="0"/>
                            </a:rPr>
                          </m:ctrlPr>
                        </m:dPr>
                        <m:e>
                          <m:m>
                            <m:mPr>
                              <m:mcs>
                                <m:mc>
                                  <m:mcPr>
                                    <m:count m:val="3"/>
                                    <m:mcJc m:val="center"/>
                                  </m:mcPr>
                                </m:mc>
                              </m:mcs>
                              <m:ctrlPr>
                                <a:rPr lang="en-US" altLang="zh-CN" i="1">
                                  <a:solidFill>
                                    <a:srgbClr val="ED6C00"/>
                                  </a:solidFill>
                                  <a:latin typeface="Cambria Math" panose="02040503050406030204" pitchFamily="18" charset="0"/>
                                </a:rPr>
                              </m:ctrlPr>
                            </m:mPr>
                            <m:mr>
                              <m:e>
                                <m:sSub>
                                  <m:sSubPr>
                                    <m:ctrlPr>
                                      <a:rPr lang="en-US" altLang="zh-CN" i="1">
                                        <a:solidFill>
                                          <a:srgbClr val="ED6C00"/>
                                        </a:solidFill>
                                        <a:latin typeface="Cambria Math" panose="02040503050406030204" pitchFamily="18" charset="0"/>
                                      </a:rPr>
                                    </m:ctrlPr>
                                  </m:sSubPr>
                                  <m:e>
                                    <m:r>
                                      <a:rPr lang="en-US" altLang="zh-CN" i="1">
                                        <a:solidFill>
                                          <a:srgbClr val="ED6C00"/>
                                        </a:solidFill>
                                        <a:latin typeface="Cambria Math" panose="02040503050406030204" pitchFamily="18" charset="0"/>
                                      </a:rPr>
                                      <m:t>𝜆</m:t>
                                    </m:r>
                                  </m:e>
                                  <m:sub>
                                    <m:r>
                                      <a:rPr lang="en-US" altLang="zh-CN" i="1">
                                        <a:solidFill>
                                          <a:srgbClr val="ED6C00"/>
                                        </a:solidFill>
                                        <a:latin typeface="Cambria Math" panose="02040503050406030204" pitchFamily="18" charset="0"/>
                                      </a:rPr>
                                      <m:t>1</m:t>
                                    </m:r>
                                  </m:sub>
                                </m:sSub>
                              </m:e>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0</m:t>
                                </m:r>
                              </m:e>
                            </m:mr>
                            <m:mr>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m:t>
                                </m:r>
                              </m:e>
                              <m:e>
                                <m:r>
                                  <a:rPr lang="en-US" altLang="zh-CN" i="1">
                                    <a:solidFill>
                                      <a:srgbClr val="ED6C00"/>
                                    </a:solidFill>
                                    <a:latin typeface="Cambria Math" panose="02040503050406030204" pitchFamily="18" charset="0"/>
                                  </a:rPr>
                                  <m:t>0</m:t>
                                </m:r>
                              </m:e>
                            </m:mr>
                            <m:mr>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0</m:t>
                                </m:r>
                              </m:e>
                              <m:e>
                                <m:sSub>
                                  <m:sSubPr>
                                    <m:ctrlPr>
                                      <a:rPr lang="en-US" altLang="zh-CN" i="1">
                                        <a:solidFill>
                                          <a:srgbClr val="ED6C00"/>
                                        </a:solidFill>
                                        <a:latin typeface="Cambria Math" panose="02040503050406030204" pitchFamily="18" charset="0"/>
                                      </a:rPr>
                                    </m:ctrlPr>
                                  </m:sSubPr>
                                  <m:e>
                                    <m:r>
                                      <a:rPr lang="en-US" altLang="zh-CN" i="1">
                                        <a:solidFill>
                                          <a:srgbClr val="ED6C00"/>
                                        </a:solidFill>
                                        <a:latin typeface="Cambria Math" panose="02040503050406030204" pitchFamily="18" charset="0"/>
                                      </a:rPr>
                                      <m:t>𝜆</m:t>
                                    </m:r>
                                  </m:e>
                                  <m:sub>
                                    <m:r>
                                      <a:rPr lang="en-US" altLang="zh-CN" i="1">
                                        <a:solidFill>
                                          <a:srgbClr val="ED6C00"/>
                                        </a:solidFill>
                                        <a:latin typeface="Cambria Math" panose="02040503050406030204" pitchFamily="18" charset="0"/>
                                      </a:rPr>
                                      <m:t>𝑁</m:t>
                                    </m:r>
                                  </m:sub>
                                </m:sSub>
                              </m:e>
                            </m:mr>
                          </m:m>
                        </m:e>
                      </m:d>
                      <m:sSup>
                        <m:sSupPr>
                          <m:ctrlPr>
                            <a:rPr lang="en-US" altLang="zh-CN" b="1" i="1" smtClean="0">
                              <a:solidFill>
                                <a:srgbClr val="ED6C00"/>
                              </a:solidFill>
                              <a:latin typeface="Cambria Math" panose="02040503050406030204" pitchFamily="18" charset="0"/>
                            </a:rPr>
                          </m:ctrlPr>
                        </m:sSupPr>
                        <m:e>
                          <m:d>
                            <m:dPr>
                              <m:begChr m:val="["/>
                              <m:endChr m:val="]"/>
                              <m:ctrlPr>
                                <a:rPr lang="en-US" altLang="zh-CN" i="1">
                                  <a:solidFill>
                                    <a:srgbClr val="ED6C00"/>
                                  </a:solidFill>
                                  <a:latin typeface="Cambria Math" panose="02040503050406030204" pitchFamily="18" charset="0"/>
                                </a:rPr>
                              </m:ctrlPr>
                            </m:dPr>
                            <m:e>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𝟏</m:t>
                                  </m:r>
                                </m:sub>
                              </m:sSub>
                              <m:r>
                                <a:rPr lang="en-US" altLang="zh-CN" b="1">
                                  <a:solidFill>
                                    <a:srgbClr val="ED6C00"/>
                                  </a:solidFill>
                                  <a:latin typeface="Cambria Math" panose="02040503050406030204" pitchFamily="18" charset="0"/>
                                </a:rPr>
                                <m:t>,</m:t>
                              </m:r>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𝟐</m:t>
                                  </m:r>
                                </m:sub>
                              </m:sSub>
                              <m:r>
                                <a:rPr lang="en-US" altLang="zh-CN" b="1">
                                  <a:solidFill>
                                    <a:srgbClr val="ED6C00"/>
                                  </a:solidFill>
                                  <a:latin typeface="Cambria Math" panose="02040503050406030204" pitchFamily="18" charset="0"/>
                                </a:rPr>
                                <m:t>,…,</m:t>
                              </m:r>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𝐍</m:t>
                                  </m:r>
                                </m:sub>
                              </m:sSub>
                            </m:e>
                          </m:d>
                        </m:e>
                        <m:sup>
                          <m:r>
                            <a:rPr lang="en-US" altLang="zh-CN" b="1" i="1" smtClean="0">
                              <a:solidFill>
                                <a:srgbClr val="ED6C00"/>
                              </a:solidFill>
                              <a:latin typeface="Cambria Math" panose="02040503050406030204" pitchFamily="18" charset="0"/>
                            </a:rPr>
                            <m:t>−</m:t>
                          </m:r>
                          <m:r>
                            <a:rPr lang="en-US" altLang="zh-CN" b="1" i="1" smtClean="0">
                              <a:solidFill>
                                <a:srgbClr val="ED6C00"/>
                              </a:solidFill>
                              <a:latin typeface="Cambria Math" panose="02040503050406030204" pitchFamily="18" charset="0"/>
                            </a:rPr>
                            <m:t>𝟏</m:t>
                          </m:r>
                        </m:sup>
                      </m:sSup>
                    </m:oMath>
                  </m:oMathPara>
                </a14:m>
                <a:endParaRPr lang="en-US" altLang="zh-CN"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en-US" i="1">
                              <a:solidFill>
                                <a:srgbClr val="ED6C00"/>
                              </a:solidFill>
                              <a:latin typeface="Cambria Math" panose="02040503050406030204" pitchFamily="18" charset="0"/>
                            </a:rPr>
                          </m:ctrlPr>
                        </m:sSubPr>
                        <m:e>
                          <m:r>
                            <a:rPr lang="zh-CN" altLang="en-US" i="1">
                              <a:solidFill>
                                <a:srgbClr val="ED6C00"/>
                              </a:solidFill>
                              <a:latin typeface="Cambria Math" panose="02040503050406030204" pitchFamily="18" charset="0"/>
                            </a:rPr>
                            <m:t>𝐑</m:t>
                          </m:r>
                        </m:e>
                        <m:sub>
                          <m:r>
                            <a:rPr lang="zh-CN" altLang="en-US" i="1">
                              <a:solidFill>
                                <a:srgbClr val="ED6C00"/>
                              </a:solidFill>
                              <a:latin typeface="Cambria Math" panose="02040503050406030204" pitchFamily="18" charset="0"/>
                            </a:rPr>
                            <m:t>𝑋</m:t>
                          </m:r>
                        </m:sub>
                      </m:sSub>
                      <m:r>
                        <a:rPr lang="zh-CN" altLang="en-US" i="1">
                          <a:solidFill>
                            <a:srgbClr val="ED6C00"/>
                          </a:solidFill>
                          <a:latin typeface="Cambria Math" panose="02040503050406030204" pitchFamily="18" charset="0"/>
                        </a:rPr>
                        <m:t>=</m:t>
                      </m:r>
                      <m:d>
                        <m:dPr>
                          <m:begChr m:val="["/>
                          <m:endChr m:val="]"/>
                          <m:ctrlPr>
                            <a:rPr lang="en-US" altLang="zh-CN" i="1">
                              <a:solidFill>
                                <a:srgbClr val="ED6C00"/>
                              </a:solidFill>
                              <a:latin typeface="Cambria Math" panose="02040503050406030204" pitchFamily="18" charset="0"/>
                            </a:rPr>
                          </m:ctrlPr>
                        </m:dPr>
                        <m:e>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𝟏</m:t>
                              </m:r>
                            </m:sub>
                          </m:sSub>
                          <m:r>
                            <a:rPr lang="en-US" altLang="zh-CN" b="1">
                              <a:solidFill>
                                <a:srgbClr val="ED6C00"/>
                              </a:solidFill>
                              <a:latin typeface="Cambria Math" panose="02040503050406030204" pitchFamily="18" charset="0"/>
                            </a:rPr>
                            <m:t>,</m:t>
                          </m:r>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𝟐</m:t>
                              </m:r>
                            </m:sub>
                          </m:sSub>
                          <m:r>
                            <a:rPr lang="en-US" altLang="zh-CN" b="1">
                              <a:solidFill>
                                <a:srgbClr val="ED6C00"/>
                              </a:solidFill>
                              <a:latin typeface="Cambria Math" panose="02040503050406030204" pitchFamily="18" charset="0"/>
                            </a:rPr>
                            <m:t>,…,</m:t>
                          </m:r>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𝐍</m:t>
                              </m:r>
                            </m:sub>
                          </m:sSub>
                        </m:e>
                      </m:d>
                      <m:d>
                        <m:dPr>
                          <m:begChr m:val="["/>
                          <m:endChr m:val="]"/>
                          <m:ctrlPr>
                            <a:rPr lang="en-US" altLang="zh-CN" i="1">
                              <a:solidFill>
                                <a:srgbClr val="ED6C00"/>
                              </a:solidFill>
                              <a:latin typeface="Cambria Math" panose="02040503050406030204" pitchFamily="18" charset="0"/>
                            </a:rPr>
                          </m:ctrlPr>
                        </m:dPr>
                        <m:e>
                          <m:m>
                            <m:mPr>
                              <m:mcs>
                                <m:mc>
                                  <m:mcPr>
                                    <m:count m:val="3"/>
                                    <m:mcJc m:val="center"/>
                                  </m:mcPr>
                                </m:mc>
                              </m:mcs>
                              <m:ctrlPr>
                                <a:rPr lang="en-US" altLang="zh-CN" i="1">
                                  <a:solidFill>
                                    <a:srgbClr val="ED6C00"/>
                                  </a:solidFill>
                                  <a:latin typeface="Cambria Math" panose="02040503050406030204" pitchFamily="18" charset="0"/>
                                </a:rPr>
                              </m:ctrlPr>
                            </m:mPr>
                            <m:mr>
                              <m:e>
                                <m:sSub>
                                  <m:sSubPr>
                                    <m:ctrlPr>
                                      <a:rPr lang="en-US" altLang="zh-CN" i="1">
                                        <a:solidFill>
                                          <a:srgbClr val="ED6C00"/>
                                        </a:solidFill>
                                        <a:latin typeface="Cambria Math" panose="02040503050406030204" pitchFamily="18" charset="0"/>
                                      </a:rPr>
                                    </m:ctrlPr>
                                  </m:sSubPr>
                                  <m:e>
                                    <m:r>
                                      <a:rPr lang="en-US" altLang="zh-CN" i="1">
                                        <a:solidFill>
                                          <a:srgbClr val="ED6C00"/>
                                        </a:solidFill>
                                        <a:latin typeface="Cambria Math" panose="02040503050406030204" pitchFamily="18" charset="0"/>
                                      </a:rPr>
                                      <m:t>𝜆</m:t>
                                    </m:r>
                                  </m:e>
                                  <m:sub>
                                    <m:r>
                                      <a:rPr lang="en-US" altLang="zh-CN" i="1">
                                        <a:solidFill>
                                          <a:srgbClr val="ED6C00"/>
                                        </a:solidFill>
                                        <a:latin typeface="Cambria Math" panose="02040503050406030204" pitchFamily="18" charset="0"/>
                                      </a:rPr>
                                      <m:t>1</m:t>
                                    </m:r>
                                  </m:sub>
                                </m:sSub>
                              </m:e>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0</m:t>
                                </m:r>
                              </m:e>
                            </m:mr>
                            <m:mr>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m:t>
                                </m:r>
                              </m:e>
                              <m:e>
                                <m:r>
                                  <a:rPr lang="en-US" altLang="zh-CN" i="1">
                                    <a:solidFill>
                                      <a:srgbClr val="ED6C00"/>
                                    </a:solidFill>
                                    <a:latin typeface="Cambria Math" panose="02040503050406030204" pitchFamily="18" charset="0"/>
                                  </a:rPr>
                                  <m:t>0</m:t>
                                </m:r>
                              </m:e>
                            </m:mr>
                            <m:mr>
                              <m:e>
                                <m:r>
                                  <a:rPr lang="en-US" altLang="zh-CN" i="1">
                                    <a:solidFill>
                                      <a:srgbClr val="ED6C00"/>
                                    </a:solidFill>
                                    <a:latin typeface="Cambria Math" panose="02040503050406030204" pitchFamily="18" charset="0"/>
                                  </a:rPr>
                                  <m:t>0</m:t>
                                </m:r>
                              </m:e>
                              <m:e>
                                <m:r>
                                  <a:rPr lang="en-US" altLang="zh-CN" i="1">
                                    <a:solidFill>
                                      <a:srgbClr val="ED6C00"/>
                                    </a:solidFill>
                                    <a:latin typeface="Cambria Math" panose="02040503050406030204" pitchFamily="18" charset="0"/>
                                  </a:rPr>
                                  <m:t>0</m:t>
                                </m:r>
                              </m:e>
                              <m:e>
                                <m:sSub>
                                  <m:sSubPr>
                                    <m:ctrlPr>
                                      <a:rPr lang="en-US" altLang="zh-CN" i="1">
                                        <a:solidFill>
                                          <a:srgbClr val="ED6C00"/>
                                        </a:solidFill>
                                        <a:latin typeface="Cambria Math" panose="02040503050406030204" pitchFamily="18" charset="0"/>
                                      </a:rPr>
                                    </m:ctrlPr>
                                  </m:sSubPr>
                                  <m:e>
                                    <m:r>
                                      <a:rPr lang="en-US" altLang="zh-CN" i="1">
                                        <a:solidFill>
                                          <a:srgbClr val="ED6C00"/>
                                        </a:solidFill>
                                        <a:latin typeface="Cambria Math" panose="02040503050406030204" pitchFamily="18" charset="0"/>
                                      </a:rPr>
                                      <m:t>𝜆</m:t>
                                    </m:r>
                                  </m:e>
                                  <m:sub>
                                    <m:r>
                                      <a:rPr lang="en-US" altLang="zh-CN" i="1">
                                        <a:solidFill>
                                          <a:srgbClr val="ED6C00"/>
                                        </a:solidFill>
                                        <a:latin typeface="Cambria Math" panose="02040503050406030204" pitchFamily="18" charset="0"/>
                                      </a:rPr>
                                      <m:t>𝑁</m:t>
                                    </m:r>
                                  </m:sub>
                                </m:sSub>
                              </m:e>
                            </m:mr>
                          </m:m>
                        </m:e>
                      </m:d>
                      <m:sSup>
                        <m:sSupPr>
                          <m:ctrlPr>
                            <a:rPr lang="en-US" altLang="zh-CN" b="1" i="1">
                              <a:solidFill>
                                <a:srgbClr val="ED6C00"/>
                              </a:solidFill>
                              <a:latin typeface="Cambria Math" panose="02040503050406030204" pitchFamily="18" charset="0"/>
                            </a:rPr>
                          </m:ctrlPr>
                        </m:sSupPr>
                        <m:e>
                          <m:d>
                            <m:dPr>
                              <m:begChr m:val="["/>
                              <m:endChr m:val="]"/>
                              <m:ctrlPr>
                                <a:rPr lang="en-US" altLang="zh-CN" i="1">
                                  <a:solidFill>
                                    <a:srgbClr val="ED6C00"/>
                                  </a:solidFill>
                                  <a:latin typeface="Cambria Math" panose="02040503050406030204" pitchFamily="18" charset="0"/>
                                </a:rPr>
                              </m:ctrlPr>
                            </m:dPr>
                            <m:e>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𝟏</m:t>
                                  </m:r>
                                </m:sub>
                              </m:sSub>
                              <m:r>
                                <a:rPr lang="en-US" altLang="zh-CN" b="1">
                                  <a:solidFill>
                                    <a:srgbClr val="ED6C00"/>
                                  </a:solidFill>
                                  <a:latin typeface="Cambria Math" panose="02040503050406030204" pitchFamily="18" charset="0"/>
                                </a:rPr>
                                <m:t>,</m:t>
                              </m:r>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𝟐</m:t>
                                  </m:r>
                                </m:sub>
                              </m:sSub>
                              <m:r>
                                <a:rPr lang="en-US" altLang="zh-CN" b="1">
                                  <a:solidFill>
                                    <a:srgbClr val="ED6C00"/>
                                  </a:solidFill>
                                  <a:latin typeface="Cambria Math" panose="02040503050406030204" pitchFamily="18" charset="0"/>
                                </a:rPr>
                                <m:t>,…,</m:t>
                              </m:r>
                              <m:sSub>
                                <m:sSubPr>
                                  <m:ctrlPr>
                                    <a:rPr lang="en-US" altLang="zh-CN" b="1" i="1">
                                      <a:solidFill>
                                        <a:srgbClr val="ED6C00"/>
                                      </a:solidFill>
                                      <a:latin typeface="Cambria Math" panose="02040503050406030204" pitchFamily="18" charset="0"/>
                                    </a:rPr>
                                  </m:ctrlPr>
                                </m:sSubPr>
                                <m:e>
                                  <m:r>
                                    <a:rPr lang="en-US" altLang="zh-CN" b="1">
                                      <a:solidFill>
                                        <a:srgbClr val="ED6C00"/>
                                      </a:solidFill>
                                      <a:latin typeface="Cambria Math" panose="02040503050406030204" pitchFamily="18" charset="0"/>
                                    </a:rPr>
                                    <m:t>𝐯</m:t>
                                  </m:r>
                                </m:e>
                                <m:sub>
                                  <m:r>
                                    <a:rPr lang="en-US" altLang="zh-CN" b="1">
                                      <a:solidFill>
                                        <a:srgbClr val="ED6C00"/>
                                      </a:solidFill>
                                      <a:latin typeface="Cambria Math" panose="02040503050406030204" pitchFamily="18" charset="0"/>
                                    </a:rPr>
                                    <m:t>𝐍</m:t>
                                  </m:r>
                                </m:sub>
                              </m:sSub>
                            </m:e>
                          </m:d>
                        </m:e>
                        <m:sup>
                          <m:r>
                            <a:rPr lang="en-US" altLang="zh-CN" b="1" i="1" smtClean="0">
                              <a:solidFill>
                                <a:srgbClr val="ED6C00"/>
                              </a:solidFill>
                              <a:latin typeface="Cambria Math" panose="02040503050406030204" pitchFamily="18" charset="0"/>
                            </a:rPr>
                            <m:t>𝑯</m:t>
                          </m:r>
                        </m:sup>
                      </m:sSup>
                    </m:oMath>
                  </m:oMathPara>
                </a14:m>
                <a:endParaRPr lang="en-US" altLang="zh-CN" dirty="0"/>
              </a:p>
              <a:p>
                <a:pPr marL="0" indent="0">
                  <a:lnSpc>
                    <a:spcPct val="150000"/>
                  </a:lnSpc>
                  <a:buNone/>
                </a:pPr>
                <a:endParaRPr lang="zh-CN" altLang="en-US" dirty="0"/>
              </a:p>
            </p:txBody>
          </p:sp>
        </mc:Choice>
        <mc:Fallback xmlns="">
          <p:sp>
            <p:nvSpPr>
              <p:cNvPr id="3" name="内容占位符 2">
                <a:extLst>
                  <a:ext uri="{FF2B5EF4-FFF2-40B4-BE49-F238E27FC236}">
                    <a16:creationId xmlns:a16="http://schemas.microsoft.com/office/drawing/2014/main" xmlns:a14="http://schemas.microsoft.com/office/drawing/2010/main" xmlns="" id="{3DC229B6-997D-4F63-843D-D1E93F856830}"/>
                  </a:ext>
                </a:extLst>
              </p:cNvPr>
              <p:cNvSpPr>
                <a:spLocks noGrp="1" noRot="1" noChangeAspect="1" noMove="1" noResize="1" noEditPoints="1" noAdjustHandles="1" noChangeArrowheads="1" noChangeShapeType="1" noTextEdit="1"/>
              </p:cNvSpPr>
              <p:nvPr>
                <p:ph idx="1"/>
              </p:nvPr>
            </p:nvSpPr>
            <p:spPr>
              <a:blipFill rotWithShape="0">
                <a:blip r:embed="rId2"/>
                <a:stretch>
                  <a:fillRect l="-290"/>
                </a:stretch>
              </a:blipFill>
            </p:spPr>
            <p:txBody>
              <a:bodyPr/>
              <a:lstStyle/>
              <a:p>
                <a:r>
                  <a:rPr lang="en-US">
                    <a:noFill/>
                  </a:rPr>
                  <a:t> </a:t>
                </a:r>
              </a:p>
            </p:txBody>
          </p:sp>
        </mc:Fallback>
      </mc:AlternateContent>
      <p:sp>
        <p:nvSpPr>
          <p:cNvPr id="4" name="灯片编号占位符 3">
            <a:extLst>
              <a:ext uri="{FF2B5EF4-FFF2-40B4-BE49-F238E27FC236}">
                <a16:creationId xmlns:a16="http://schemas.microsoft.com/office/drawing/2014/main" id="{0A1BE681-8A92-4825-9063-B870A4292B8F}"/>
              </a:ext>
            </a:extLst>
          </p:cNvPr>
          <p:cNvSpPr>
            <a:spLocks noGrp="1"/>
          </p:cNvSpPr>
          <p:nvPr>
            <p:ph type="sldNum" sz="quarter" idx="12"/>
          </p:nvPr>
        </p:nvSpPr>
        <p:spPr/>
        <p:txBody>
          <a:bodyPr/>
          <a:lstStyle/>
          <a:p>
            <a:fld id="{11111CF7-3CEA-4476-AA1D-FDB53D59C6A7}" type="slidenum">
              <a:rPr lang="zh-CN" altLang="en-US" smtClean="0"/>
              <a:t>32</a:t>
            </a:fld>
            <a:endParaRPr lang="zh-CN" altLang="en-US"/>
          </a:p>
        </p:txBody>
      </p:sp>
      <mc:AlternateContent xmlns:mc="http://schemas.openxmlformats.org/markup-compatibility/2006" xmlns:a14="http://schemas.microsoft.com/office/drawing/2010/main">
        <mc:Choice Requires="a14">
          <p:sp>
            <p:nvSpPr>
              <p:cNvPr id="5" name="矩形 4"/>
              <p:cNvSpPr/>
              <p:nvPr/>
            </p:nvSpPr>
            <p:spPr>
              <a:xfrm>
                <a:off x="8009197" y="4795600"/>
                <a:ext cx="3837269" cy="369332"/>
              </a:xfrm>
              <a:prstGeom prst="rect">
                <a:avLst/>
              </a:prstGeom>
            </p:spPr>
            <p:txBody>
              <a:bodyPr wrap="none">
                <a:spAutoFit/>
              </a:bodyPr>
              <a:lstStyle/>
              <a:p>
                <a:r>
                  <a:rPr lang="en-US" altLang="zh-CN" dirty="0">
                    <a:solidFill>
                      <a:schemeClr val="tx1"/>
                    </a:solidFill>
                    <a:latin typeface="Calibri" panose="020F0502020204030204" pitchFamily="34" charset="0"/>
                    <a:cs typeface="Calibri" panose="020F0502020204030204" pitchFamily="34" charset="0"/>
                  </a:rPr>
                  <a:t>Unitary since </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𝐑</m:t>
                        </m:r>
                      </m:e>
                      <m:sub>
                        <m:r>
                          <a:rPr lang="zh-CN" altLang="en-US" i="1">
                            <a:solidFill>
                              <a:schemeClr val="tx1"/>
                            </a:solidFill>
                            <a:latin typeface="Cambria Math" panose="02040503050406030204" pitchFamily="18" charset="0"/>
                          </a:rPr>
                          <m:t>𝑋</m:t>
                        </m:r>
                      </m:sub>
                    </m:sSub>
                  </m:oMath>
                </a14:m>
                <a:r>
                  <a:rPr lang="en-US" dirty="0">
                    <a:solidFill>
                      <a:schemeClr val="tx1"/>
                    </a:solidFill>
                    <a:latin typeface="Calibri" panose="020F0502020204030204" pitchFamily="34" charset="0"/>
                    <a:cs typeface="Calibri" panose="020F0502020204030204" pitchFamily="34" charset="0"/>
                  </a:rPr>
                  <a:t>is complex </a:t>
                </a:r>
                <a:r>
                  <a:rPr lang="en-US" dirty="0">
                    <a:latin typeface="Calibri" panose="020F0502020204030204" pitchFamily="34" charset="0"/>
                    <a:cs typeface="Calibri" panose="020F0502020204030204" pitchFamily="34" charset="0"/>
                  </a:rPr>
                  <a:t>symmetric </a:t>
                </a:r>
              </a:p>
            </p:txBody>
          </p:sp>
        </mc:Choice>
        <mc:Fallback xmlns="">
          <p:sp>
            <p:nvSpPr>
              <p:cNvPr id="5" name="矩形 4"/>
              <p:cNvSpPr>
                <a:spLocks noRot="1" noChangeAspect="1" noMove="1" noResize="1" noEditPoints="1" noAdjustHandles="1" noChangeArrowheads="1" noChangeShapeType="1" noTextEdit="1"/>
              </p:cNvSpPr>
              <p:nvPr/>
            </p:nvSpPr>
            <p:spPr>
              <a:xfrm>
                <a:off x="8009197" y="4795600"/>
                <a:ext cx="3837269" cy="369332"/>
              </a:xfrm>
              <a:prstGeom prst="rect">
                <a:avLst/>
              </a:prstGeom>
              <a:blipFill rotWithShape="0">
                <a:blip r:embed="rId3"/>
                <a:stretch>
                  <a:fillRect l="-1431" t="-10000" b="-26667"/>
                </a:stretch>
              </a:blipFill>
            </p:spPr>
            <p:txBody>
              <a:bodyPr/>
              <a:lstStyle/>
              <a:p>
                <a:r>
                  <a:rPr lang="en-US">
                    <a:noFill/>
                  </a:rPr>
                  <a:t> </a:t>
                </a:r>
              </a:p>
            </p:txBody>
          </p:sp>
        </mc:Fallback>
      </mc:AlternateContent>
      <p:sp>
        <p:nvSpPr>
          <p:cNvPr id="6" name="圆角矩形 5"/>
          <p:cNvSpPr/>
          <p:nvPr/>
        </p:nvSpPr>
        <p:spPr>
          <a:xfrm>
            <a:off x="6921500" y="5232400"/>
            <a:ext cx="1435100" cy="592667"/>
          </a:xfrm>
          <a:prstGeom prst="roundRect">
            <a:avLst/>
          </a:prstGeom>
          <a:noFill/>
          <a:ln>
            <a:solidFill>
              <a:srgbClr val="2BB7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161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28025-0E86-485E-8F2E-F4AB978892CE}"/>
              </a:ext>
            </a:extLst>
          </p:cNvPr>
          <p:cNvSpPr>
            <a:spLocks noGrp="1"/>
          </p:cNvSpPr>
          <p:nvPr>
            <p:ph type="title"/>
          </p:nvPr>
        </p:nvSpPr>
        <p:spPr/>
        <p:txBody>
          <a:bodyPr/>
          <a:lstStyle/>
          <a:p>
            <a:r>
              <a:rPr lang="en-US" altLang="zh-CN" dirty="0"/>
              <a:t>MUSIC Algorithm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DC229B6-997D-4F63-843D-D1E93F856830}"/>
                  </a:ext>
                </a:extLst>
              </p:cNvPr>
              <p:cNvSpPr>
                <a:spLocks noGrp="1"/>
              </p:cNvSpPr>
              <p:nvPr>
                <p:ph idx="1"/>
              </p:nvPr>
            </p:nvSpPr>
            <p:spPr/>
            <p:txBody>
              <a:bodyPr>
                <a:normAutofit/>
              </a:bodyPr>
              <a:lstStyle/>
              <a:p>
                <a:pPr>
                  <a:lnSpc>
                    <a:spcPct val="150000"/>
                  </a:lnSpc>
                </a:pPr>
                <a:r>
                  <a:rPr lang="en-US" altLang="zh-CN" dirty="0"/>
                  <a:t>Since there are D incident signals, </a:t>
                </a:r>
                <a14:m>
                  <m:oMath xmlns:m="http://schemas.openxmlformats.org/officeDocument/2006/math">
                    <m:sSub>
                      <m:sSubPr>
                        <m:ctrlPr>
                          <a:rPr lang="en-US" altLang="zh-CN" b="0" i="1" smtClean="0">
                            <a:solidFill>
                              <a:srgbClr val="ED6C00"/>
                            </a:solidFill>
                            <a:latin typeface="Cambria Math" panose="02040503050406030204" pitchFamily="18" charset="0"/>
                          </a:rPr>
                        </m:ctrlPr>
                      </m:sSubPr>
                      <m:e>
                        <m:r>
                          <a:rPr lang="en-US" altLang="zh-CN" b="1" i="0" smtClean="0">
                            <a:solidFill>
                              <a:srgbClr val="ED6C00"/>
                            </a:solidFill>
                            <a:latin typeface="Cambria Math" panose="02040503050406030204" pitchFamily="18" charset="0"/>
                          </a:rPr>
                          <m:t>𝐕</m:t>
                        </m:r>
                      </m:e>
                      <m:sub>
                        <m:r>
                          <m:rPr>
                            <m:sty m:val="p"/>
                          </m:rPr>
                          <a:rPr lang="en-US" altLang="zh-CN" b="0" i="0" smtClean="0">
                            <a:solidFill>
                              <a:srgbClr val="ED6C00"/>
                            </a:solidFill>
                            <a:latin typeface="Cambria Math" panose="02040503050406030204" pitchFamily="18" charset="0"/>
                          </a:rPr>
                          <m:t>noise</m:t>
                        </m:r>
                      </m:sub>
                    </m:sSub>
                    <m:r>
                      <a:rPr lang="en-US" altLang="zh-CN" b="0" i="0" smtClean="0">
                        <a:solidFill>
                          <a:srgbClr val="ED6C00"/>
                        </a:solidFill>
                        <a:latin typeface="Cambria Math" panose="02040503050406030204" pitchFamily="18" charset="0"/>
                      </a:rPr>
                      <m:t>=</m:t>
                    </m:r>
                    <m:d>
                      <m:dPr>
                        <m:begChr m:val="["/>
                        <m:endChr m:val="]"/>
                        <m:ctrlPr>
                          <a:rPr lang="en-US" altLang="zh-CN" b="0" i="1" smtClean="0">
                            <a:solidFill>
                              <a:srgbClr val="ED6C00"/>
                            </a:solidFill>
                            <a:latin typeface="Cambria Math" panose="02040503050406030204" pitchFamily="18" charset="0"/>
                          </a:rPr>
                        </m:ctrlPr>
                      </m:dPr>
                      <m:e>
                        <m:sSub>
                          <m:sSubPr>
                            <m:ctrlPr>
                              <a:rPr lang="en-US" altLang="zh-CN" b="1" i="1" smtClean="0">
                                <a:solidFill>
                                  <a:srgbClr val="ED6C00"/>
                                </a:solidFill>
                                <a:latin typeface="Cambria Math" panose="02040503050406030204" pitchFamily="18" charset="0"/>
                              </a:rPr>
                            </m:ctrlPr>
                          </m:sSubPr>
                          <m:e>
                            <m:r>
                              <a:rPr lang="en-US" altLang="zh-CN" b="1" i="0" smtClean="0">
                                <a:solidFill>
                                  <a:srgbClr val="ED6C00"/>
                                </a:solidFill>
                                <a:latin typeface="Cambria Math" panose="02040503050406030204" pitchFamily="18" charset="0"/>
                              </a:rPr>
                              <m:t>𝐯</m:t>
                            </m:r>
                          </m:e>
                          <m:sub>
                            <m:r>
                              <a:rPr lang="en-US" altLang="zh-CN" b="1" i="0" smtClean="0">
                                <a:solidFill>
                                  <a:srgbClr val="ED6C00"/>
                                </a:solidFill>
                                <a:latin typeface="Cambria Math" panose="02040503050406030204" pitchFamily="18" charset="0"/>
                              </a:rPr>
                              <m:t>𝐃</m:t>
                            </m:r>
                            <m:r>
                              <a:rPr lang="en-US" altLang="zh-CN" b="1" i="0" smtClean="0">
                                <a:solidFill>
                                  <a:srgbClr val="ED6C00"/>
                                </a:solidFill>
                                <a:latin typeface="Cambria Math" panose="02040503050406030204" pitchFamily="18" charset="0"/>
                              </a:rPr>
                              <m:t>+</m:t>
                            </m:r>
                            <m:r>
                              <a:rPr lang="en-US" altLang="zh-CN" b="1" i="0" smtClean="0">
                                <a:solidFill>
                                  <a:srgbClr val="ED6C00"/>
                                </a:solidFill>
                                <a:latin typeface="Cambria Math" panose="02040503050406030204" pitchFamily="18" charset="0"/>
                              </a:rPr>
                              <m:t>𝟏</m:t>
                            </m:r>
                          </m:sub>
                        </m:sSub>
                        <m:r>
                          <a:rPr lang="en-US" altLang="zh-CN" b="1" i="0" smtClean="0">
                            <a:solidFill>
                              <a:srgbClr val="ED6C00"/>
                            </a:solidFill>
                            <a:latin typeface="Cambria Math" panose="02040503050406030204" pitchFamily="18" charset="0"/>
                          </a:rPr>
                          <m:t>,</m:t>
                        </m:r>
                        <m:sSub>
                          <m:sSubPr>
                            <m:ctrlPr>
                              <a:rPr lang="en-US" altLang="zh-CN" b="1" i="1" smtClean="0">
                                <a:solidFill>
                                  <a:srgbClr val="ED6C00"/>
                                </a:solidFill>
                                <a:latin typeface="Cambria Math" panose="02040503050406030204" pitchFamily="18" charset="0"/>
                              </a:rPr>
                            </m:ctrlPr>
                          </m:sSubPr>
                          <m:e>
                            <m:r>
                              <a:rPr lang="en-US" altLang="zh-CN" b="1" i="0" smtClean="0">
                                <a:solidFill>
                                  <a:srgbClr val="ED6C00"/>
                                </a:solidFill>
                                <a:latin typeface="Cambria Math" panose="02040503050406030204" pitchFamily="18" charset="0"/>
                              </a:rPr>
                              <m:t>𝐯</m:t>
                            </m:r>
                          </m:e>
                          <m:sub>
                            <m:r>
                              <a:rPr lang="en-US" altLang="zh-CN" b="1" i="1" smtClean="0">
                                <a:solidFill>
                                  <a:srgbClr val="ED6C00"/>
                                </a:solidFill>
                                <a:latin typeface="Cambria Math" panose="02040503050406030204" pitchFamily="18" charset="0"/>
                              </a:rPr>
                              <m:t>𝑫</m:t>
                            </m:r>
                            <m:r>
                              <a:rPr lang="en-US" altLang="zh-CN" b="1" i="1" smtClean="0">
                                <a:solidFill>
                                  <a:srgbClr val="ED6C00"/>
                                </a:solidFill>
                                <a:latin typeface="Cambria Math" panose="02040503050406030204" pitchFamily="18" charset="0"/>
                              </a:rPr>
                              <m:t>+</m:t>
                            </m:r>
                            <m:r>
                              <a:rPr lang="en-US" altLang="zh-CN" b="1" i="0" smtClean="0">
                                <a:solidFill>
                                  <a:srgbClr val="ED6C00"/>
                                </a:solidFill>
                                <a:latin typeface="Cambria Math" panose="02040503050406030204" pitchFamily="18" charset="0"/>
                              </a:rPr>
                              <m:t>𝟐</m:t>
                            </m:r>
                          </m:sub>
                        </m:sSub>
                        <m:r>
                          <a:rPr lang="en-US" altLang="zh-CN" b="1" i="0" smtClean="0">
                            <a:solidFill>
                              <a:srgbClr val="ED6C00"/>
                            </a:solidFill>
                            <a:latin typeface="Cambria Math" panose="02040503050406030204" pitchFamily="18" charset="0"/>
                          </a:rPr>
                          <m:t>,…,</m:t>
                        </m:r>
                        <m:sSub>
                          <m:sSubPr>
                            <m:ctrlPr>
                              <a:rPr lang="en-US" altLang="zh-CN" b="1" i="1" smtClean="0">
                                <a:solidFill>
                                  <a:srgbClr val="ED6C00"/>
                                </a:solidFill>
                                <a:latin typeface="Cambria Math" panose="02040503050406030204" pitchFamily="18" charset="0"/>
                              </a:rPr>
                            </m:ctrlPr>
                          </m:sSubPr>
                          <m:e>
                            <m:r>
                              <a:rPr lang="en-US" altLang="zh-CN" b="1" i="0" smtClean="0">
                                <a:solidFill>
                                  <a:srgbClr val="ED6C00"/>
                                </a:solidFill>
                                <a:latin typeface="Cambria Math" panose="02040503050406030204" pitchFamily="18" charset="0"/>
                              </a:rPr>
                              <m:t>𝐯</m:t>
                            </m:r>
                          </m:e>
                          <m:sub>
                            <m:r>
                              <a:rPr lang="en-US" altLang="zh-CN" b="1" i="0" smtClean="0">
                                <a:solidFill>
                                  <a:srgbClr val="ED6C00"/>
                                </a:solidFill>
                                <a:latin typeface="Cambria Math" panose="02040503050406030204" pitchFamily="18" charset="0"/>
                              </a:rPr>
                              <m:t>𝐍</m:t>
                            </m:r>
                          </m:sub>
                        </m:sSub>
                      </m:e>
                    </m:d>
                  </m:oMath>
                </a14:m>
                <a:r>
                  <a:rPr lang="en-US" altLang="zh-CN" sz="2400" dirty="0"/>
                  <a:t> represent the subspace of noise</a:t>
                </a:r>
              </a:p>
              <a:p>
                <a:pPr>
                  <a:lnSpc>
                    <a:spcPct val="150000"/>
                  </a:lnSpc>
                </a:pPr>
                <a:r>
                  <a:rPr lang="en-US" altLang="zh-CN" dirty="0"/>
                  <a:t>For incident </a:t>
                </a:r>
                <a:r>
                  <a:rPr lang="en-US" altLang="zh-CN" dirty="0">
                    <a:solidFill>
                      <a:srgbClr val="ED6C00"/>
                    </a:solidFill>
                  </a:rPr>
                  <a:t>signal angle </a:t>
                </a:r>
                <a14:m>
                  <m:oMath xmlns:m="http://schemas.openxmlformats.org/officeDocument/2006/math">
                    <m:r>
                      <a:rPr lang="zh-CN" altLang="en-US" i="1">
                        <a:solidFill>
                          <a:srgbClr val="ED6C00"/>
                        </a:solidFill>
                        <a:latin typeface="Cambria Math" panose="02040503050406030204" pitchFamily="18" charset="0"/>
                      </a:rPr>
                      <m:t>𝜃</m:t>
                    </m:r>
                  </m:oMath>
                </a14:m>
                <a:r>
                  <a:rPr lang="en-US" altLang="zh-CN" dirty="0"/>
                  <a:t>, </a:t>
                </a:r>
                <a14:m>
                  <m:oMath xmlns:m="http://schemas.openxmlformats.org/officeDocument/2006/math">
                    <m:sSub>
                      <m:sSubPr>
                        <m:ctrlPr>
                          <a:rPr lang="en-US" altLang="zh-CN" i="1">
                            <a:solidFill>
                              <a:srgbClr val="ED6C00"/>
                            </a:solidFill>
                            <a:latin typeface="Cambria Math" panose="02040503050406030204" pitchFamily="18" charset="0"/>
                          </a:rPr>
                        </m:ctrlPr>
                      </m:sSubPr>
                      <m:e>
                        <m:r>
                          <m:rPr>
                            <m:sty m:val="p"/>
                          </m:rPr>
                          <a:rPr lang="en-US" altLang="zh-CN">
                            <a:solidFill>
                              <a:srgbClr val="ED6C00"/>
                            </a:solidFill>
                            <a:latin typeface="Cambria Math" panose="02040503050406030204" pitchFamily="18" charset="0"/>
                          </a:rPr>
                          <m:t>V</m:t>
                        </m:r>
                      </m:e>
                      <m:sub>
                        <m:r>
                          <m:rPr>
                            <m:sty m:val="p"/>
                          </m:rPr>
                          <a:rPr lang="en-US" altLang="zh-CN">
                            <a:solidFill>
                              <a:srgbClr val="ED6C00"/>
                            </a:solidFill>
                            <a:latin typeface="Cambria Math" panose="02040503050406030204" pitchFamily="18" charset="0"/>
                          </a:rPr>
                          <m:t>noise</m:t>
                        </m:r>
                      </m:sub>
                    </m:sSub>
                    <m:r>
                      <a:rPr lang="zh-CN" altLang="en-US" i="1">
                        <a:solidFill>
                          <a:srgbClr val="ED6C00"/>
                        </a:solidFill>
                        <a:latin typeface="Cambria Math" panose="02040503050406030204" pitchFamily="18" charset="0"/>
                      </a:rPr>
                      <m:t>𝐚</m:t>
                    </m:r>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𝜃</m:t>
                    </m:r>
                    <m:r>
                      <a:rPr lang="zh-CN" altLang="en-US" i="1">
                        <a:solidFill>
                          <a:srgbClr val="ED6C00"/>
                        </a:solidFill>
                        <a:latin typeface="Cambria Math" panose="02040503050406030204" pitchFamily="18" charset="0"/>
                      </a:rPr>
                      <m:t>)</m:t>
                    </m:r>
                  </m:oMath>
                </a14:m>
                <a:r>
                  <a:rPr lang="en-US" altLang="zh-CN" dirty="0"/>
                  <a:t> could be very small</a:t>
                </a:r>
              </a:p>
              <a:p>
                <a:pPr>
                  <a:lnSpc>
                    <a:spcPct val="150000"/>
                  </a:lnSpc>
                </a:pPr>
                <a:r>
                  <a:rPr lang="en-US" altLang="zh-CN" dirty="0"/>
                  <a:t>Define  </a:t>
                </a:r>
                <a14:m>
                  <m:oMath xmlns:m="http://schemas.openxmlformats.org/officeDocument/2006/math">
                    <m:r>
                      <a:rPr lang="zh-CN" altLang="en-US" i="1" smtClean="0">
                        <a:solidFill>
                          <a:srgbClr val="ED6C00"/>
                        </a:solidFill>
                        <a:latin typeface="Cambria Math" panose="02040503050406030204" pitchFamily="18" charset="0"/>
                      </a:rPr>
                      <m:t>𝑃</m:t>
                    </m:r>
                    <m:r>
                      <a:rPr lang="zh-CN" altLang="en-US" i="1" smtClean="0">
                        <a:solidFill>
                          <a:srgbClr val="ED6C00"/>
                        </a:solidFill>
                        <a:latin typeface="Cambria Math" panose="02040503050406030204" pitchFamily="18" charset="0"/>
                      </a:rPr>
                      <m:t>(</m:t>
                    </m:r>
                    <m:r>
                      <a:rPr lang="zh-CN" altLang="en-US" i="1" smtClean="0">
                        <a:solidFill>
                          <a:srgbClr val="ED6C00"/>
                        </a:solidFill>
                        <a:latin typeface="Cambria Math" panose="02040503050406030204" pitchFamily="18" charset="0"/>
                      </a:rPr>
                      <m:t>𝜃</m:t>
                    </m:r>
                    <m:r>
                      <a:rPr lang="zh-CN" altLang="en-US" i="1" smtClean="0">
                        <a:solidFill>
                          <a:srgbClr val="ED6C00"/>
                        </a:solidFill>
                        <a:latin typeface="Cambria Math" panose="02040503050406030204" pitchFamily="18" charset="0"/>
                      </a:rPr>
                      <m:t>)=</m:t>
                    </m:r>
                    <m:f>
                      <m:fPr>
                        <m:ctrlPr>
                          <a:rPr lang="zh-CN" altLang="en-US" i="1">
                            <a:solidFill>
                              <a:srgbClr val="ED6C00"/>
                            </a:solidFill>
                            <a:latin typeface="Cambria Math" panose="02040503050406030204" pitchFamily="18" charset="0"/>
                          </a:rPr>
                        </m:ctrlPr>
                      </m:fPr>
                      <m:num>
                        <m:r>
                          <a:rPr lang="zh-CN" altLang="en-US" i="1">
                            <a:solidFill>
                              <a:srgbClr val="ED6C00"/>
                            </a:solidFill>
                            <a:latin typeface="Cambria Math" panose="02040503050406030204" pitchFamily="18" charset="0"/>
                          </a:rPr>
                          <m:t>1</m:t>
                        </m:r>
                      </m:num>
                      <m:den>
                        <m:sSup>
                          <m:sSupPr>
                            <m:ctrlPr>
                              <a:rPr lang="zh-CN" altLang="en-US" i="1">
                                <a:solidFill>
                                  <a:srgbClr val="ED6C00"/>
                                </a:solidFill>
                                <a:latin typeface="Cambria Math" panose="02040503050406030204" pitchFamily="18" charset="0"/>
                              </a:rPr>
                            </m:ctrlPr>
                          </m:sSupPr>
                          <m:e>
                            <m:d>
                              <m:dPr>
                                <m:begChr m:val="‖"/>
                                <m:endChr m:val="‖"/>
                                <m:ctrlPr>
                                  <a:rPr lang="zh-CN" altLang="en-US" i="1">
                                    <a:solidFill>
                                      <a:srgbClr val="ED6C00"/>
                                    </a:solidFill>
                                    <a:latin typeface="Cambria Math" panose="02040503050406030204" pitchFamily="18" charset="0"/>
                                  </a:rPr>
                                </m:ctrlPr>
                              </m:dPr>
                              <m:e>
                                <m:sSub>
                                  <m:sSubPr>
                                    <m:ctrlPr>
                                      <a:rPr lang="en-US" altLang="zh-CN" i="1">
                                        <a:solidFill>
                                          <a:srgbClr val="ED6C00"/>
                                        </a:solidFill>
                                        <a:latin typeface="Cambria Math" panose="02040503050406030204" pitchFamily="18" charset="0"/>
                                      </a:rPr>
                                    </m:ctrlPr>
                                  </m:sSubPr>
                                  <m:e>
                                    <m:r>
                                      <m:rPr>
                                        <m:sty m:val="p"/>
                                      </m:rPr>
                                      <a:rPr lang="en-US" altLang="zh-CN">
                                        <a:solidFill>
                                          <a:srgbClr val="ED6C00"/>
                                        </a:solidFill>
                                        <a:latin typeface="Cambria Math" panose="02040503050406030204" pitchFamily="18" charset="0"/>
                                      </a:rPr>
                                      <m:t>V</m:t>
                                    </m:r>
                                  </m:e>
                                  <m:sub>
                                    <m:r>
                                      <m:rPr>
                                        <m:sty m:val="p"/>
                                      </m:rPr>
                                      <a:rPr lang="en-US" altLang="zh-CN">
                                        <a:solidFill>
                                          <a:srgbClr val="ED6C00"/>
                                        </a:solidFill>
                                        <a:latin typeface="Cambria Math" panose="02040503050406030204" pitchFamily="18" charset="0"/>
                                      </a:rPr>
                                      <m:t>noise</m:t>
                                    </m:r>
                                  </m:sub>
                                </m:sSub>
                                <m:r>
                                  <a:rPr lang="zh-CN" altLang="en-US" i="1">
                                    <a:solidFill>
                                      <a:srgbClr val="ED6C00"/>
                                    </a:solidFill>
                                    <a:latin typeface="Cambria Math" panose="02040503050406030204" pitchFamily="18" charset="0"/>
                                  </a:rPr>
                                  <m:t>𝐚</m:t>
                                </m:r>
                                <m:r>
                                  <a:rPr lang="zh-CN" altLang="en-US" i="1">
                                    <a:solidFill>
                                      <a:srgbClr val="ED6C00"/>
                                    </a:solidFill>
                                    <a:latin typeface="Cambria Math" panose="02040503050406030204" pitchFamily="18" charset="0"/>
                                  </a:rPr>
                                  <m:t>(</m:t>
                                </m:r>
                                <m:r>
                                  <a:rPr lang="zh-CN" altLang="en-US" i="1">
                                    <a:solidFill>
                                      <a:srgbClr val="ED6C00"/>
                                    </a:solidFill>
                                    <a:latin typeface="Cambria Math" panose="02040503050406030204" pitchFamily="18" charset="0"/>
                                  </a:rPr>
                                  <m:t>𝜃</m:t>
                                </m:r>
                                <m:r>
                                  <a:rPr lang="zh-CN" altLang="en-US" i="1">
                                    <a:solidFill>
                                      <a:srgbClr val="ED6C00"/>
                                    </a:solidFill>
                                    <a:latin typeface="Cambria Math" panose="02040503050406030204" pitchFamily="18" charset="0"/>
                                  </a:rPr>
                                  <m:t>)</m:t>
                                </m:r>
                              </m:e>
                            </m:d>
                          </m:e>
                          <m:sup>
                            <m:r>
                              <a:rPr lang="zh-CN" altLang="en-US" i="1">
                                <a:solidFill>
                                  <a:srgbClr val="ED6C00"/>
                                </a:solidFill>
                                <a:latin typeface="Cambria Math" panose="02040503050406030204" pitchFamily="18" charset="0"/>
                              </a:rPr>
                              <m:t>2</m:t>
                            </m:r>
                          </m:sup>
                        </m:sSup>
                      </m:den>
                    </m:f>
                  </m:oMath>
                </a14:m>
                <a:r>
                  <a:rPr lang="en-US" altLang="zh-CN" sz="2400" dirty="0"/>
                  <a:t>, its peaks are the estimated </a:t>
                </a:r>
                <a:r>
                  <a:rPr lang="en-US" altLang="zh-CN" sz="2400" dirty="0" err="1"/>
                  <a:t>AoAs</a:t>
                </a:r>
                <a:endParaRPr lang="en-US" altLang="zh-CN" sz="2400" dirty="0"/>
              </a:p>
              <a:p>
                <a:pPr>
                  <a:lnSpc>
                    <a:spcPct val="150000"/>
                  </a:lnSpc>
                </a:pPr>
                <a:endParaRPr lang="zh-CN" altLang="en-US" dirty="0"/>
              </a:p>
            </p:txBody>
          </p:sp>
        </mc:Choice>
        <mc:Fallback xmlns="">
          <p:sp>
            <p:nvSpPr>
              <p:cNvPr id="3" name="内容占位符 2">
                <a:extLst>
                  <a:ext uri="{FF2B5EF4-FFF2-40B4-BE49-F238E27FC236}">
                    <a16:creationId xmlns:a16="http://schemas.microsoft.com/office/drawing/2014/main" xmlns:a14="http://schemas.microsoft.com/office/drawing/2010/main" xmlns="" id="{3DC229B6-997D-4F63-843D-D1E93F856830}"/>
                  </a:ext>
                </a:extLst>
              </p:cNvPr>
              <p:cNvSpPr>
                <a:spLocks noGrp="1" noRot="1" noChangeAspect="1" noMove="1" noResize="1" noEditPoints="1" noAdjustHandles="1" noChangeArrowheads="1" noChangeShapeType="1" noTextEdit="1"/>
              </p:cNvSpPr>
              <p:nvPr>
                <p:ph idx="1"/>
              </p:nvPr>
            </p:nvSpPr>
            <p:spPr>
              <a:blipFill rotWithShape="0">
                <a:blip r:embed="rId2"/>
                <a:stretch>
                  <a:fillRect l="-812" r="-870"/>
                </a:stretch>
              </a:blipFill>
            </p:spPr>
            <p:txBody>
              <a:bodyPr/>
              <a:lstStyle/>
              <a:p>
                <a:r>
                  <a:rPr lang="en-US">
                    <a:noFill/>
                  </a:rPr>
                  <a:t> </a:t>
                </a:r>
              </a:p>
            </p:txBody>
          </p:sp>
        </mc:Fallback>
      </mc:AlternateContent>
      <p:sp>
        <p:nvSpPr>
          <p:cNvPr id="4" name="灯片编号占位符 3">
            <a:extLst>
              <a:ext uri="{FF2B5EF4-FFF2-40B4-BE49-F238E27FC236}">
                <a16:creationId xmlns:a16="http://schemas.microsoft.com/office/drawing/2014/main" id="{0A1BE681-8A92-4825-9063-B870A4292B8F}"/>
              </a:ext>
            </a:extLst>
          </p:cNvPr>
          <p:cNvSpPr>
            <a:spLocks noGrp="1"/>
          </p:cNvSpPr>
          <p:nvPr>
            <p:ph type="sldNum" sz="quarter" idx="12"/>
          </p:nvPr>
        </p:nvSpPr>
        <p:spPr/>
        <p:txBody>
          <a:bodyPr/>
          <a:lstStyle/>
          <a:p>
            <a:fld id="{11111CF7-3CEA-4476-AA1D-FDB53D59C6A7}" type="slidenum">
              <a:rPr lang="zh-CN" altLang="en-US" smtClean="0"/>
              <a:t>33</a:t>
            </a:fld>
            <a:endParaRPr lang="zh-CN" altLang="en-US"/>
          </a:p>
        </p:txBody>
      </p:sp>
    </p:spTree>
    <p:extLst>
      <p:ext uri="{BB962C8B-B14F-4D97-AF65-F5344CB8AC3E}">
        <p14:creationId xmlns:p14="http://schemas.microsoft.com/office/powerpoint/2010/main" val="3986915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Limitation of Sensing</a:t>
            </a:r>
          </a:p>
        </p:txBody>
      </p:sp>
      <p:pic>
        <p:nvPicPr>
          <p:cNvPr id="19" name="内容占位符 1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62400" y="1867698"/>
            <a:ext cx="876296" cy="876296"/>
          </a:xfrm>
        </p:spPr>
      </p:pic>
      <p:sp>
        <p:nvSpPr>
          <p:cNvPr id="4" name="灯片编号占位符 3"/>
          <p:cNvSpPr>
            <a:spLocks noGrp="1"/>
          </p:cNvSpPr>
          <p:nvPr>
            <p:ph type="sldNum" sz="quarter" idx="12"/>
          </p:nvPr>
        </p:nvSpPr>
        <p:spPr/>
        <p:txBody>
          <a:bodyPr/>
          <a:lstStyle/>
          <a:p>
            <a:fld id="{11111CF7-3CEA-4476-AA1D-FDB53D59C6A7}" type="slidenum">
              <a:rPr lang="zh-CN" altLang="en-US" smtClean="0"/>
              <a:t>34</a:t>
            </a:fld>
            <a:endParaRPr lang="zh-CN" altLang="en-US"/>
          </a:p>
        </p:txBody>
      </p:sp>
      <p:pic>
        <p:nvPicPr>
          <p:cNvPr id="6"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539" y="1480978"/>
            <a:ext cx="905290" cy="11601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271" y="2379981"/>
            <a:ext cx="1112837" cy="111283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5918" y="5283981"/>
            <a:ext cx="847103" cy="847103"/>
          </a:xfrm>
          <a:prstGeom prst="rect">
            <a:avLst/>
          </a:prstGeom>
        </p:spPr>
      </p:pic>
      <p:sp>
        <p:nvSpPr>
          <p:cNvPr id="15" name="任意多边形 14"/>
          <p:cNvSpPr/>
          <p:nvPr/>
        </p:nvSpPr>
        <p:spPr>
          <a:xfrm>
            <a:off x="987370" y="2675427"/>
            <a:ext cx="2266366" cy="2382506"/>
          </a:xfrm>
          <a:custGeom>
            <a:avLst/>
            <a:gdLst>
              <a:gd name="connsiteX0" fmla="*/ 0 w 4317078"/>
              <a:gd name="connsiteY0" fmla="*/ 0 h 2352040"/>
              <a:gd name="connsiteX1" fmla="*/ 4251960 w 4317078"/>
              <a:gd name="connsiteY1" fmla="*/ 843280 h 2352040"/>
              <a:gd name="connsiteX2" fmla="*/ 2575560 w 4317078"/>
              <a:gd name="connsiteY2" fmla="*/ 2352040 h 2352040"/>
            </a:gdLst>
            <a:ahLst/>
            <a:cxnLst>
              <a:cxn ang="0">
                <a:pos x="connsiteX0" y="connsiteY0"/>
              </a:cxn>
              <a:cxn ang="0">
                <a:pos x="connsiteX1" y="connsiteY1"/>
              </a:cxn>
              <a:cxn ang="0">
                <a:pos x="connsiteX2" y="connsiteY2"/>
              </a:cxn>
            </a:cxnLst>
            <a:rect l="l" t="t" r="r" b="b"/>
            <a:pathLst>
              <a:path w="4317078" h="2352040">
                <a:moveTo>
                  <a:pt x="0" y="0"/>
                </a:moveTo>
                <a:cubicBezTo>
                  <a:pt x="1911350" y="225637"/>
                  <a:pt x="3822700" y="451274"/>
                  <a:pt x="4251960" y="843280"/>
                </a:cubicBezTo>
                <a:cubicBezTo>
                  <a:pt x="4681220" y="1235286"/>
                  <a:pt x="2858347" y="2082800"/>
                  <a:pt x="2575560" y="2352040"/>
                </a:cubicBezTo>
              </a:path>
            </a:pathLst>
          </a:custGeom>
          <a:noFill/>
          <a:ln w="38100">
            <a:solidFill>
              <a:srgbClr val="ED6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内容占位符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8108" y="4181637"/>
            <a:ext cx="876296" cy="876296"/>
          </a:xfrm>
          <a:prstGeom prst="rect">
            <a:avLst/>
          </a:prstGeom>
        </p:spPr>
      </p:pic>
      <mc:AlternateContent xmlns:mc="http://schemas.openxmlformats.org/markup-compatibility/2006" xmlns:a14="http://schemas.microsoft.com/office/drawing/2010/main">
        <mc:Choice Requires="a14">
          <p:sp>
            <p:nvSpPr>
              <p:cNvPr id="21" name="内容占位符 2"/>
              <p:cNvSpPr txBox="1">
                <a:spLocks/>
              </p:cNvSpPr>
              <p:nvPr/>
            </p:nvSpPr>
            <p:spPr>
              <a:xfrm>
                <a:off x="5547360" y="1825625"/>
                <a:ext cx="6314440" cy="4351338"/>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3pPr>
                <a:lvl4pPr marL="16002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may be a lot of scattering surfaces generating echoes, e.g., buildings</a:t>
                </a:r>
              </a:p>
              <a:p>
                <a:r>
                  <a:rPr lang="en-US" dirty="0"/>
                  <a:t>For Doppler frequency </a:t>
                </a:r>
                <a14:m>
                  <m:oMath xmlns:m="http://schemas.openxmlformats.org/officeDocument/2006/math">
                    <m:acc>
                      <m:accPr>
                        <m:chr m:val="̂"/>
                        <m:ctrlPr>
                          <a:rPr lang="en-US" altLang="zh-CN" i="1" smtClean="0">
                            <a:solidFill>
                              <a:srgbClr val="ED6C00"/>
                            </a:solidFill>
                            <a:latin typeface="Cambria Math" panose="02040503050406030204" pitchFamily="18" charset="0"/>
                          </a:rPr>
                        </m:ctrlPr>
                      </m:accPr>
                      <m:e>
                        <m:r>
                          <a:rPr lang="en-US" altLang="zh-CN" i="1">
                            <a:solidFill>
                              <a:srgbClr val="ED6C00"/>
                            </a:solidFill>
                            <a:latin typeface="Cambria Math" panose="02040503050406030204" pitchFamily="18" charset="0"/>
                          </a:rPr>
                          <m:t>𝑓</m:t>
                        </m:r>
                      </m:e>
                    </m:acc>
                    <m:r>
                      <a:rPr lang="en-US" altLang="zh-CN" b="0" i="1" smtClean="0">
                        <a:solidFill>
                          <a:srgbClr val="ED6C00"/>
                        </a:solidFill>
                        <a:latin typeface="Cambria Math" panose="02040503050406030204" pitchFamily="18" charset="0"/>
                      </a:rPr>
                      <m:t>=0</m:t>
                    </m:r>
                  </m:oMath>
                </a14:m>
                <a:r>
                  <a:rPr lang="en-US" dirty="0"/>
                  <a:t>,  there might be a number of peaks of </a:t>
                </a:r>
                <a14:m>
                  <m:oMath xmlns:m="http://schemas.openxmlformats.org/officeDocument/2006/math">
                    <m:acc>
                      <m:accPr>
                        <m:chr m:val="̂"/>
                        <m:ctrlPr>
                          <a:rPr lang="en-US" altLang="zh-CN" i="1" smtClean="0">
                            <a:solidFill>
                              <a:srgbClr val="ED6C00"/>
                            </a:solidFill>
                            <a:latin typeface="Cambria Math" panose="02040503050406030204" pitchFamily="18" charset="0"/>
                          </a:rPr>
                        </m:ctrlPr>
                      </m:accPr>
                      <m:e>
                        <m:r>
                          <a:rPr lang="en-US" altLang="zh-CN" i="1">
                            <a:solidFill>
                              <a:srgbClr val="ED6C00"/>
                            </a:solidFill>
                            <a:latin typeface="Cambria Math" panose="02040503050406030204" pitchFamily="18" charset="0"/>
                          </a:rPr>
                          <m:t>𝜏</m:t>
                        </m:r>
                      </m:e>
                    </m:acc>
                  </m:oMath>
                </a14:m>
                <a:endParaRPr lang="en-US" dirty="0"/>
              </a:p>
              <a:p>
                <a:r>
                  <a:rPr lang="en-US" dirty="0"/>
                  <a:t>In order to find the target from a lot of echoes, the target should be with non-zero Doppler frequency</a:t>
                </a:r>
              </a:p>
              <a:p>
                <a:endParaRPr lang="en-US" dirty="0"/>
              </a:p>
            </p:txBody>
          </p:sp>
        </mc:Choice>
        <mc:Fallback xmlns="">
          <p:sp>
            <p:nvSpPr>
              <p:cNvPr id="21" name="内容占位符 2"/>
              <p:cNvSpPr txBox="1">
                <a:spLocks noRot="1" noChangeAspect="1" noMove="1" noResize="1" noEditPoints="1" noAdjustHandles="1" noChangeArrowheads="1" noChangeShapeType="1" noTextEdit="1"/>
              </p:cNvSpPr>
              <p:nvPr/>
            </p:nvSpPr>
            <p:spPr>
              <a:xfrm>
                <a:off x="5547360" y="1825625"/>
                <a:ext cx="6314440" cy="4351338"/>
              </a:xfrm>
              <a:prstGeom prst="rect">
                <a:avLst/>
              </a:prstGeom>
              <a:blipFill rotWithShape="0">
                <a:blip r:embed="rId6"/>
                <a:stretch>
                  <a:fillRect l="-1255" t="-1961" r="-1448"/>
                </a:stretch>
              </a:blipFill>
            </p:spPr>
            <p:txBody>
              <a:bodyPr/>
              <a:lstStyle/>
              <a:p>
                <a:r>
                  <a:rPr lang="en-US">
                    <a:noFill/>
                  </a:rPr>
                  <a:t> </a:t>
                </a:r>
              </a:p>
            </p:txBody>
          </p:sp>
        </mc:Fallback>
      </mc:AlternateContent>
    </p:spTree>
    <p:extLst>
      <p:ext uri="{BB962C8B-B14F-4D97-AF65-F5344CB8AC3E}">
        <p14:creationId xmlns:p14="http://schemas.microsoft.com/office/powerpoint/2010/main" val="47148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Limitation of Sensing</a:t>
            </a:r>
          </a:p>
        </p:txBody>
      </p:sp>
      <p:pic>
        <p:nvPicPr>
          <p:cNvPr id="19" name="内容占位符 1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62400" y="1867698"/>
            <a:ext cx="876296" cy="876296"/>
          </a:xfrm>
        </p:spPr>
      </p:pic>
      <p:sp>
        <p:nvSpPr>
          <p:cNvPr id="4" name="灯片编号占位符 3"/>
          <p:cNvSpPr>
            <a:spLocks noGrp="1"/>
          </p:cNvSpPr>
          <p:nvPr>
            <p:ph type="sldNum" sz="quarter" idx="12"/>
          </p:nvPr>
        </p:nvSpPr>
        <p:spPr/>
        <p:txBody>
          <a:bodyPr/>
          <a:lstStyle/>
          <a:p>
            <a:fld id="{11111CF7-3CEA-4476-AA1D-FDB53D59C6A7}" type="slidenum">
              <a:rPr lang="zh-CN" altLang="en-US" smtClean="0"/>
              <a:t>35</a:t>
            </a:fld>
            <a:endParaRPr lang="zh-CN" altLang="en-US"/>
          </a:p>
        </p:txBody>
      </p:sp>
      <p:pic>
        <p:nvPicPr>
          <p:cNvPr id="6"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539" y="1480978"/>
            <a:ext cx="905290" cy="11601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271" y="2379981"/>
            <a:ext cx="1112837" cy="111283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5918" y="5283981"/>
            <a:ext cx="847103" cy="847103"/>
          </a:xfrm>
          <a:prstGeom prst="rect">
            <a:avLst/>
          </a:prstGeom>
        </p:spPr>
      </p:pic>
      <p:sp>
        <p:nvSpPr>
          <p:cNvPr id="15" name="任意多边形 14"/>
          <p:cNvSpPr/>
          <p:nvPr/>
        </p:nvSpPr>
        <p:spPr>
          <a:xfrm>
            <a:off x="987370" y="2675427"/>
            <a:ext cx="2266366" cy="2382506"/>
          </a:xfrm>
          <a:custGeom>
            <a:avLst/>
            <a:gdLst>
              <a:gd name="connsiteX0" fmla="*/ 0 w 4317078"/>
              <a:gd name="connsiteY0" fmla="*/ 0 h 2352040"/>
              <a:gd name="connsiteX1" fmla="*/ 4251960 w 4317078"/>
              <a:gd name="connsiteY1" fmla="*/ 843280 h 2352040"/>
              <a:gd name="connsiteX2" fmla="*/ 2575560 w 4317078"/>
              <a:gd name="connsiteY2" fmla="*/ 2352040 h 2352040"/>
            </a:gdLst>
            <a:ahLst/>
            <a:cxnLst>
              <a:cxn ang="0">
                <a:pos x="connsiteX0" y="connsiteY0"/>
              </a:cxn>
              <a:cxn ang="0">
                <a:pos x="connsiteX1" y="connsiteY1"/>
              </a:cxn>
              <a:cxn ang="0">
                <a:pos x="connsiteX2" y="connsiteY2"/>
              </a:cxn>
            </a:cxnLst>
            <a:rect l="l" t="t" r="r" b="b"/>
            <a:pathLst>
              <a:path w="4317078" h="2352040">
                <a:moveTo>
                  <a:pt x="0" y="0"/>
                </a:moveTo>
                <a:cubicBezTo>
                  <a:pt x="1911350" y="225637"/>
                  <a:pt x="3822700" y="451274"/>
                  <a:pt x="4251960" y="843280"/>
                </a:cubicBezTo>
                <a:cubicBezTo>
                  <a:pt x="4681220" y="1235286"/>
                  <a:pt x="2858347" y="2082800"/>
                  <a:pt x="2575560" y="2352040"/>
                </a:cubicBezTo>
              </a:path>
            </a:pathLst>
          </a:custGeom>
          <a:noFill/>
          <a:ln w="38100">
            <a:solidFill>
              <a:srgbClr val="ED6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内容占位符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8108" y="4181637"/>
            <a:ext cx="876296" cy="876296"/>
          </a:xfrm>
          <a:prstGeom prst="rect">
            <a:avLst/>
          </a:prstGeom>
        </p:spPr>
      </p:pic>
      <p:pic>
        <p:nvPicPr>
          <p:cNvPr id="3" name="图片 2"/>
          <p:cNvPicPr>
            <a:picLocks noChangeAspect="1"/>
          </p:cNvPicPr>
          <p:nvPr/>
        </p:nvPicPr>
        <p:blipFill rotWithShape="1">
          <a:blip r:embed="rId6">
            <a:extLst>
              <a:ext uri="{28A0092B-C50C-407E-A947-70E740481C1C}">
                <a14:useLocalDpi xmlns:a14="http://schemas.microsoft.com/office/drawing/2010/main" val="0"/>
              </a:ext>
            </a:extLst>
          </a:blip>
          <a:srcRect t="6439"/>
          <a:stretch/>
        </p:blipFill>
        <p:spPr>
          <a:xfrm>
            <a:off x="5912476" y="1539141"/>
            <a:ext cx="4852890" cy="4655078"/>
          </a:xfrm>
          <a:prstGeom prst="rect">
            <a:avLst/>
          </a:prstGeom>
        </p:spPr>
      </p:pic>
      <p:sp>
        <p:nvSpPr>
          <p:cNvPr id="5" name="椭圆 4"/>
          <p:cNvSpPr/>
          <p:nvPr/>
        </p:nvSpPr>
        <p:spPr>
          <a:xfrm>
            <a:off x="8438151" y="2312885"/>
            <a:ext cx="918633" cy="2641600"/>
          </a:xfrm>
          <a:prstGeom prst="ellipse">
            <a:avLst/>
          </a:prstGeom>
          <a:noFill/>
          <a:ln w="57150">
            <a:solidFill>
              <a:srgbClr val="ED6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162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Limitation of Sensing</a:t>
            </a:r>
          </a:p>
        </p:txBody>
      </p:sp>
      <p:sp>
        <p:nvSpPr>
          <p:cNvPr id="4" name="灯片编号占位符 3"/>
          <p:cNvSpPr>
            <a:spLocks noGrp="1"/>
          </p:cNvSpPr>
          <p:nvPr>
            <p:ph type="sldNum" sz="quarter" idx="12"/>
          </p:nvPr>
        </p:nvSpPr>
        <p:spPr/>
        <p:txBody>
          <a:bodyPr/>
          <a:lstStyle/>
          <a:p>
            <a:fld id="{11111CF7-3CEA-4476-AA1D-FDB53D59C6A7}" type="slidenum">
              <a:rPr lang="zh-CN" altLang="en-US" smtClean="0"/>
              <a:t>36</a:t>
            </a:fld>
            <a:endParaRPr lang="zh-CN" altLang="en-US"/>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6439"/>
          <a:stretch/>
        </p:blipFill>
        <p:spPr>
          <a:xfrm>
            <a:off x="5912476" y="1539141"/>
            <a:ext cx="4852890" cy="4655078"/>
          </a:xfrm>
          <a:prstGeom prst="rect">
            <a:avLst/>
          </a:prstGeom>
        </p:spPr>
      </p:pic>
      <p:sp>
        <p:nvSpPr>
          <p:cNvPr id="5" name="椭圆 4"/>
          <p:cNvSpPr/>
          <p:nvPr/>
        </p:nvSpPr>
        <p:spPr>
          <a:xfrm>
            <a:off x="8438151" y="2312885"/>
            <a:ext cx="918633" cy="2641600"/>
          </a:xfrm>
          <a:prstGeom prst="ellipse">
            <a:avLst/>
          </a:prstGeom>
          <a:noFill/>
          <a:ln w="57150">
            <a:solidFill>
              <a:srgbClr val="ED6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内容占位符 8">
            <a:extLst>
              <a:ext uri="{FF2B5EF4-FFF2-40B4-BE49-F238E27FC236}">
                <a16:creationId xmlns:a16="http://schemas.microsoft.com/office/drawing/2014/main" id="{8B15758C-6AB2-70D1-64FB-5DDC98BF1463}"/>
              </a:ext>
            </a:extLst>
          </p:cNvPr>
          <p:cNvSpPr>
            <a:spLocks noGrp="1"/>
          </p:cNvSpPr>
          <p:nvPr>
            <p:ph idx="1"/>
          </p:nvPr>
        </p:nvSpPr>
        <p:spPr>
          <a:xfrm>
            <a:off x="838200" y="1847850"/>
            <a:ext cx="10515600" cy="4351338"/>
          </a:xfrm>
        </p:spPr>
        <p:txBody>
          <a:bodyPr/>
          <a:lstStyle/>
          <a:p>
            <a:r>
              <a:rPr lang="en-US" altLang="zh-CN" dirty="0"/>
              <a:t>Range resolution </a:t>
            </a:r>
          </a:p>
          <a:p>
            <a:endParaRPr lang="en-US" altLang="zh-CN" dirty="0"/>
          </a:p>
          <a:p>
            <a:endParaRPr lang="en-US" altLang="zh-CN" dirty="0"/>
          </a:p>
          <a:p>
            <a:endParaRPr lang="en-US" altLang="zh-CN" dirty="0"/>
          </a:p>
          <a:p>
            <a:r>
              <a:rPr lang="en-US" altLang="zh-CN" dirty="0"/>
              <a:t>Velocity resolution</a:t>
            </a:r>
          </a:p>
          <a:p>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98B709F-5511-B7A6-B9FF-EE64E81F74D2}"/>
                  </a:ext>
                </a:extLst>
              </p:cNvPr>
              <p:cNvSpPr txBox="1"/>
              <p:nvPr/>
            </p:nvSpPr>
            <p:spPr>
              <a:xfrm>
                <a:off x="2378890" y="2616200"/>
                <a:ext cx="1723229" cy="52655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zh-CN" b="1" i="1" smtClean="0">
                              <a:solidFill>
                                <a:srgbClr val="ED6C00"/>
                              </a:solidFill>
                              <a:latin typeface="Cambria Math" panose="02040503050406030204" pitchFamily="18" charset="0"/>
                              <a:cs typeface="Calibri" panose="020F0502020204030204" pitchFamily="34" charset="0"/>
                            </a:rPr>
                          </m:ctrlPr>
                        </m:fPr>
                        <m:num>
                          <m:r>
                            <a:rPr lang="en-US" altLang="zh-CN" b="1" i="1" smtClean="0">
                              <a:solidFill>
                                <a:srgbClr val="ED6C00"/>
                              </a:solidFill>
                              <a:latin typeface="Cambria Math" panose="02040503050406030204" pitchFamily="18" charset="0"/>
                              <a:cs typeface="Calibri" panose="020F0502020204030204" pitchFamily="34" charset="0"/>
                            </a:rPr>
                            <m:t>𝑺𝒑𝒆𝒆𝒅</m:t>
                          </m:r>
                          <m:r>
                            <a:rPr lang="en-US" altLang="zh-CN" b="1" i="1" smtClean="0">
                              <a:solidFill>
                                <a:srgbClr val="ED6C00"/>
                              </a:solidFill>
                              <a:latin typeface="Cambria Math" panose="02040503050406030204" pitchFamily="18" charset="0"/>
                              <a:cs typeface="Calibri" panose="020F0502020204030204" pitchFamily="34" charset="0"/>
                            </a:rPr>
                            <m:t> </m:t>
                          </m:r>
                          <m:r>
                            <a:rPr lang="en-US" altLang="zh-CN" b="1" i="1" smtClean="0">
                              <a:solidFill>
                                <a:srgbClr val="ED6C00"/>
                              </a:solidFill>
                              <a:latin typeface="Cambria Math" panose="02040503050406030204" pitchFamily="18" charset="0"/>
                              <a:cs typeface="Calibri" panose="020F0502020204030204" pitchFamily="34" charset="0"/>
                            </a:rPr>
                            <m:t>𝒐𝒇</m:t>
                          </m:r>
                          <m:r>
                            <a:rPr lang="en-US" altLang="zh-CN" b="1" i="1" smtClean="0">
                              <a:solidFill>
                                <a:srgbClr val="ED6C00"/>
                              </a:solidFill>
                              <a:latin typeface="Cambria Math" panose="02040503050406030204" pitchFamily="18" charset="0"/>
                              <a:cs typeface="Calibri" panose="020F0502020204030204" pitchFamily="34" charset="0"/>
                            </a:rPr>
                            <m:t> </m:t>
                          </m:r>
                          <m:r>
                            <a:rPr lang="en-US" altLang="zh-CN" b="1" i="1" smtClean="0">
                              <a:solidFill>
                                <a:srgbClr val="ED6C00"/>
                              </a:solidFill>
                              <a:latin typeface="Cambria Math" panose="02040503050406030204" pitchFamily="18" charset="0"/>
                              <a:cs typeface="Calibri" panose="020F0502020204030204" pitchFamily="34" charset="0"/>
                            </a:rPr>
                            <m:t>𝑳𝒊𝒈𝒉𝒕</m:t>
                          </m:r>
                        </m:num>
                        <m:den>
                          <m:r>
                            <a:rPr lang="en-US" altLang="zh-CN" b="1" i="1" smtClean="0">
                              <a:solidFill>
                                <a:srgbClr val="ED6C00"/>
                              </a:solidFill>
                              <a:latin typeface="Cambria Math" panose="02040503050406030204" pitchFamily="18" charset="0"/>
                              <a:cs typeface="Calibri" panose="020F0502020204030204" pitchFamily="34" charset="0"/>
                            </a:rPr>
                            <m:t>𝟐</m:t>
                          </m:r>
                          <m:r>
                            <a:rPr lang="en-US" altLang="zh-CN" b="1" i="1" smtClean="0">
                              <a:solidFill>
                                <a:srgbClr val="ED6C00"/>
                              </a:solidFill>
                              <a:latin typeface="Cambria Math" panose="02040503050406030204" pitchFamily="18" charset="0"/>
                              <a:cs typeface="Calibri" panose="020F0502020204030204" pitchFamily="34" charset="0"/>
                            </a:rPr>
                            <m:t>×</m:t>
                          </m:r>
                          <m:r>
                            <a:rPr lang="en-US" altLang="zh-CN" b="1" i="1" smtClean="0">
                              <a:solidFill>
                                <a:srgbClr val="ED6C00"/>
                              </a:solidFill>
                              <a:latin typeface="Cambria Math" panose="02040503050406030204" pitchFamily="18" charset="0"/>
                              <a:cs typeface="Calibri" panose="020F0502020204030204" pitchFamily="34" charset="0"/>
                            </a:rPr>
                            <m:t>𝑩𝒂𝒏𝒅𝒘𝒊𝒅𝒕𝒉</m:t>
                          </m:r>
                        </m:den>
                      </m:f>
                    </m:oMath>
                  </m:oMathPara>
                </a14:m>
                <a:endParaRPr lang="zh-CN" altLang="en-US" b="1" dirty="0">
                  <a:solidFill>
                    <a:srgbClr val="ED6C00"/>
                  </a:solidFill>
                  <a:latin typeface="Calibri" panose="020F0502020204030204" pitchFamily="34" charset="0"/>
                  <a:cs typeface="Calibri" panose="020F0502020204030204" pitchFamily="34" charset="0"/>
                </a:endParaRPr>
              </a:p>
            </p:txBody>
          </p:sp>
        </mc:Choice>
        <mc:Fallback xmlns="">
          <p:sp>
            <p:nvSpPr>
              <p:cNvPr id="10" name="文本框 9">
                <a:extLst>
                  <a:ext uri="{FF2B5EF4-FFF2-40B4-BE49-F238E27FC236}">
                    <a16:creationId xmlns:a16="http://schemas.microsoft.com/office/drawing/2014/main" id="{698B709F-5511-B7A6-B9FF-EE64E81F74D2}"/>
                  </a:ext>
                </a:extLst>
              </p:cNvPr>
              <p:cNvSpPr txBox="1">
                <a:spLocks noRot="1" noChangeAspect="1" noMove="1" noResize="1" noEditPoints="1" noAdjustHandles="1" noChangeArrowheads="1" noChangeShapeType="1" noTextEdit="1"/>
              </p:cNvSpPr>
              <p:nvPr/>
            </p:nvSpPr>
            <p:spPr>
              <a:xfrm>
                <a:off x="2378890" y="2616200"/>
                <a:ext cx="1723229" cy="5265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D0094DD-BB12-677D-FAF6-82B2F9759AF3}"/>
                  </a:ext>
                </a:extLst>
              </p:cNvPr>
              <p:cNvSpPr txBox="1"/>
              <p:nvPr/>
            </p:nvSpPr>
            <p:spPr>
              <a:xfrm>
                <a:off x="998014" y="4610100"/>
                <a:ext cx="4901983" cy="57400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zh-CN" b="1" i="1" smtClean="0">
                              <a:solidFill>
                                <a:srgbClr val="ED6C00"/>
                              </a:solidFill>
                              <a:latin typeface="Cambria Math" panose="02040503050406030204" pitchFamily="18" charset="0"/>
                              <a:cs typeface="Calibri" panose="020F0502020204030204" pitchFamily="34" charset="0"/>
                            </a:rPr>
                          </m:ctrlPr>
                        </m:fPr>
                        <m:num>
                          <m:r>
                            <a:rPr lang="en-US" altLang="zh-CN" b="1" i="1" smtClean="0">
                              <a:solidFill>
                                <a:srgbClr val="ED6C00"/>
                              </a:solidFill>
                              <a:latin typeface="Cambria Math" panose="02040503050406030204" pitchFamily="18" charset="0"/>
                              <a:cs typeface="Calibri" panose="020F0502020204030204" pitchFamily="34" charset="0"/>
                            </a:rPr>
                            <m:t>𝑺𝒑𝒆𝒆𝒅</m:t>
                          </m:r>
                          <m:r>
                            <a:rPr lang="en-US" altLang="zh-CN" b="1" i="1" smtClean="0">
                              <a:solidFill>
                                <a:srgbClr val="ED6C00"/>
                              </a:solidFill>
                              <a:latin typeface="Cambria Math" panose="02040503050406030204" pitchFamily="18" charset="0"/>
                              <a:cs typeface="Calibri" panose="020F0502020204030204" pitchFamily="34" charset="0"/>
                            </a:rPr>
                            <m:t> </m:t>
                          </m:r>
                          <m:r>
                            <a:rPr lang="en-US" altLang="zh-CN" b="1" i="1" smtClean="0">
                              <a:solidFill>
                                <a:srgbClr val="ED6C00"/>
                              </a:solidFill>
                              <a:latin typeface="Cambria Math" panose="02040503050406030204" pitchFamily="18" charset="0"/>
                              <a:cs typeface="Calibri" panose="020F0502020204030204" pitchFamily="34" charset="0"/>
                            </a:rPr>
                            <m:t>𝒐𝒇</m:t>
                          </m:r>
                          <m:r>
                            <a:rPr lang="en-US" altLang="zh-CN" b="1" i="1" smtClean="0">
                              <a:solidFill>
                                <a:srgbClr val="ED6C00"/>
                              </a:solidFill>
                              <a:latin typeface="Cambria Math" panose="02040503050406030204" pitchFamily="18" charset="0"/>
                              <a:cs typeface="Calibri" panose="020F0502020204030204" pitchFamily="34" charset="0"/>
                            </a:rPr>
                            <m:t> </m:t>
                          </m:r>
                          <m:r>
                            <a:rPr lang="en-US" altLang="zh-CN" b="1" i="1" smtClean="0">
                              <a:solidFill>
                                <a:srgbClr val="ED6C00"/>
                              </a:solidFill>
                              <a:latin typeface="Cambria Math" panose="02040503050406030204" pitchFamily="18" charset="0"/>
                              <a:cs typeface="Calibri" panose="020F0502020204030204" pitchFamily="34" charset="0"/>
                            </a:rPr>
                            <m:t>𝑳𝒊𝒈𝒉𝒕</m:t>
                          </m:r>
                        </m:num>
                        <m:den>
                          <m:r>
                            <a:rPr lang="en-US" altLang="zh-CN" b="1" i="1" smtClean="0">
                              <a:solidFill>
                                <a:srgbClr val="ED6C00"/>
                              </a:solidFill>
                              <a:latin typeface="Cambria Math" panose="02040503050406030204" pitchFamily="18" charset="0"/>
                              <a:cs typeface="Calibri" panose="020F0502020204030204" pitchFamily="34" charset="0"/>
                            </a:rPr>
                            <m:t>𝟐</m:t>
                          </m:r>
                          <m:r>
                            <a:rPr lang="en-US" altLang="zh-CN" b="1" i="1" smtClean="0">
                              <a:solidFill>
                                <a:srgbClr val="ED6C00"/>
                              </a:solidFill>
                              <a:latin typeface="Cambria Math" panose="02040503050406030204" pitchFamily="18" charset="0"/>
                              <a:cs typeface="Calibri" panose="020F0502020204030204" pitchFamily="34" charset="0"/>
                            </a:rPr>
                            <m:t>×</m:t>
                          </m:r>
                          <m:r>
                            <a:rPr lang="en-US" altLang="zh-CN" b="1" i="1" smtClean="0">
                              <a:solidFill>
                                <a:srgbClr val="ED6C00"/>
                              </a:solidFill>
                              <a:latin typeface="Cambria Math" panose="02040503050406030204" pitchFamily="18" charset="0"/>
                              <a:cs typeface="Calibri" panose="020F0502020204030204" pitchFamily="34" charset="0"/>
                            </a:rPr>
                            <m:t>𝑪𝒂𝒓𝒓𝒊𝒆𝒓</m:t>
                          </m:r>
                          <m:r>
                            <a:rPr lang="en-US" altLang="zh-CN" b="1" i="1" smtClean="0">
                              <a:solidFill>
                                <a:srgbClr val="ED6C00"/>
                              </a:solidFill>
                              <a:latin typeface="Cambria Math" panose="02040503050406030204" pitchFamily="18" charset="0"/>
                              <a:cs typeface="Calibri" panose="020F0502020204030204" pitchFamily="34" charset="0"/>
                            </a:rPr>
                            <m:t> </m:t>
                          </m:r>
                          <m:r>
                            <a:rPr lang="en-US" altLang="zh-CN" b="1" i="1" smtClean="0">
                              <a:solidFill>
                                <a:srgbClr val="ED6C00"/>
                              </a:solidFill>
                              <a:latin typeface="Cambria Math" panose="02040503050406030204" pitchFamily="18" charset="0"/>
                              <a:cs typeface="Calibri" panose="020F0502020204030204" pitchFamily="34" charset="0"/>
                            </a:rPr>
                            <m:t>𝑭𝒓𝒆𝒒𝒖𝒆𝒏𝒄𝒚</m:t>
                          </m:r>
                          <m:r>
                            <a:rPr lang="en-US" altLang="zh-CN" b="1" i="1" smtClean="0">
                              <a:solidFill>
                                <a:srgbClr val="ED6C00"/>
                              </a:solidFill>
                              <a:latin typeface="Cambria Math" panose="02040503050406030204" pitchFamily="18" charset="0"/>
                              <a:cs typeface="Calibri" panose="020F0502020204030204" pitchFamily="34" charset="0"/>
                            </a:rPr>
                            <m:t>×</m:t>
                          </m:r>
                          <m:r>
                            <a:rPr lang="en-US" altLang="zh-CN" b="1" i="1" smtClean="0">
                              <a:solidFill>
                                <a:srgbClr val="ED6C00"/>
                              </a:solidFill>
                              <a:latin typeface="Cambria Math" panose="02040503050406030204" pitchFamily="18" charset="0"/>
                              <a:cs typeface="Calibri" panose="020F0502020204030204" pitchFamily="34" charset="0"/>
                            </a:rPr>
                            <m:t>𝑶𝒃𝒔𝒆𝒓𝒗𝒂𝒕𝒊𝒐𝒏</m:t>
                          </m:r>
                          <m:r>
                            <a:rPr lang="en-US" altLang="zh-CN" b="1" i="1" smtClean="0">
                              <a:solidFill>
                                <a:srgbClr val="ED6C00"/>
                              </a:solidFill>
                              <a:latin typeface="Cambria Math" panose="02040503050406030204" pitchFamily="18" charset="0"/>
                              <a:cs typeface="Calibri" panose="020F0502020204030204" pitchFamily="34" charset="0"/>
                            </a:rPr>
                            <m:t> </m:t>
                          </m:r>
                          <m:r>
                            <a:rPr lang="en-US" altLang="zh-CN" b="1" i="1" smtClean="0">
                              <a:solidFill>
                                <a:srgbClr val="ED6C00"/>
                              </a:solidFill>
                              <a:latin typeface="Cambria Math" panose="02040503050406030204" pitchFamily="18" charset="0"/>
                              <a:cs typeface="Calibri" panose="020F0502020204030204" pitchFamily="34" charset="0"/>
                            </a:rPr>
                            <m:t>𝑻𝒊𝒎𝒆</m:t>
                          </m:r>
                        </m:den>
                      </m:f>
                    </m:oMath>
                  </m:oMathPara>
                </a14:m>
                <a:endParaRPr lang="zh-CN" altLang="en-US" b="1" dirty="0">
                  <a:solidFill>
                    <a:srgbClr val="ED6C00"/>
                  </a:solidFill>
                  <a:latin typeface="Calibri" panose="020F0502020204030204" pitchFamily="34" charset="0"/>
                  <a:cs typeface="Calibri" panose="020F0502020204030204" pitchFamily="34" charset="0"/>
                </a:endParaRPr>
              </a:p>
            </p:txBody>
          </p:sp>
        </mc:Choice>
        <mc:Fallback xmlns="">
          <p:sp>
            <p:nvSpPr>
              <p:cNvPr id="17" name="文本框 16">
                <a:extLst>
                  <a:ext uri="{FF2B5EF4-FFF2-40B4-BE49-F238E27FC236}">
                    <a16:creationId xmlns:a16="http://schemas.microsoft.com/office/drawing/2014/main" id="{9D0094DD-BB12-677D-FAF6-82B2F9759AF3}"/>
                  </a:ext>
                </a:extLst>
              </p:cNvPr>
              <p:cNvSpPr txBox="1">
                <a:spLocks noRot="1" noChangeAspect="1" noMove="1" noResize="1" noEditPoints="1" noAdjustHandles="1" noChangeArrowheads="1" noChangeShapeType="1" noTextEdit="1"/>
              </p:cNvSpPr>
              <p:nvPr/>
            </p:nvSpPr>
            <p:spPr>
              <a:xfrm>
                <a:off x="998014" y="4610100"/>
                <a:ext cx="4901983" cy="57400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5304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281305" y="986155"/>
            <a:ext cx="11659870" cy="468630"/>
          </a:xfrm>
          <a:prstGeom prst="rect">
            <a:avLst/>
          </a:prstGeom>
          <a:noFill/>
        </p:spPr>
        <p:txBody>
          <a:bodyPr wrap="square" rtlCol="0">
            <a:noAutofit/>
          </a:bodyPr>
          <a:lstStyle/>
          <a:p>
            <a:pPr lvl="0" algn="just">
              <a:buClrTx/>
              <a:buSzTx/>
              <a:buFontTx/>
            </a:pPr>
            <a:r>
              <a:rPr kumimoji="1" lang="zh-CN" altLang="en-US" b="1" spc="300"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mn-ea"/>
              </a:rPr>
              <a:t>低空运动监测（Sub-7GHz）：利用LTE信号，被动感知无人机（或人），对其定位、追踪。</a:t>
            </a:r>
          </a:p>
        </p:txBody>
      </p:sp>
      <p:grpSp>
        <p:nvGrpSpPr>
          <p:cNvPr id="9" name="组合 8"/>
          <p:cNvGrpSpPr/>
          <p:nvPr/>
        </p:nvGrpSpPr>
        <p:grpSpPr>
          <a:xfrm>
            <a:off x="185420" y="2118995"/>
            <a:ext cx="5782678" cy="4105363"/>
            <a:chOff x="1193" y="3394"/>
            <a:chExt cx="8254" cy="5709"/>
          </a:xfrm>
        </p:grpSpPr>
        <p:pic>
          <p:nvPicPr>
            <p:cNvPr id="6" name="图片 5"/>
            <p:cNvPicPr>
              <a:picLocks noChangeAspect="1"/>
            </p:cNvPicPr>
            <p:nvPr>
              <p:custDataLst>
                <p:tags r:id="rId15"/>
              </p:custDataLst>
            </p:nvPr>
          </p:nvPicPr>
          <p:blipFill>
            <a:blip r:embed="rId17"/>
            <a:stretch>
              <a:fillRect/>
            </a:stretch>
          </p:blipFill>
          <p:spPr>
            <a:xfrm>
              <a:off x="1193" y="3394"/>
              <a:ext cx="8254" cy="4535"/>
            </a:xfrm>
            <a:prstGeom prst="rect">
              <a:avLst/>
            </a:prstGeom>
          </p:spPr>
        </p:pic>
        <p:sp>
          <p:nvSpPr>
            <p:cNvPr id="8" name="文本框 7"/>
            <p:cNvSpPr txBox="1"/>
            <p:nvPr/>
          </p:nvSpPr>
          <p:spPr>
            <a:xfrm>
              <a:off x="2673" y="8591"/>
              <a:ext cx="5470" cy="512"/>
            </a:xfrm>
            <a:prstGeom prst="rect">
              <a:avLst/>
            </a:prstGeom>
            <a:noFill/>
          </p:spPr>
          <p:txBody>
            <a:bodyPr wrap="square" rtlCol="0">
              <a:spAutoFit/>
            </a:bodyPr>
            <a:lstStyle/>
            <a:p>
              <a:r>
                <a:rPr lang="zh-CN" altLang="en-US"/>
                <a:t>基于被动雷达的低空运动监测</a:t>
              </a:r>
            </a:p>
          </p:txBody>
        </p:sp>
      </p:grpSp>
      <p:pic>
        <p:nvPicPr>
          <p:cNvPr id="22" name="图片 21"/>
          <p:cNvPicPr>
            <a:picLocks noChangeAspect="1"/>
          </p:cNvPicPr>
          <p:nvPr>
            <p:custDataLst>
              <p:tags r:id="rId2"/>
            </p:custDataLst>
          </p:nvPr>
        </p:nvPicPr>
        <p:blipFill>
          <a:blip r:embed="rId18"/>
          <a:stretch>
            <a:fillRect/>
          </a:stretch>
        </p:blipFill>
        <p:spPr>
          <a:xfrm>
            <a:off x="8011795" y="3675380"/>
            <a:ext cx="2086610" cy="2000885"/>
          </a:xfrm>
          <a:prstGeom prst="rect">
            <a:avLst/>
          </a:prstGeom>
        </p:spPr>
      </p:pic>
      <p:pic>
        <p:nvPicPr>
          <p:cNvPr id="24" name="图片 23"/>
          <p:cNvPicPr>
            <a:picLocks noChangeAspect="1"/>
          </p:cNvPicPr>
          <p:nvPr>
            <p:custDataLst>
              <p:tags r:id="rId3"/>
            </p:custDataLst>
          </p:nvPr>
        </p:nvPicPr>
        <p:blipFill>
          <a:blip r:embed="rId19"/>
          <a:stretch>
            <a:fillRect/>
          </a:stretch>
        </p:blipFill>
        <p:spPr>
          <a:xfrm>
            <a:off x="5882640" y="4267200"/>
            <a:ext cx="2045970" cy="869315"/>
          </a:xfrm>
          <a:prstGeom prst="rect">
            <a:avLst/>
          </a:prstGeom>
        </p:spPr>
      </p:pic>
      <p:sp>
        <p:nvSpPr>
          <p:cNvPr id="25" name="文本框 24"/>
          <p:cNvSpPr txBox="1"/>
          <p:nvPr>
            <p:custDataLst>
              <p:tags r:id="rId4"/>
            </p:custDataLst>
          </p:nvPr>
        </p:nvSpPr>
        <p:spPr>
          <a:xfrm>
            <a:off x="8642350" y="5137150"/>
            <a:ext cx="901700" cy="368300"/>
          </a:xfrm>
          <a:prstGeom prst="rect">
            <a:avLst/>
          </a:prstGeom>
          <a:noFill/>
        </p:spPr>
        <p:txBody>
          <a:bodyPr wrap="square" rtlCol="0">
            <a:spAutoFit/>
          </a:bodyPr>
          <a:lstStyle/>
          <a:p>
            <a:pPr indent="0">
              <a:buFont typeface="Arial" panose="020B0604020202020204" pitchFamily="34" charset="0"/>
              <a:buNone/>
            </a:pPr>
            <a:r>
              <a:rPr lang="zh-CN" altLang="en-US"/>
              <a:t>USRP</a:t>
            </a:r>
            <a:r>
              <a:rPr lang="en-US" altLang="zh-CN">
                <a:solidFill>
                  <a:schemeClr val="bg1">
                    <a:lumMod val="50000"/>
                  </a:schemeClr>
                </a:solidFill>
              </a:rPr>
              <a:t> </a:t>
            </a:r>
            <a:endParaRPr lang="zh-CN" altLang="en-US">
              <a:solidFill>
                <a:schemeClr val="bg1">
                  <a:lumMod val="50000"/>
                </a:schemeClr>
              </a:solidFill>
            </a:endParaRPr>
          </a:p>
        </p:txBody>
      </p:sp>
      <p:sp>
        <p:nvSpPr>
          <p:cNvPr id="26" name="文本框 25"/>
          <p:cNvSpPr txBox="1"/>
          <p:nvPr>
            <p:custDataLst>
              <p:tags r:id="rId5"/>
            </p:custDataLst>
          </p:nvPr>
        </p:nvSpPr>
        <p:spPr>
          <a:xfrm>
            <a:off x="5768340" y="5139690"/>
            <a:ext cx="2236470" cy="368300"/>
          </a:xfrm>
          <a:prstGeom prst="rect">
            <a:avLst/>
          </a:prstGeom>
          <a:noFill/>
        </p:spPr>
        <p:txBody>
          <a:bodyPr wrap="square" rtlCol="0">
            <a:spAutoFit/>
          </a:bodyPr>
          <a:lstStyle/>
          <a:p>
            <a:pPr indent="0">
              <a:buFont typeface="Arial" panose="020B0604020202020204" pitchFamily="34" charset="0"/>
              <a:buNone/>
            </a:pPr>
            <a:r>
              <a:rPr lang="zh-CN" altLang="en-US"/>
              <a:t>CDA-2990 时钟同步</a:t>
            </a:r>
          </a:p>
        </p:txBody>
      </p:sp>
      <p:sp>
        <p:nvSpPr>
          <p:cNvPr id="31" name="矩形 30"/>
          <p:cNvSpPr/>
          <p:nvPr>
            <p:custDataLst>
              <p:tags r:id="rId6"/>
            </p:custDataLst>
          </p:nvPr>
        </p:nvSpPr>
        <p:spPr>
          <a:xfrm>
            <a:off x="5768340" y="3855085"/>
            <a:ext cx="5884545" cy="1717675"/>
          </a:xfrm>
          <a:prstGeom prst="rect">
            <a:avLst/>
          </a:prstGeom>
          <a:noFill/>
          <a:ln w="38100">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6042025" y="1511935"/>
            <a:ext cx="5183505" cy="2213610"/>
            <a:chOff x="8891" y="2438"/>
            <a:chExt cx="8163" cy="3486"/>
          </a:xfrm>
        </p:grpSpPr>
        <p:pic>
          <p:nvPicPr>
            <p:cNvPr id="28" name="图片 27"/>
            <p:cNvPicPr>
              <a:picLocks noChangeAspect="1"/>
            </p:cNvPicPr>
            <p:nvPr>
              <p:custDataLst>
                <p:tags r:id="rId12"/>
              </p:custDataLst>
            </p:nvPr>
          </p:nvPicPr>
          <p:blipFill>
            <a:blip r:embed="rId20"/>
            <a:stretch>
              <a:fillRect/>
            </a:stretch>
          </p:blipFill>
          <p:spPr>
            <a:xfrm>
              <a:off x="9019" y="2606"/>
              <a:ext cx="4663" cy="2874"/>
            </a:xfrm>
            <a:prstGeom prst="rect">
              <a:avLst/>
            </a:prstGeom>
          </p:spPr>
        </p:pic>
        <p:sp>
          <p:nvSpPr>
            <p:cNvPr id="30" name="矩形 29"/>
            <p:cNvSpPr/>
            <p:nvPr>
              <p:custDataLst>
                <p:tags r:id="rId13"/>
              </p:custDataLst>
            </p:nvPr>
          </p:nvSpPr>
          <p:spPr>
            <a:xfrm>
              <a:off x="8891" y="2438"/>
              <a:ext cx="8163" cy="3486"/>
            </a:xfrm>
            <a:prstGeom prst="rect">
              <a:avLst/>
            </a:prstGeom>
            <a:noFill/>
            <a:ln w="38100">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descr="C:/Users/Lab1112/AppData/Local/Temp/picturecompress_20211228204822/output_1.pngoutput_1"/>
            <p:cNvPicPr>
              <a:picLocks noChangeAspect="1"/>
            </p:cNvPicPr>
            <p:nvPr>
              <p:custDataLst>
                <p:tags r:id="rId14"/>
              </p:custDataLst>
            </p:nvPr>
          </p:nvPicPr>
          <p:blipFill>
            <a:blip r:embed="rId21"/>
            <a:stretch>
              <a:fillRect/>
            </a:stretch>
          </p:blipFill>
          <p:spPr>
            <a:xfrm>
              <a:off x="14325" y="2516"/>
              <a:ext cx="2118" cy="3288"/>
            </a:xfrm>
            <a:prstGeom prst="rect">
              <a:avLst/>
            </a:prstGeom>
          </p:spPr>
        </p:pic>
      </p:grpSp>
      <p:cxnSp>
        <p:nvCxnSpPr>
          <p:cNvPr id="33" name="直接箭头连接符 32"/>
          <p:cNvCxnSpPr/>
          <p:nvPr>
            <p:custDataLst>
              <p:tags r:id="rId7"/>
            </p:custDataLst>
          </p:nvPr>
        </p:nvCxnSpPr>
        <p:spPr>
          <a:xfrm flipH="1">
            <a:off x="8973185" y="2333625"/>
            <a:ext cx="1240155" cy="1816735"/>
          </a:xfrm>
          <a:prstGeom prst="straightConnector1">
            <a:avLst/>
          </a:prstGeom>
          <a:ln w="38100">
            <a:tailEnd type="arrow" w="med" len="med"/>
          </a:ln>
        </p:spPr>
        <p:style>
          <a:lnRef idx="3">
            <a:schemeClr val="accent6"/>
          </a:lnRef>
          <a:fillRef idx="0">
            <a:schemeClr val="accent6"/>
          </a:fillRef>
          <a:effectRef idx="2">
            <a:schemeClr val="accent6"/>
          </a:effectRef>
          <a:fontRef idx="minor">
            <a:schemeClr val="tx1"/>
          </a:fontRef>
        </p:style>
      </p:cxnSp>
      <p:cxnSp>
        <p:nvCxnSpPr>
          <p:cNvPr id="34" name="直接箭头连接符 33"/>
          <p:cNvCxnSpPr/>
          <p:nvPr>
            <p:custDataLst>
              <p:tags r:id="rId8"/>
            </p:custDataLst>
          </p:nvPr>
        </p:nvCxnSpPr>
        <p:spPr>
          <a:xfrm flipH="1">
            <a:off x="6908165" y="1881505"/>
            <a:ext cx="2983865" cy="2402840"/>
          </a:xfrm>
          <a:prstGeom prst="straightConnector1">
            <a:avLst/>
          </a:prstGeom>
          <a:ln w="38100">
            <a:solidFill>
              <a:schemeClr val="accent2">
                <a:lumMod val="75000"/>
              </a:schemeClr>
            </a:solidFill>
            <a:tailEnd type="arrow" w="med" len="med"/>
          </a:ln>
        </p:spPr>
        <p:style>
          <a:lnRef idx="3">
            <a:schemeClr val="accent6"/>
          </a:lnRef>
          <a:fillRef idx="0">
            <a:schemeClr val="accent6"/>
          </a:fillRef>
          <a:effectRef idx="2">
            <a:schemeClr val="accent6"/>
          </a:effectRef>
          <a:fontRef idx="minor">
            <a:schemeClr val="tx1"/>
          </a:fontRef>
        </p:style>
      </p:cxnSp>
      <p:pic>
        <p:nvPicPr>
          <p:cNvPr id="35" name="图片 34"/>
          <p:cNvPicPr>
            <a:picLocks noChangeAspect="1"/>
          </p:cNvPicPr>
          <p:nvPr>
            <p:custDataLst>
              <p:tags r:id="rId9"/>
            </p:custDataLst>
          </p:nvPr>
        </p:nvPicPr>
        <p:blipFill>
          <a:blip r:embed="rId22"/>
          <a:stretch>
            <a:fillRect/>
          </a:stretch>
        </p:blipFill>
        <p:spPr>
          <a:xfrm>
            <a:off x="10181590" y="4117340"/>
            <a:ext cx="1294130" cy="1159510"/>
          </a:xfrm>
          <a:prstGeom prst="rect">
            <a:avLst/>
          </a:prstGeom>
        </p:spPr>
      </p:pic>
      <p:sp>
        <p:nvSpPr>
          <p:cNvPr id="36" name="文本框 35"/>
          <p:cNvSpPr txBox="1"/>
          <p:nvPr>
            <p:custDataLst>
              <p:tags r:id="rId10"/>
            </p:custDataLst>
          </p:nvPr>
        </p:nvSpPr>
        <p:spPr>
          <a:xfrm>
            <a:off x="10181590" y="5200650"/>
            <a:ext cx="1358265" cy="368300"/>
          </a:xfrm>
          <a:prstGeom prst="rect">
            <a:avLst/>
          </a:prstGeom>
          <a:noFill/>
        </p:spPr>
        <p:txBody>
          <a:bodyPr wrap="square" rtlCol="0">
            <a:spAutoFit/>
          </a:bodyPr>
          <a:lstStyle/>
          <a:p>
            <a:pPr indent="0">
              <a:buFont typeface="Arial" panose="020B0604020202020204" pitchFamily="34" charset="0"/>
              <a:buNone/>
            </a:pPr>
            <a:r>
              <a:rPr lang="zh-CN" altLang="en-US"/>
              <a:t>GPS 时钟</a:t>
            </a:r>
          </a:p>
        </p:txBody>
      </p:sp>
      <p:cxnSp>
        <p:nvCxnSpPr>
          <p:cNvPr id="37" name="直接箭头连接符 36"/>
          <p:cNvCxnSpPr>
            <a:endCxn id="35" idx="0"/>
          </p:cNvCxnSpPr>
          <p:nvPr>
            <p:custDataLst>
              <p:tags r:id="rId11"/>
            </p:custDataLst>
          </p:nvPr>
        </p:nvCxnSpPr>
        <p:spPr>
          <a:xfrm>
            <a:off x="10464165" y="1911350"/>
            <a:ext cx="364490" cy="2205990"/>
          </a:xfrm>
          <a:prstGeom prst="straightConnector1">
            <a:avLst/>
          </a:prstGeom>
          <a:ln w="38100">
            <a:solidFill>
              <a:schemeClr val="accent5">
                <a:lumMod val="75000"/>
              </a:schemeClr>
            </a:solidFill>
            <a:tailEnd type="arrow" w="med" len="med"/>
          </a:ln>
        </p:spPr>
        <p:style>
          <a:lnRef idx="3">
            <a:schemeClr val="accent6"/>
          </a:lnRef>
          <a:fillRef idx="0">
            <a:schemeClr val="accent6"/>
          </a:fillRef>
          <a:effectRef idx="2">
            <a:schemeClr val="accent6"/>
          </a:effectRef>
          <a:fontRef idx="minor">
            <a:schemeClr val="tx1"/>
          </a:fontRef>
        </p:style>
      </p:cxnSp>
      <p:sp>
        <p:nvSpPr>
          <p:cNvPr id="40" name="文本框 39"/>
          <p:cNvSpPr txBox="1"/>
          <p:nvPr/>
        </p:nvSpPr>
        <p:spPr>
          <a:xfrm>
            <a:off x="7808595" y="5848350"/>
            <a:ext cx="2289810" cy="368300"/>
          </a:xfrm>
          <a:prstGeom prst="rect">
            <a:avLst/>
          </a:prstGeom>
          <a:noFill/>
        </p:spPr>
        <p:txBody>
          <a:bodyPr wrap="square" rtlCol="0">
            <a:spAutoFit/>
          </a:bodyPr>
          <a:lstStyle/>
          <a:p>
            <a:r>
              <a:rPr lang="en-US" altLang="zh-CN"/>
              <a:t>MIMO-</a:t>
            </a:r>
            <a:r>
              <a:rPr lang="zh-CN" altLang="en-US"/>
              <a:t>被动雷达系统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838200" y="5855335"/>
            <a:ext cx="4561840" cy="368300"/>
          </a:xfrm>
          <a:prstGeom prst="rect">
            <a:avLst/>
          </a:prstGeom>
          <a:noFill/>
        </p:spPr>
        <p:txBody>
          <a:bodyPr wrap="square" rtlCol="0">
            <a:spAutoFit/>
          </a:bodyPr>
          <a:lstStyle/>
          <a:p>
            <a:r>
              <a:rPr lang="zh-CN" altLang="en-US"/>
              <a:t>人体运动实验场景（润扬体育场三楼外平台）</a:t>
            </a:r>
          </a:p>
        </p:txBody>
      </p:sp>
      <p:pic>
        <p:nvPicPr>
          <p:cNvPr id="7" name="图片 6"/>
          <p:cNvPicPr>
            <a:picLocks noChangeAspect="1"/>
          </p:cNvPicPr>
          <p:nvPr>
            <p:custDataLst>
              <p:tags r:id="rId2"/>
            </p:custDataLst>
          </p:nvPr>
        </p:nvPicPr>
        <p:blipFill>
          <a:blip r:embed="rId33"/>
          <a:stretch>
            <a:fillRect/>
          </a:stretch>
        </p:blipFill>
        <p:spPr>
          <a:xfrm>
            <a:off x="547370" y="1231900"/>
            <a:ext cx="5151120" cy="4320540"/>
          </a:xfrm>
          <a:prstGeom prst="rect">
            <a:avLst/>
          </a:prstGeom>
        </p:spPr>
      </p:pic>
      <p:grpSp>
        <p:nvGrpSpPr>
          <p:cNvPr id="29" name="组合 28"/>
          <p:cNvGrpSpPr/>
          <p:nvPr/>
        </p:nvGrpSpPr>
        <p:grpSpPr>
          <a:xfrm>
            <a:off x="9607062" y="1672503"/>
            <a:ext cx="2230519" cy="2155618"/>
            <a:chOff x="15166" y="3214"/>
            <a:chExt cx="3514" cy="3396"/>
          </a:xfrm>
        </p:grpSpPr>
        <p:sp>
          <p:nvSpPr>
            <p:cNvPr id="12" name="文本框 11"/>
            <p:cNvSpPr txBox="1"/>
            <p:nvPr>
              <p:custDataLst>
                <p:tags r:id="rId28"/>
              </p:custDataLst>
            </p:nvPr>
          </p:nvSpPr>
          <p:spPr>
            <a:xfrm>
              <a:off x="15310" y="6127"/>
              <a:ext cx="3246" cy="483"/>
            </a:xfrm>
            <a:prstGeom prst="rect">
              <a:avLst/>
            </a:prstGeom>
            <a:noFill/>
          </p:spPr>
          <p:txBody>
            <a:bodyPr wrap="square" rtlCol="0">
              <a:spAutoFit/>
            </a:bodyPr>
            <a:lstStyle/>
            <a:p>
              <a:pPr algn="ctr"/>
              <a:r>
                <a:rPr lang="zh-CN" altLang="en-US" sz="1400"/>
                <a:t>到达角-时间图</a:t>
              </a:r>
            </a:p>
          </p:txBody>
        </p:sp>
        <p:pic>
          <p:nvPicPr>
            <p:cNvPr id="10" name="图片 6" descr="run_1_fig5"/>
            <p:cNvPicPr>
              <a:picLocks noChangeAspect="1"/>
            </p:cNvPicPr>
            <p:nvPr>
              <p:custDataLst>
                <p:tags r:id="rId29"/>
              </p:custDataLst>
            </p:nvPr>
          </p:nvPicPr>
          <p:blipFill>
            <a:blip r:embed="rId34"/>
            <a:srcRect l="8117" t="3555" r="8213" b="3780"/>
            <a:stretch>
              <a:fillRect/>
            </a:stretch>
          </p:blipFill>
          <p:spPr>
            <a:xfrm>
              <a:off x="15166" y="3214"/>
              <a:ext cx="3391" cy="2868"/>
            </a:xfrm>
            <a:prstGeom prst="rect">
              <a:avLst/>
            </a:prstGeom>
          </p:spPr>
        </p:pic>
        <p:sp>
          <p:nvSpPr>
            <p:cNvPr id="25" name="文本框 24"/>
            <p:cNvSpPr txBox="1"/>
            <p:nvPr>
              <p:custDataLst>
                <p:tags r:id="rId30"/>
              </p:custDataLst>
            </p:nvPr>
          </p:nvSpPr>
          <p:spPr>
            <a:xfrm>
              <a:off x="15561" y="3594"/>
              <a:ext cx="2945" cy="822"/>
            </a:xfrm>
            <a:prstGeom prst="rect">
              <a:avLst/>
            </a:prstGeom>
            <a:noFill/>
          </p:spPr>
          <p:txBody>
            <a:bodyPr wrap="square" rtlCol="0">
              <a:spAutoFit/>
            </a:bodyPr>
            <a:lstStyle/>
            <a:p>
              <a:pPr algn="ctr">
                <a:buClrTx/>
                <a:buSzTx/>
                <a:buFontTx/>
              </a:pPr>
              <a:r>
                <a:rPr lang="zh-CN" altLang="en-US" sz="1400"/>
                <a:t>比较稳定地估计在0°左右（正前方）</a:t>
              </a:r>
            </a:p>
          </p:txBody>
        </p:sp>
        <p:sp>
          <p:nvSpPr>
            <p:cNvPr id="28" name="椭圆 27"/>
            <p:cNvSpPr/>
            <p:nvPr>
              <p:custDataLst>
                <p:tags r:id="rId31"/>
              </p:custDataLst>
            </p:nvPr>
          </p:nvSpPr>
          <p:spPr>
            <a:xfrm>
              <a:off x="15184" y="4359"/>
              <a:ext cx="3496" cy="479"/>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34" name="组合 33"/>
          <p:cNvGrpSpPr/>
          <p:nvPr/>
        </p:nvGrpSpPr>
        <p:grpSpPr>
          <a:xfrm>
            <a:off x="5760446" y="1499973"/>
            <a:ext cx="3972656" cy="2547731"/>
            <a:chOff x="8766" y="2484"/>
            <a:chExt cx="6556" cy="4204"/>
          </a:xfrm>
        </p:grpSpPr>
        <p:sp>
          <p:nvSpPr>
            <p:cNvPr id="22" name="文本框 21"/>
            <p:cNvSpPr txBox="1"/>
            <p:nvPr>
              <p:custDataLst>
                <p:tags r:id="rId14"/>
              </p:custDataLst>
            </p:nvPr>
          </p:nvSpPr>
          <p:spPr>
            <a:xfrm>
              <a:off x="13497" y="4100"/>
              <a:ext cx="1769" cy="861"/>
            </a:xfrm>
            <a:prstGeom prst="rect">
              <a:avLst/>
            </a:prstGeom>
            <a:noFill/>
          </p:spPr>
          <p:txBody>
            <a:bodyPr wrap="square" rtlCol="0">
              <a:spAutoFit/>
            </a:bodyPr>
            <a:lstStyle/>
            <a:p>
              <a:pPr algn="ctr">
                <a:buClrTx/>
                <a:buSzTx/>
                <a:buFontTx/>
              </a:pPr>
              <a:r>
                <a:rPr lang="zh-CN" altLang="en-US" sz="1400"/>
                <a:t>跑近</a:t>
              </a:r>
            </a:p>
            <a:p>
              <a:pPr algn="ctr">
                <a:buClrTx/>
                <a:buSzTx/>
                <a:buFontTx/>
              </a:pPr>
              <a:r>
                <a:rPr lang="zh-CN" altLang="en-US" sz="1400"/>
                <a:t>（正多普勒）</a:t>
              </a:r>
            </a:p>
          </p:txBody>
        </p:sp>
        <p:sp>
          <p:nvSpPr>
            <p:cNvPr id="21" name="文本框 20"/>
            <p:cNvSpPr txBox="1"/>
            <p:nvPr>
              <p:custDataLst>
                <p:tags r:id="rId15"/>
              </p:custDataLst>
            </p:nvPr>
          </p:nvSpPr>
          <p:spPr>
            <a:xfrm>
              <a:off x="8766" y="4127"/>
              <a:ext cx="1965" cy="861"/>
            </a:xfrm>
            <a:prstGeom prst="rect">
              <a:avLst/>
            </a:prstGeom>
            <a:noFill/>
          </p:spPr>
          <p:txBody>
            <a:bodyPr wrap="square" rtlCol="0">
              <a:spAutoFit/>
            </a:bodyPr>
            <a:lstStyle/>
            <a:p>
              <a:pPr algn="ctr"/>
              <a:r>
                <a:rPr lang="zh-CN" altLang="en-US" sz="1400"/>
                <a:t>跑远</a:t>
              </a:r>
            </a:p>
            <a:p>
              <a:pPr algn="ctr"/>
              <a:r>
                <a:rPr lang="zh-CN" altLang="en-US" sz="1400"/>
                <a:t>（负多普勒）</a:t>
              </a:r>
            </a:p>
          </p:txBody>
        </p:sp>
        <p:pic>
          <p:nvPicPr>
            <p:cNvPr id="9" name="图片 8" descr="run_1_fig6"/>
            <p:cNvPicPr>
              <a:picLocks noChangeAspect="1"/>
            </p:cNvPicPr>
            <p:nvPr>
              <p:custDataLst>
                <p:tags r:id="rId16"/>
              </p:custDataLst>
            </p:nvPr>
          </p:nvPicPr>
          <p:blipFill>
            <a:blip r:embed="rId35"/>
            <a:srcRect l="3299" t="3810" r="8682" b="2863"/>
            <a:stretch>
              <a:fillRect/>
            </a:stretch>
          </p:blipFill>
          <p:spPr>
            <a:xfrm>
              <a:off x="10564" y="2778"/>
              <a:ext cx="3133" cy="3508"/>
            </a:xfrm>
            <a:prstGeom prst="rect">
              <a:avLst/>
            </a:prstGeom>
          </p:spPr>
        </p:pic>
        <p:sp>
          <p:nvSpPr>
            <p:cNvPr id="11" name="文本框 10"/>
            <p:cNvSpPr txBox="1"/>
            <p:nvPr>
              <p:custDataLst>
                <p:tags r:id="rId17"/>
              </p:custDataLst>
            </p:nvPr>
          </p:nvSpPr>
          <p:spPr>
            <a:xfrm>
              <a:off x="10626" y="6182"/>
              <a:ext cx="3246" cy="506"/>
            </a:xfrm>
            <a:prstGeom prst="rect">
              <a:avLst/>
            </a:prstGeom>
            <a:noFill/>
          </p:spPr>
          <p:txBody>
            <a:bodyPr wrap="square" rtlCol="0">
              <a:spAutoFit/>
            </a:bodyPr>
            <a:lstStyle/>
            <a:p>
              <a:pPr algn="ctr">
                <a:buClrTx/>
                <a:buSzTx/>
                <a:buNone/>
              </a:pPr>
              <a:r>
                <a:rPr lang="zh-CN" altLang="en-US" sz="1400"/>
                <a:t>时间-多普勒谱</a:t>
              </a:r>
            </a:p>
          </p:txBody>
        </p:sp>
        <p:cxnSp>
          <p:nvCxnSpPr>
            <p:cNvPr id="13" name="直接箭头连接符 12"/>
            <p:cNvCxnSpPr/>
            <p:nvPr>
              <p:custDataLst>
                <p:tags r:id="rId18"/>
              </p:custDataLst>
            </p:nvPr>
          </p:nvCxnSpPr>
          <p:spPr>
            <a:xfrm flipH="1">
              <a:off x="10307" y="3623"/>
              <a:ext cx="1034" cy="5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custDataLst>
                <p:tags r:id="rId19"/>
              </p:custDataLst>
            </p:nvPr>
          </p:nvCxnSpPr>
          <p:spPr>
            <a:xfrm flipH="1" flipV="1">
              <a:off x="10327" y="4435"/>
              <a:ext cx="1014" cy="9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custDataLst>
                <p:tags r:id="rId20"/>
              </p:custDataLst>
            </p:nvPr>
          </p:nvCxnSpPr>
          <p:spPr>
            <a:xfrm flipH="1" flipV="1">
              <a:off x="10341" y="4716"/>
              <a:ext cx="1000" cy="6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custDataLst>
                <p:tags r:id="rId21"/>
              </p:custDataLst>
            </p:nvPr>
          </p:nvCxnSpPr>
          <p:spPr>
            <a:xfrm>
              <a:off x="13040" y="3228"/>
              <a:ext cx="846" cy="105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22"/>
              </p:custDataLst>
            </p:nvPr>
          </p:nvCxnSpPr>
          <p:spPr>
            <a:xfrm>
              <a:off x="12978" y="4127"/>
              <a:ext cx="755" cy="32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23"/>
              </p:custDataLst>
            </p:nvPr>
          </p:nvCxnSpPr>
          <p:spPr>
            <a:xfrm flipV="1">
              <a:off x="13040" y="4664"/>
              <a:ext cx="693" cy="22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24"/>
              </p:custDataLst>
            </p:nvPr>
          </p:nvCxnSpPr>
          <p:spPr>
            <a:xfrm flipV="1">
              <a:off x="13040" y="4844"/>
              <a:ext cx="783" cy="96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25"/>
              </p:custDataLst>
            </p:nvPr>
          </p:nvCxnSpPr>
          <p:spPr>
            <a:xfrm flipV="1">
              <a:off x="12122" y="2680"/>
              <a:ext cx="924" cy="6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custDataLst>
                <p:tags r:id="rId26"/>
              </p:custDataLst>
            </p:nvPr>
          </p:nvSpPr>
          <p:spPr>
            <a:xfrm>
              <a:off x="12868" y="2484"/>
              <a:ext cx="2454" cy="506"/>
            </a:xfrm>
            <a:prstGeom prst="rect">
              <a:avLst/>
            </a:prstGeom>
            <a:noFill/>
          </p:spPr>
          <p:txBody>
            <a:bodyPr wrap="square" rtlCol="0">
              <a:spAutoFit/>
            </a:bodyPr>
            <a:lstStyle/>
            <a:p>
              <a:pPr algn="ctr"/>
              <a:r>
                <a:rPr lang="zh-CN" altLang="en-US" sz="1400"/>
                <a:t>直达波/杂波消除</a:t>
              </a:r>
              <a:endParaRPr lang="zh-CN" altLang="en-US" sz="1400">
                <a:latin typeface="黑体" panose="02010609060101010101" pitchFamily="49" charset="-122"/>
                <a:ea typeface="黑体" panose="02010609060101010101" pitchFamily="49" charset="-122"/>
                <a:cs typeface="黑体" panose="02010609060101010101" pitchFamily="49" charset="-122"/>
              </a:endParaRPr>
            </a:p>
          </p:txBody>
        </p:sp>
        <p:sp>
          <p:nvSpPr>
            <p:cNvPr id="33" name="椭圆 32"/>
            <p:cNvSpPr/>
            <p:nvPr>
              <p:custDataLst>
                <p:tags r:id="rId27"/>
              </p:custDataLst>
            </p:nvPr>
          </p:nvSpPr>
          <p:spPr>
            <a:xfrm>
              <a:off x="11981" y="2867"/>
              <a:ext cx="229" cy="3191"/>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77" name="组合 76"/>
          <p:cNvGrpSpPr/>
          <p:nvPr/>
        </p:nvGrpSpPr>
        <p:grpSpPr>
          <a:xfrm>
            <a:off x="6694196" y="4049630"/>
            <a:ext cx="4095544" cy="2248631"/>
            <a:chOff x="10276" y="6668"/>
            <a:chExt cx="6510" cy="3574"/>
          </a:xfrm>
        </p:grpSpPr>
        <p:pic>
          <p:nvPicPr>
            <p:cNvPr id="23" name="图片 7" descr="run_1_fig7"/>
            <p:cNvPicPr>
              <a:picLocks noChangeAspect="1"/>
            </p:cNvPicPr>
            <p:nvPr>
              <p:custDataLst>
                <p:tags r:id="rId3"/>
              </p:custDataLst>
            </p:nvPr>
          </p:nvPicPr>
          <p:blipFill>
            <a:blip r:embed="rId36"/>
            <a:srcRect l="4780" t="3890" r="4407" b="2532"/>
            <a:stretch>
              <a:fillRect/>
            </a:stretch>
          </p:blipFill>
          <p:spPr>
            <a:xfrm>
              <a:off x="12827" y="6668"/>
              <a:ext cx="2837" cy="3087"/>
            </a:xfrm>
            <a:prstGeom prst="rect">
              <a:avLst/>
            </a:prstGeom>
          </p:spPr>
        </p:pic>
        <p:sp>
          <p:nvSpPr>
            <p:cNvPr id="24" name="文本框 23"/>
            <p:cNvSpPr txBox="1"/>
            <p:nvPr>
              <p:custDataLst>
                <p:tags r:id="rId4"/>
              </p:custDataLst>
            </p:nvPr>
          </p:nvSpPr>
          <p:spPr>
            <a:xfrm>
              <a:off x="11891" y="9755"/>
              <a:ext cx="4895" cy="487"/>
            </a:xfrm>
            <a:prstGeom prst="rect">
              <a:avLst/>
            </a:prstGeom>
            <a:noFill/>
          </p:spPr>
          <p:txBody>
            <a:bodyPr wrap="square" rtlCol="0">
              <a:spAutoFit/>
            </a:bodyPr>
            <a:lstStyle/>
            <a:p>
              <a:pPr algn="ctr">
                <a:buClrTx/>
                <a:buSzTx/>
                <a:buFontTx/>
              </a:pPr>
              <a:r>
                <a:rPr lang="zh-CN" altLang="en-US" sz="1400"/>
                <a:t>目标多普勒/距离-时间图</a:t>
              </a:r>
            </a:p>
          </p:txBody>
        </p:sp>
        <p:sp>
          <p:nvSpPr>
            <p:cNvPr id="61" name="文本框 60"/>
            <p:cNvSpPr txBox="1"/>
            <p:nvPr>
              <p:custDataLst>
                <p:tags r:id="rId5"/>
              </p:custDataLst>
            </p:nvPr>
          </p:nvSpPr>
          <p:spPr>
            <a:xfrm>
              <a:off x="10764" y="8049"/>
              <a:ext cx="2033" cy="830"/>
            </a:xfrm>
            <a:prstGeom prst="rect">
              <a:avLst/>
            </a:prstGeom>
            <a:noFill/>
          </p:spPr>
          <p:txBody>
            <a:bodyPr wrap="square" rtlCol="0">
              <a:spAutoFit/>
            </a:bodyPr>
            <a:lstStyle/>
            <a:p>
              <a:pPr algn="ctr">
                <a:buClrTx/>
                <a:buSzTx/>
                <a:buNone/>
              </a:pPr>
              <a:r>
                <a:rPr lang="zh-CN" altLang="en-US" sz="1400"/>
                <a:t>跑远</a:t>
              </a:r>
            </a:p>
            <a:p>
              <a:pPr algn="ctr">
                <a:buClrTx/>
                <a:buSzTx/>
                <a:buNone/>
              </a:pPr>
              <a:r>
                <a:rPr lang="zh-CN" altLang="en-US" sz="1400"/>
                <a:t>（负多普勒）</a:t>
              </a:r>
            </a:p>
          </p:txBody>
        </p:sp>
        <p:cxnSp>
          <p:nvCxnSpPr>
            <p:cNvPr id="62" name="直接箭头连接符 61"/>
            <p:cNvCxnSpPr>
              <a:stCxn id="67" idx="2"/>
            </p:cNvCxnSpPr>
            <p:nvPr>
              <p:custDataLst>
                <p:tags r:id="rId6"/>
              </p:custDataLst>
            </p:nvPr>
          </p:nvCxnSpPr>
          <p:spPr>
            <a:xfrm flipH="1">
              <a:off x="12575" y="7312"/>
              <a:ext cx="394" cy="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6" name="文本框 65"/>
            <p:cNvSpPr txBox="1"/>
            <p:nvPr>
              <p:custDataLst>
                <p:tags r:id="rId7"/>
              </p:custDataLst>
            </p:nvPr>
          </p:nvSpPr>
          <p:spPr>
            <a:xfrm>
              <a:off x="10932" y="6929"/>
              <a:ext cx="1731" cy="830"/>
            </a:xfrm>
            <a:prstGeom prst="rect">
              <a:avLst/>
            </a:prstGeom>
            <a:noFill/>
          </p:spPr>
          <p:txBody>
            <a:bodyPr wrap="square" rtlCol="0">
              <a:spAutoFit/>
            </a:bodyPr>
            <a:lstStyle/>
            <a:p>
              <a:pPr algn="ctr"/>
              <a:r>
                <a:rPr lang="zh-CN" altLang="en-US" sz="1400"/>
                <a:t>跑近</a:t>
              </a:r>
            </a:p>
            <a:p>
              <a:pPr algn="ctr"/>
              <a:r>
                <a:rPr lang="zh-CN" altLang="en-US" sz="1400"/>
                <a:t>（正多普勒）</a:t>
              </a:r>
              <a:endParaRPr lang="zh-CN" altLang="en-US" sz="900">
                <a:latin typeface="黑体" panose="02010609060101010101" pitchFamily="49" charset="-122"/>
                <a:ea typeface="黑体" panose="02010609060101010101" pitchFamily="49" charset="-122"/>
              </a:endParaRPr>
            </a:p>
          </p:txBody>
        </p:sp>
        <p:sp>
          <p:nvSpPr>
            <p:cNvPr id="67" name="椭圆 66"/>
            <p:cNvSpPr/>
            <p:nvPr>
              <p:custDataLst>
                <p:tags r:id="rId8"/>
              </p:custDataLst>
            </p:nvPr>
          </p:nvSpPr>
          <p:spPr>
            <a:xfrm>
              <a:off x="12969" y="7072"/>
              <a:ext cx="2553" cy="479"/>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椭圆 67"/>
            <p:cNvSpPr/>
            <p:nvPr>
              <p:custDataLst>
                <p:tags r:id="rId9"/>
              </p:custDataLst>
            </p:nvPr>
          </p:nvSpPr>
          <p:spPr>
            <a:xfrm>
              <a:off x="12978" y="8417"/>
              <a:ext cx="2553" cy="431"/>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71" name="直接箭头连接符 70"/>
            <p:cNvCxnSpPr/>
            <p:nvPr>
              <p:custDataLst>
                <p:tags r:id="rId10"/>
              </p:custDataLst>
            </p:nvPr>
          </p:nvCxnSpPr>
          <p:spPr>
            <a:xfrm flipH="1" flipV="1">
              <a:off x="12603" y="8628"/>
              <a:ext cx="366" cy="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 name="文本框 71"/>
            <p:cNvSpPr txBox="1"/>
            <p:nvPr>
              <p:custDataLst>
                <p:tags r:id="rId11"/>
              </p:custDataLst>
            </p:nvPr>
          </p:nvSpPr>
          <p:spPr>
            <a:xfrm>
              <a:off x="10276" y="8875"/>
              <a:ext cx="2387" cy="830"/>
            </a:xfrm>
            <a:prstGeom prst="rect">
              <a:avLst/>
            </a:prstGeom>
            <a:noFill/>
          </p:spPr>
          <p:txBody>
            <a:bodyPr wrap="square" rtlCol="0">
              <a:spAutoFit/>
            </a:bodyPr>
            <a:lstStyle/>
            <a:p>
              <a:pPr algn="ctr">
                <a:buClrTx/>
                <a:buSzTx/>
                <a:buNone/>
              </a:pPr>
              <a:r>
                <a:rPr lang="zh-CN" altLang="en-US" sz="1400"/>
                <a:t>距离在0m和12m间周期变化</a:t>
              </a:r>
            </a:p>
          </p:txBody>
        </p:sp>
        <p:cxnSp>
          <p:nvCxnSpPr>
            <p:cNvPr id="73" name="直接箭头连接符 72"/>
            <p:cNvCxnSpPr/>
            <p:nvPr>
              <p:custDataLst>
                <p:tags r:id="rId12"/>
              </p:custDataLst>
            </p:nvPr>
          </p:nvCxnSpPr>
          <p:spPr>
            <a:xfrm flipH="1" flipV="1">
              <a:off x="12589" y="9266"/>
              <a:ext cx="366" cy="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5" name="椭圆 74"/>
            <p:cNvSpPr/>
            <p:nvPr>
              <p:custDataLst>
                <p:tags r:id="rId13"/>
              </p:custDataLst>
            </p:nvPr>
          </p:nvSpPr>
          <p:spPr>
            <a:xfrm>
              <a:off x="12978" y="8980"/>
              <a:ext cx="2553" cy="5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6" name="矩形 25"/>
          <p:cNvSpPr/>
          <p:nvPr/>
        </p:nvSpPr>
        <p:spPr>
          <a:xfrm>
            <a:off x="5874385" y="1047750"/>
            <a:ext cx="6176645" cy="5313045"/>
          </a:xfrm>
          <a:prstGeom prst="rect">
            <a:avLst/>
          </a:prstGeom>
          <a:noFill/>
          <a:ln w="28575" cmpd="sng">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536940" y="847090"/>
            <a:ext cx="1161415" cy="368300"/>
          </a:xfrm>
          <a:prstGeom prst="rect">
            <a:avLst/>
          </a:prstGeom>
          <a:solidFill>
            <a:schemeClr val="bg1"/>
          </a:solidFill>
        </p:spPr>
        <p:txBody>
          <a:bodyPr wrap="square" rtlCol="0">
            <a:spAutoFit/>
          </a:bodyPr>
          <a:lstStyle/>
          <a:p>
            <a:pPr algn="ctr"/>
            <a:r>
              <a:rPr lang="zh-CN" altLang="en-US"/>
              <a:t>实验结果</a:t>
            </a:r>
          </a:p>
        </p:txBody>
      </p:sp>
      <p:sp>
        <p:nvSpPr>
          <p:cNvPr id="30" name="矩形 29"/>
          <p:cNvSpPr/>
          <p:nvPr/>
        </p:nvSpPr>
        <p:spPr>
          <a:xfrm>
            <a:off x="4157345" y="4411980"/>
            <a:ext cx="301625" cy="52260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3307080" y="3845560"/>
            <a:ext cx="850265" cy="368300"/>
          </a:xfrm>
          <a:prstGeom prst="rect">
            <a:avLst/>
          </a:prstGeom>
          <a:solidFill>
            <a:schemeClr val="bg1"/>
          </a:solidFill>
        </p:spPr>
        <p:txBody>
          <a:bodyPr wrap="square" rtlCol="0">
            <a:spAutoFit/>
          </a:bodyPr>
          <a:lstStyle/>
          <a:p>
            <a:r>
              <a:rPr lang="en-US" altLang="zh-CN"/>
              <a:t>Target</a:t>
            </a:r>
          </a:p>
        </p:txBody>
      </p:sp>
      <p:cxnSp>
        <p:nvCxnSpPr>
          <p:cNvPr id="36" name="直接箭头连接符 35"/>
          <p:cNvCxnSpPr>
            <a:stCxn id="30" idx="1"/>
            <a:endCxn id="35" idx="2"/>
          </p:cNvCxnSpPr>
          <p:nvPr/>
        </p:nvCxnSpPr>
        <p:spPr>
          <a:xfrm flipH="1" flipV="1">
            <a:off x="3732530" y="4213860"/>
            <a:ext cx="424815" cy="459740"/>
          </a:xfrm>
          <a:prstGeom prst="straightConnector1">
            <a:avLst/>
          </a:prstGeom>
          <a:ln w="28575" cmpd="sng">
            <a:solidFill>
              <a:schemeClr val="bg1"/>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13"/>
          <a:srcRect l="4631" t="2984" r="7936"/>
          <a:stretch>
            <a:fillRect/>
          </a:stretch>
        </p:blipFill>
        <p:spPr>
          <a:xfrm>
            <a:off x="1322070" y="3622040"/>
            <a:ext cx="3719811" cy="3240000"/>
          </a:xfrm>
          <a:prstGeom prst="rect">
            <a:avLst/>
          </a:prstGeom>
        </p:spPr>
      </p:pic>
      <p:grpSp>
        <p:nvGrpSpPr>
          <p:cNvPr id="9" name="组合 8"/>
          <p:cNvGrpSpPr/>
          <p:nvPr/>
        </p:nvGrpSpPr>
        <p:grpSpPr>
          <a:xfrm>
            <a:off x="139700" y="892175"/>
            <a:ext cx="4902200" cy="2700020"/>
            <a:chOff x="-434" y="2565"/>
            <a:chExt cx="7720" cy="4252"/>
          </a:xfrm>
        </p:grpSpPr>
        <p:pic>
          <p:nvPicPr>
            <p:cNvPr id="40" name="图片 39"/>
            <p:cNvPicPr>
              <a:picLocks noChangeAspect="1"/>
            </p:cNvPicPr>
            <p:nvPr>
              <p:custDataLst>
                <p:tags r:id="rId10"/>
              </p:custDataLst>
            </p:nvPr>
          </p:nvPicPr>
          <p:blipFill>
            <a:blip r:embed="rId14"/>
            <a:stretch>
              <a:fillRect/>
            </a:stretch>
          </p:blipFill>
          <p:spPr>
            <a:xfrm>
              <a:off x="1941" y="2565"/>
              <a:ext cx="5345" cy="4252"/>
            </a:xfrm>
            <a:prstGeom prst="rect">
              <a:avLst/>
            </a:prstGeom>
          </p:spPr>
        </p:pic>
        <p:sp>
          <p:nvSpPr>
            <p:cNvPr id="7" name="文本框 6"/>
            <p:cNvSpPr txBox="1"/>
            <p:nvPr>
              <p:custDataLst>
                <p:tags r:id="rId11"/>
              </p:custDataLst>
            </p:nvPr>
          </p:nvSpPr>
          <p:spPr>
            <a:xfrm>
              <a:off x="-434" y="4076"/>
              <a:ext cx="2216" cy="1261"/>
            </a:xfrm>
            <a:prstGeom prst="rect">
              <a:avLst/>
            </a:prstGeom>
            <a:noFill/>
          </p:spPr>
          <p:txBody>
            <a:bodyPr wrap="square" rtlCol="0">
              <a:noAutofit/>
            </a:bodyPr>
            <a:lstStyle/>
            <a:p>
              <a:pPr algn="ctr"/>
              <a:r>
                <a:rPr lang="zh-CN" altLang="en-US"/>
                <a:t>无人机运动实验场景</a:t>
              </a:r>
            </a:p>
          </p:txBody>
        </p:sp>
      </p:grpSp>
      <p:sp>
        <p:nvSpPr>
          <p:cNvPr id="10" name="文本框 9"/>
          <p:cNvSpPr txBox="1"/>
          <p:nvPr>
            <p:custDataLst>
              <p:tags r:id="rId2"/>
            </p:custDataLst>
          </p:nvPr>
        </p:nvSpPr>
        <p:spPr>
          <a:xfrm>
            <a:off x="0" y="4811395"/>
            <a:ext cx="1407160" cy="650240"/>
          </a:xfrm>
          <a:prstGeom prst="rect">
            <a:avLst/>
          </a:prstGeom>
          <a:noFill/>
        </p:spPr>
        <p:txBody>
          <a:bodyPr wrap="square" rtlCol="0">
            <a:noAutofit/>
          </a:bodyPr>
          <a:lstStyle/>
          <a:p>
            <a:pPr algn="ctr"/>
            <a:r>
              <a:rPr lang="zh-CN" altLang="en-US"/>
              <a:t>无人机飞行轨迹估计</a:t>
            </a:r>
          </a:p>
        </p:txBody>
      </p:sp>
      <p:grpSp>
        <p:nvGrpSpPr>
          <p:cNvPr id="14" name="组合 13"/>
          <p:cNvGrpSpPr/>
          <p:nvPr/>
        </p:nvGrpSpPr>
        <p:grpSpPr>
          <a:xfrm>
            <a:off x="5633720" y="725170"/>
            <a:ext cx="6065520" cy="6083935"/>
            <a:chOff x="8872" y="1142"/>
            <a:chExt cx="9552" cy="9242"/>
          </a:xfrm>
        </p:grpSpPr>
        <p:sp>
          <p:nvSpPr>
            <p:cNvPr id="12" name="矩形 11"/>
            <p:cNvSpPr/>
            <p:nvPr/>
          </p:nvSpPr>
          <p:spPr>
            <a:xfrm>
              <a:off x="8872" y="1462"/>
              <a:ext cx="9552" cy="8922"/>
            </a:xfrm>
            <a:prstGeom prst="rect">
              <a:avLst/>
            </a:prstGeom>
            <a:noFill/>
            <a:ln w="28575"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2685" y="1142"/>
              <a:ext cx="1957" cy="559"/>
            </a:xfrm>
            <a:prstGeom prst="rect">
              <a:avLst/>
            </a:prstGeom>
            <a:solidFill>
              <a:schemeClr val="bg1"/>
            </a:solidFill>
          </p:spPr>
          <p:txBody>
            <a:bodyPr wrap="square" rtlCol="0">
              <a:spAutoFit/>
            </a:bodyPr>
            <a:lstStyle/>
            <a:p>
              <a:pPr algn="ctr"/>
              <a:r>
                <a:rPr lang="zh-CN" altLang="en-US"/>
                <a:t>误差分析</a:t>
              </a:r>
            </a:p>
          </p:txBody>
        </p:sp>
      </p:grpSp>
      <p:sp>
        <p:nvSpPr>
          <p:cNvPr id="22" name="文本框 21"/>
          <p:cNvSpPr txBox="1"/>
          <p:nvPr>
            <p:custDataLst>
              <p:tags r:id="rId3"/>
            </p:custDataLst>
          </p:nvPr>
        </p:nvSpPr>
        <p:spPr>
          <a:xfrm>
            <a:off x="6337300" y="6216650"/>
            <a:ext cx="1717675" cy="306705"/>
          </a:xfrm>
          <a:prstGeom prst="rect">
            <a:avLst/>
          </a:prstGeom>
          <a:noFill/>
        </p:spPr>
        <p:txBody>
          <a:bodyPr wrap="square" rtlCol="0">
            <a:spAutoFit/>
          </a:bodyPr>
          <a:lstStyle/>
          <a:p>
            <a:pPr algn="ctr">
              <a:buClrTx/>
              <a:buSzTx/>
              <a:buFontTx/>
            </a:pPr>
            <a:r>
              <a:rPr lang="en-US" altLang="zh-CN" sz="1400"/>
              <a:t>AoA</a:t>
            </a:r>
            <a:r>
              <a:rPr lang="zh-CN" altLang="en-US" sz="1400"/>
              <a:t>估计误差</a:t>
            </a:r>
          </a:p>
        </p:txBody>
      </p:sp>
      <p:grpSp>
        <p:nvGrpSpPr>
          <p:cNvPr id="45" name="组合 44"/>
          <p:cNvGrpSpPr/>
          <p:nvPr/>
        </p:nvGrpSpPr>
        <p:grpSpPr>
          <a:xfrm>
            <a:off x="5778500" y="1219200"/>
            <a:ext cx="5824855" cy="2832100"/>
            <a:chOff x="9100" y="1725"/>
            <a:chExt cx="9173" cy="4460"/>
          </a:xfrm>
        </p:grpSpPr>
        <p:grpSp>
          <p:nvGrpSpPr>
            <p:cNvPr id="27" name="组合 26"/>
            <p:cNvGrpSpPr/>
            <p:nvPr/>
          </p:nvGrpSpPr>
          <p:grpSpPr>
            <a:xfrm>
              <a:off x="9100" y="2246"/>
              <a:ext cx="4534" cy="3893"/>
              <a:chOff x="9100" y="2246"/>
              <a:chExt cx="4534" cy="3893"/>
            </a:xfrm>
          </p:grpSpPr>
          <p:pic>
            <p:nvPicPr>
              <p:cNvPr id="15" name="图片 14" descr="Range_error"/>
              <p:cNvPicPr>
                <a:picLocks noChangeAspect="1"/>
              </p:cNvPicPr>
              <p:nvPr/>
            </p:nvPicPr>
            <p:blipFill>
              <a:blip r:embed="rId15"/>
              <a:stretch>
                <a:fillRect/>
              </a:stretch>
            </p:blipFill>
            <p:spPr>
              <a:xfrm>
                <a:off x="9100" y="2246"/>
                <a:ext cx="4535" cy="3402"/>
              </a:xfrm>
              <a:prstGeom prst="rect">
                <a:avLst/>
              </a:prstGeom>
            </p:spPr>
          </p:pic>
          <p:sp>
            <p:nvSpPr>
              <p:cNvPr id="17" name="文本框 16"/>
              <p:cNvSpPr txBox="1"/>
              <p:nvPr/>
            </p:nvSpPr>
            <p:spPr>
              <a:xfrm>
                <a:off x="10171" y="5657"/>
                <a:ext cx="2705" cy="483"/>
              </a:xfrm>
              <a:prstGeom prst="rect">
                <a:avLst/>
              </a:prstGeom>
              <a:noFill/>
            </p:spPr>
            <p:txBody>
              <a:bodyPr wrap="square" rtlCol="0">
                <a:spAutoFit/>
              </a:bodyPr>
              <a:lstStyle/>
              <a:p>
                <a:pPr algn="ctr">
                  <a:buClrTx/>
                  <a:buSzTx/>
                  <a:buFontTx/>
                </a:pPr>
                <a:r>
                  <a:rPr lang="zh-CN" altLang="en-US" sz="1400"/>
                  <a:t>距离估计误差</a:t>
                </a:r>
              </a:p>
            </p:txBody>
          </p:sp>
        </p:grpSp>
        <p:sp>
          <p:nvSpPr>
            <p:cNvPr id="28" name="文本框 27"/>
            <p:cNvSpPr txBox="1"/>
            <p:nvPr/>
          </p:nvSpPr>
          <p:spPr>
            <a:xfrm>
              <a:off x="12305" y="1725"/>
              <a:ext cx="3007" cy="483"/>
            </a:xfrm>
            <a:prstGeom prst="rect">
              <a:avLst/>
            </a:prstGeom>
            <a:noFill/>
          </p:spPr>
          <p:txBody>
            <a:bodyPr wrap="square" rtlCol="0" anchor="t">
              <a:spAutoFit/>
            </a:bodyPr>
            <a:lstStyle/>
            <a:p>
              <a:pPr algn="ctr">
                <a:buClrTx/>
                <a:buSzTx/>
                <a:buFontTx/>
              </a:pPr>
              <a:r>
                <a:rPr lang="zh-CN" altLang="en-US" sz="1400"/>
                <a:t>距离平均误差3.03m</a:t>
              </a:r>
            </a:p>
          </p:txBody>
        </p:sp>
        <p:grpSp>
          <p:nvGrpSpPr>
            <p:cNvPr id="36" name="组合 35"/>
            <p:cNvGrpSpPr/>
            <p:nvPr/>
          </p:nvGrpSpPr>
          <p:grpSpPr>
            <a:xfrm>
              <a:off x="13739" y="2255"/>
              <a:ext cx="4534" cy="3930"/>
              <a:chOff x="13739" y="2255"/>
              <a:chExt cx="4534" cy="3930"/>
            </a:xfrm>
          </p:grpSpPr>
          <p:grpSp>
            <p:nvGrpSpPr>
              <p:cNvPr id="26" name="组合 25"/>
              <p:cNvGrpSpPr/>
              <p:nvPr/>
            </p:nvGrpSpPr>
            <p:grpSpPr>
              <a:xfrm>
                <a:off x="13739" y="2255"/>
                <a:ext cx="4534" cy="3931"/>
                <a:chOff x="13739" y="2255"/>
                <a:chExt cx="4534" cy="3931"/>
              </a:xfrm>
            </p:grpSpPr>
            <p:pic>
              <p:nvPicPr>
                <p:cNvPr id="16" name="图片 15" descr="Range_CDF"/>
                <p:cNvPicPr>
                  <a:picLocks noChangeAspect="1"/>
                </p:cNvPicPr>
                <p:nvPr/>
              </p:nvPicPr>
              <p:blipFill>
                <a:blip r:embed="rId16"/>
                <a:stretch>
                  <a:fillRect/>
                </a:stretch>
              </p:blipFill>
              <p:spPr>
                <a:xfrm>
                  <a:off x="13739" y="2255"/>
                  <a:ext cx="4535" cy="3402"/>
                </a:xfrm>
                <a:prstGeom prst="rect">
                  <a:avLst/>
                </a:prstGeom>
              </p:spPr>
            </p:pic>
            <p:sp>
              <p:nvSpPr>
                <p:cNvPr id="19" name="文本框 18"/>
                <p:cNvSpPr txBox="1"/>
                <p:nvPr>
                  <p:custDataLst>
                    <p:tags r:id="rId9"/>
                  </p:custDataLst>
                </p:nvPr>
              </p:nvSpPr>
              <p:spPr>
                <a:xfrm>
                  <a:off x="14642" y="5704"/>
                  <a:ext cx="3239" cy="483"/>
                </a:xfrm>
                <a:prstGeom prst="rect">
                  <a:avLst/>
                </a:prstGeom>
                <a:noFill/>
              </p:spPr>
              <p:txBody>
                <a:bodyPr wrap="square" rtlCol="0">
                  <a:spAutoFit/>
                </a:bodyPr>
                <a:lstStyle/>
                <a:p>
                  <a:pPr algn="ctr">
                    <a:buClrTx/>
                    <a:buSzTx/>
                    <a:buFontTx/>
                  </a:pPr>
                  <a:r>
                    <a:rPr lang="zh-CN" altLang="en-US" sz="1400"/>
                    <a:t>距离误差CDF分析</a:t>
                  </a:r>
                </a:p>
              </p:txBody>
            </p:sp>
          </p:grpSp>
          <p:sp>
            <p:nvSpPr>
              <p:cNvPr id="29" name="椭圆 28"/>
              <p:cNvSpPr/>
              <p:nvPr/>
            </p:nvSpPr>
            <p:spPr>
              <a:xfrm>
                <a:off x="15942" y="2488"/>
                <a:ext cx="252" cy="269"/>
              </a:xfrm>
              <a:prstGeom prst="ellipse">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636" y="2590"/>
                <a:ext cx="1480" cy="483"/>
              </a:xfrm>
              <a:prstGeom prst="rect">
                <a:avLst/>
              </a:prstGeom>
              <a:noFill/>
            </p:spPr>
            <p:txBody>
              <a:bodyPr wrap="square" rtlCol="0">
                <a:spAutoFit/>
              </a:bodyPr>
              <a:lstStyle/>
              <a:p>
                <a:r>
                  <a:rPr lang="en-US" altLang="zh-CN" sz="1400">
                    <a:solidFill>
                      <a:schemeClr val="tx1"/>
                    </a:solidFill>
                  </a:rPr>
                  <a:t>(5.6,0.9)</a:t>
                </a:r>
              </a:p>
            </p:txBody>
          </p:sp>
          <p:cxnSp>
            <p:nvCxnSpPr>
              <p:cNvPr id="32" name="直接箭头连接符 31"/>
              <p:cNvCxnSpPr>
                <a:stCxn id="29" idx="6"/>
                <a:endCxn id="30" idx="1"/>
              </p:cNvCxnSpPr>
              <p:nvPr/>
            </p:nvCxnSpPr>
            <p:spPr>
              <a:xfrm>
                <a:off x="16194" y="2623"/>
                <a:ext cx="442" cy="209"/>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44" name="组合 43"/>
          <p:cNvGrpSpPr/>
          <p:nvPr/>
        </p:nvGrpSpPr>
        <p:grpSpPr>
          <a:xfrm>
            <a:off x="5844540" y="4035425"/>
            <a:ext cx="5758815" cy="2773045"/>
            <a:chOff x="9204" y="5905"/>
            <a:chExt cx="9069" cy="4367"/>
          </a:xfrm>
        </p:grpSpPr>
        <p:grpSp>
          <p:nvGrpSpPr>
            <p:cNvPr id="37" name="组合 36"/>
            <p:cNvGrpSpPr/>
            <p:nvPr/>
          </p:nvGrpSpPr>
          <p:grpSpPr>
            <a:xfrm>
              <a:off x="13739" y="6388"/>
              <a:ext cx="4534" cy="3884"/>
              <a:chOff x="13739" y="6388"/>
              <a:chExt cx="4534" cy="3884"/>
            </a:xfrm>
          </p:grpSpPr>
          <p:grpSp>
            <p:nvGrpSpPr>
              <p:cNvPr id="25" name="组合 24"/>
              <p:cNvGrpSpPr/>
              <p:nvPr/>
            </p:nvGrpSpPr>
            <p:grpSpPr>
              <a:xfrm>
                <a:off x="13739" y="6388"/>
                <a:ext cx="4534" cy="3884"/>
                <a:chOff x="13739" y="6388"/>
                <a:chExt cx="4534" cy="3884"/>
              </a:xfrm>
            </p:grpSpPr>
            <p:pic>
              <p:nvPicPr>
                <p:cNvPr id="21" name="图片 20" descr="AoA_CDF"/>
                <p:cNvPicPr>
                  <a:picLocks noChangeAspect="1"/>
                </p:cNvPicPr>
                <p:nvPr/>
              </p:nvPicPr>
              <p:blipFill>
                <a:blip r:embed="rId17"/>
                <a:stretch>
                  <a:fillRect/>
                </a:stretch>
              </p:blipFill>
              <p:spPr>
                <a:xfrm>
                  <a:off x="13739" y="6388"/>
                  <a:ext cx="4535" cy="3402"/>
                </a:xfrm>
                <a:prstGeom prst="rect">
                  <a:avLst/>
                </a:prstGeom>
              </p:spPr>
            </p:pic>
            <p:sp>
              <p:nvSpPr>
                <p:cNvPr id="23" name="文本框 22"/>
                <p:cNvSpPr txBox="1"/>
                <p:nvPr>
                  <p:custDataLst>
                    <p:tags r:id="rId8"/>
                  </p:custDataLst>
                </p:nvPr>
              </p:nvSpPr>
              <p:spPr>
                <a:xfrm>
                  <a:off x="14725" y="9790"/>
                  <a:ext cx="2705" cy="483"/>
                </a:xfrm>
                <a:prstGeom prst="rect">
                  <a:avLst/>
                </a:prstGeom>
                <a:noFill/>
              </p:spPr>
              <p:txBody>
                <a:bodyPr wrap="square" rtlCol="0">
                  <a:spAutoFit/>
                </a:bodyPr>
                <a:lstStyle/>
                <a:p>
                  <a:pPr algn="ctr">
                    <a:buClrTx/>
                    <a:buSzTx/>
                    <a:buFontTx/>
                  </a:pPr>
                  <a:r>
                    <a:rPr lang="en-US" altLang="zh-CN" sz="1400"/>
                    <a:t>AoA</a:t>
                  </a:r>
                  <a:r>
                    <a:rPr lang="zh-CN" altLang="en-US" sz="1400"/>
                    <a:t>误差</a:t>
                  </a:r>
                  <a:r>
                    <a:rPr lang="en-US" altLang="zh-CN" sz="1400"/>
                    <a:t>CDF</a:t>
                  </a:r>
                  <a:r>
                    <a:rPr lang="zh-CN" altLang="en-US" sz="1400"/>
                    <a:t>分析</a:t>
                  </a:r>
                </a:p>
              </p:txBody>
            </p:sp>
          </p:grpSp>
          <p:sp>
            <p:nvSpPr>
              <p:cNvPr id="33" name="椭圆 32"/>
              <p:cNvSpPr/>
              <p:nvPr>
                <p:custDataLst>
                  <p:tags r:id="rId5"/>
                </p:custDataLst>
              </p:nvPr>
            </p:nvSpPr>
            <p:spPr>
              <a:xfrm>
                <a:off x="16075" y="6608"/>
                <a:ext cx="252" cy="269"/>
              </a:xfrm>
              <a:prstGeom prst="ellipse">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custDataLst>
                  <p:tags r:id="rId6"/>
                </p:custDataLst>
              </p:nvPr>
            </p:nvSpPr>
            <p:spPr>
              <a:xfrm>
                <a:off x="16636" y="6877"/>
                <a:ext cx="1480" cy="483"/>
              </a:xfrm>
              <a:prstGeom prst="rect">
                <a:avLst/>
              </a:prstGeom>
              <a:noFill/>
            </p:spPr>
            <p:txBody>
              <a:bodyPr wrap="square" rtlCol="0">
                <a:spAutoFit/>
              </a:bodyPr>
              <a:lstStyle/>
              <a:p>
                <a:r>
                  <a:rPr lang="en-US" altLang="zh-CN" sz="1400">
                    <a:solidFill>
                      <a:schemeClr val="tx1"/>
                    </a:solidFill>
                  </a:rPr>
                  <a:t>(3.4,0.9)</a:t>
                </a:r>
              </a:p>
            </p:txBody>
          </p:sp>
          <p:cxnSp>
            <p:nvCxnSpPr>
              <p:cNvPr id="35" name="直接箭头连接符 34"/>
              <p:cNvCxnSpPr>
                <a:stCxn id="33" idx="5"/>
                <a:endCxn id="34" idx="1"/>
              </p:cNvCxnSpPr>
              <p:nvPr>
                <p:custDataLst>
                  <p:tags r:id="rId7"/>
                </p:custDataLst>
              </p:nvPr>
            </p:nvCxnSpPr>
            <p:spPr>
              <a:xfrm>
                <a:off x="16290" y="6838"/>
                <a:ext cx="346" cy="281"/>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9204" y="6388"/>
              <a:ext cx="4534" cy="3884"/>
              <a:chOff x="9100" y="6388"/>
              <a:chExt cx="4534" cy="3884"/>
            </a:xfrm>
          </p:grpSpPr>
          <p:pic>
            <p:nvPicPr>
              <p:cNvPr id="41" name="图片 40" descr="AoA_error"/>
              <p:cNvPicPr>
                <a:picLocks noChangeAspect="1"/>
              </p:cNvPicPr>
              <p:nvPr/>
            </p:nvPicPr>
            <p:blipFill>
              <a:blip r:embed="rId18"/>
              <a:stretch>
                <a:fillRect/>
              </a:stretch>
            </p:blipFill>
            <p:spPr>
              <a:xfrm>
                <a:off x="9100" y="6388"/>
                <a:ext cx="4535" cy="3402"/>
              </a:xfrm>
              <a:prstGeom prst="rect">
                <a:avLst/>
              </a:prstGeom>
            </p:spPr>
          </p:pic>
          <p:sp>
            <p:nvSpPr>
              <p:cNvPr id="42" name="文本框 41"/>
              <p:cNvSpPr txBox="1"/>
              <p:nvPr>
                <p:custDataLst>
                  <p:tags r:id="rId4"/>
                </p:custDataLst>
              </p:nvPr>
            </p:nvSpPr>
            <p:spPr>
              <a:xfrm>
                <a:off x="9980" y="9790"/>
                <a:ext cx="2705" cy="483"/>
              </a:xfrm>
              <a:prstGeom prst="rect">
                <a:avLst/>
              </a:prstGeom>
              <a:noFill/>
            </p:spPr>
            <p:txBody>
              <a:bodyPr wrap="square" rtlCol="0">
                <a:spAutoFit/>
              </a:bodyPr>
              <a:lstStyle/>
              <a:p>
                <a:pPr algn="ctr">
                  <a:buClrTx/>
                  <a:buSzTx/>
                  <a:buFontTx/>
                </a:pPr>
                <a:r>
                  <a:rPr lang="en-US" altLang="zh-CN" sz="1400"/>
                  <a:t>AoA</a:t>
                </a:r>
                <a:r>
                  <a:rPr lang="zh-CN" altLang="en-US" sz="1400"/>
                  <a:t>估计误差</a:t>
                </a:r>
              </a:p>
            </p:txBody>
          </p:sp>
        </p:grpSp>
        <p:sp>
          <p:nvSpPr>
            <p:cNvPr id="43" name="文本框 42"/>
            <p:cNvSpPr txBox="1"/>
            <p:nvPr/>
          </p:nvSpPr>
          <p:spPr>
            <a:xfrm>
              <a:off x="12409" y="5905"/>
              <a:ext cx="2764" cy="483"/>
            </a:xfrm>
            <a:prstGeom prst="rect">
              <a:avLst/>
            </a:prstGeom>
            <a:noFill/>
          </p:spPr>
          <p:txBody>
            <a:bodyPr wrap="square" rtlCol="0" anchor="t">
              <a:spAutoFit/>
            </a:bodyPr>
            <a:lstStyle/>
            <a:p>
              <a:pPr indent="0" algn="ctr">
                <a:buFont typeface="Wingdings" panose="05000000000000000000" charset="0"/>
                <a:buNone/>
              </a:pPr>
              <a:r>
                <a:rPr lang="zh-CN" altLang="en-US" sz="1400">
                  <a:sym typeface="+mn-ea"/>
                </a:rPr>
                <a:t>角度平均误差为2°</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4CD7A5-4654-4CB8-B29C-D6388F19CDBC}"/>
              </a:ext>
            </a:extLst>
          </p:cNvPr>
          <p:cNvSpPr>
            <a:spLocks noGrp="1"/>
          </p:cNvSpPr>
          <p:nvPr>
            <p:ph type="title"/>
          </p:nvPr>
        </p:nvSpPr>
        <p:spPr/>
        <p:txBody>
          <a:bodyPr/>
          <a:lstStyle/>
          <a:p>
            <a:r>
              <a:rPr lang="en-US" altLang="zh-CN" dirty="0"/>
              <a:t>IEEE 802.11bf</a:t>
            </a:r>
            <a:endParaRPr lang="zh-CN" altLang="en-US" dirty="0"/>
          </a:p>
        </p:txBody>
      </p:sp>
      <p:sp>
        <p:nvSpPr>
          <p:cNvPr id="4" name="灯片编号占位符 3">
            <a:extLst>
              <a:ext uri="{FF2B5EF4-FFF2-40B4-BE49-F238E27FC236}">
                <a16:creationId xmlns:a16="http://schemas.microsoft.com/office/drawing/2014/main" id="{6AE5BEE2-7911-4182-B143-BBF6CAF35A84}"/>
              </a:ext>
            </a:extLst>
          </p:cNvPr>
          <p:cNvSpPr>
            <a:spLocks noGrp="1"/>
          </p:cNvSpPr>
          <p:nvPr>
            <p:ph type="sldNum" sz="quarter" idx="12"/>
          </p:nvPr>
        </p:nvSpPr>
        <p:spPr/>
        <p:txBody>
          <a:bodyPr/>
          <a:lstStyle/>
          <a:p>
            <a:fld id="{11111CF7-3CEA-4476-AA1D-FDB53D59C6A7}" type="slidenum">
              <a:rPr lang="zh-CN" altLang="en-US" smtClean="0"/>
              <a:t>4</a:t>
            </a:fld>
            <a:endParaRPr lang="zh-CN" altLang="en-US"/>
          </a:p>
        </p:txBody>
      </p:sp>
      <p:pic>
        <p:nvPicPr>
          <p:cNvPr id="1026" name="Picture 2" descr="WLAN sensing use case examples">
            <a:extLst>
              <a:ext uri="{FF2B5EF4-FFF2-40B4-BE49-F238E27FC236}">
                <a16:creationId xmlns:a16="http://schemas.microsoft.com/office/drawing/2014/main" id="{5344701A-8417-40FA-902C-025A58135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362384"/>
            <a:ext cx="9463087" cy="532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781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mmWave</a:t>
            </a:r>
            <a:r>
              <a:rPr lang="en-US" dirty="0"/>
              <a:t> Passive Sensing</a:t>
            </a:r>
          </a:p>
        </p:txBody>
      </p:sp>
      <p:sp>
        <p:nvSpPr>
          <p:cNvPr id="4" name="灯片编号占位符 3"/>
          <p:cNvSpPr>
            <a:spLocks noGrp="1"/>
          </p:cNvSpPr>
          <p:nvPr>
            <p:ph type="sldNum" sz="quarter" idx="12"/>
          </p:nvPr>
        </p:nvSpPr>
        <p:spPr/>
        <p:txBody>
          <a:bodyPr/>
          <a:lstStyle/>
          <a:p>
            <a:fld id="{11111CF7-3CEA-4476-AA1D-FDB53D59C6A7}" type="slidenum">
              <a:rPr lang="zh-CN" altLang="en-US" smtClean="0"/>
              <a:t>40</a:t>
            </a:fld>
            <a:endParaRPr lang="zh-CN" altLang="en-US"/>
          </a:p>
        </p:txBody>
      </p:sp>
      <p:pic>
        <p:nvPicPr>
          <p:cNvPr id="11" name="图片 10">
            <a:extLst>
              <a:ext uri="{FF2B5EF4-FFF2-40B4-BE49-F238E27FC236}">
                <a16:creationId xmlns:a16="http://schemas.microsoft.com/office/drawing/2014/main" id="{7FD9B049-37E6-C4CE-0B43-64CF65703935}"/>
              </a:ext>
            </a:extLst>
          </p:cNvPr>
          <p:cNvPicPr>
            <a:picLocks noChangeAspect="1"/>
          </p:cNvPicPr>
          <p:nvPr/>
        </p:nvPicPr>
        <p:blipFill>
          <a:blip r:embed="rId8"/>
          <a:stretch>
            <a:fillRect/>
          </a:stretch>
        </p:blipFill>
        <p:spPr>
          <a:xfrm>
            <a:off x="304472" y="2046288"/>
            <a:ext cx="4956722" cy="3686135"/>
          </a:xfrm>
          <a:prstGeom prst="rect">
            <a:avLst/>
          </a:prstGeom>
        </p:spPr>
      </p:pic>
      <p:pic>
        <p:nvPicPr>
          <p:cNvPr id="8" name="1-1">
            <a:hlinkClick r:id="" action="ppaction://media"/>
            <a:extLst>
              <a:ext uri="{FF2B5EF4-FFF2-40B4-BE49-F238E27FC236}">
                <a16:creationId xmlns:a16="http://schemas.microsoft.com/office/drawing/2014/main" id="{5148B7B8-F6FC-5C4D-01B8-EFA12B4CD44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973801" y="2075617"/>
            <a:ext cx="2865967" cy="1612106"/>
          </a:xfrm>
          <a:prstGeom prst="rect">
            <a:avLst/>
          </a:prstGeom>
        </p:spPr>
      </p:pic>
      <p:pic>
        <p:nvPicPr>
          <p:cNvPr id="12" name="2">
            <a:hlinkClick r:id="" action="ppaction://media"/>
            <a:extLst>
              <a:ext uri="{FF2B5EF4-FFF2-40B4-BE49-F238E27FC236}">
                <a16:creationId xmlns:a16="http://schemas.microsoft.com/office/drawing/2014/main" id="{31E11039-2D50-75C2-8743-E4549A7564DE}"/>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9123400" y="4177904"/>
            <a:ext cx="2865967" cy="1612106"/>
          </a:xfrm>
          <a:prstGeom prst="rect">
            <a:avLst/>
          </a:prstGeom>
        </p:spPr>
      </p:pic>
      <p:pic>
        <p:nvPicPr>
          <p:cNvPr id="13" name="3">
            <a:hlinkClick r:id="" action="ppaction://media"/>
            <a:extLst>
              <a:ext uri="{FF2B5EF4-FFF2-40B4-BE49-F238E27FC236}">
                <a16:creationId xmlns:a16="http://schemas.microsoft.com/office/drawing/2014/main" id="{2406B44F-4625-84F9-A399-64026F189974}"/>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9123401" y="2046288"/>
            <a:ext cx="2865967" cy="1612106"/>
          </a:xfrm>
          <a:prstGeom prst="rect">
            <a:avLst/>
          </a:prstGeom>
        </p:spPr>
      </p:pic>
      <p:sp>
        <p:nvSpPr>
          <p:cNvPr id="16" name="文本框 15">
            <a:extLst>
              <a:ext uri="{FF2B5EF4-FFF2-40B4-BE49-F238E27FC236}">
                <a16:creationId xmlns:a16="http://schemas.microsoft.com/office/drawing/2014/main" id="{C5BF9D4B-8710-A2D2-CC5B-A9C9F4511201}"/>
              </a:ext>
            </a:extLst>
          </p:cNvPr>
          <p:cNvSpPr txBox="1"/>
          <p:nvPr/>
        </p:nvSpPr>
        <p:spPr>
          <a:xfrm>
            <a:off x="5656302" y="4254063"/>
            <a:ext cx="3429000" cy="1200329"/>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60GHz phased array</a:t>
            </a:r>
          </a:p>
          <a:p>
            <a:pPr marL="285750"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Hand gesture recognition</a:t>
            </a:r>
          </a:p>
          <a:p>
            <a:pPr marL="285750"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Both </a:t>
            </a:r>
            <a:r>
              <a:rPr lang="en-US" altLang="zh-CN" dirty="0" err="1">
                <a:latin typeface="Calibri" panose="020F0502020204030204" pitchFamily="34" charset="0"/>
                <a:cs typeface="Calibri" panose="020F0502020204030204" pitchFamily="34" charset="0"/>
              </a:rPr>
              <a:t>LoS</a:t>
            </a:r>
            <a:r>
              <a:rPr lang="en-US" altLang="zh-CN" dirty="0">
                <a:latin typeface="Calibri" panose="020F0502020204030204" pitchFamily="34" charset="0"/>
                <a:cs typeface="Calibri" panose="020F0502020204030204" pitchFamily="34" charset="0"/>
              </a:rPr>
              <a:t> and </a:t>
            </a:r>
            <a:r>
              <a:rPr lang="en-US" altLang="zh-CN" dirty="0" err="1">
                <a:latin typeface="Calibri" panose="020F0502020204030204" pitchFamily="34" charset="0"/>
                <a:cs typeface="Calibri" panose="020F0502020204030204" pitchFamily="34" charset="0"/>
              </a:rPr>
              <a:t>NLoS</a:t>
            </a:r>
            <a:r>
              <a:rPr lang="en-US" altLang="zh-CN" dirty="0">
                <a:latin typeface="Calibri" panose="020F0502020204030204" pitchFamily="34" charset="0"/>
                <a:cs typeface="Calibri" panose="020F0502020204030204" pitchFamily="34" charset="0"/>
              </a:rPr>
              <a:t> are used as reference channel </a:t>
            </a:r>
          </a:p>
        </p:txBody>
      </p:sp>
    </p:spTree>
    <p:extLst>
      <p:ext uri="{BB962C8B-B14F-4D97-AF65-F5344CB8AC3E}">
        <p14:creationId xmlns:p14="http://schemas.microsoft.com/office/powerpoint/2010/main" val="386091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01"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0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fill="hold" display="0">
                  <p:stCondLst>
                    <p:cond delay="indefinite"/>
                  </p:stCondLst>
                </p:cTn>
                <p:tgtEl>
                  <p:spTgt spid="12"/>
                </p:tgtEl>
              </p:cMediaNode>
            </p:video>
            <p:seq concurrent="1" nextAc="seek">
              <p:cTn id="22" restart="whenNotActive" fill="hold" evtFilter="cancelBubble" nodeType="interactiveSeq">
                <p:stCondLst>
                  <p:cond evt="onClick" delay="0">
                    <p:tgtEl>
                      <p:spTgt spid="1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2"/>
                                        </p:tgtEl>
                                      </p:cBhvr>
                                    </p:cmd>
                                  </p:childTnLst>
                                </p:cTn>
                              </p:par>
                            </p:childTnLst>
                          </p:cTn>
                        </p:par>
                      </p:childTnLst>
                    </p:cTn>
                  </p:par>
                </p:childTnLst>
              </p:cTn>
              <p:nextCondLst>
                <p:cond evt="onClick" delay="0">
                  <p:tgtEl>
                    <p:spTgt spid="12"/>
                  </p:tgtEl>
                </p:cond>
              </p:nextCondLst>
            </p:seq>
            <p:video>
              <p:cMediaNode vol="80000">
                <p:cTn id="27" fill="hold" display="0">
                  <p:stCondLst>
                    <p:cond delay="indefinite"/>
                  </p:stCondLst>
                </p:cTn>
                <p:tgtEl>
                  <p:spTgt spid="13"/>
                </p:tgtEl>
              </p:cMediaNode>
            </p:video>
            <p:seq concurrent="1" nextAc="seek">
              <p:cTn id="28" restart="whenNotActive" fill="hold" evtFilter="cancelBubble" nodeType="interactiveSeq">
                <p:stCondLst>
                  <p:cond evt="onClick" delay="0">
                    <p:tgtEl>
                      <p:spTgt spid="1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mmWave</a:t>
            </a:r>
            <a:r>
              <a:rPr lang="en-US" dirty="0"/>
              <a:t> Passive Sensing</a:t>
            </a:r>
          </a:p>
        </p:txBody>
      </p:sp>
      <p:sp>
        <p:nvSpPr>
          <p:cNvPr id="4" name="灯片编号占位符 3"/>
          <p:cNvSpPr>
            <a:spLocks noGrp="1"/>
          </p:cNvSpPr>
          <p:nvPr>
            <p:ph type="sldNum" sz="quarter" idx="12"/>
          </p:nvPr>
        </p:nvSpPr>
        <p:spPr/>
        <p:txBody>
          <a:bodyPr/>
          <a:lstStyle/>
          <a:p>
            <a:fld id="{11111CF7-3CEA-4476-AA1D-FDB53D59C6A7}" type="slidenum">
              <a:rPr lang="zh-CN" altLang="en-US" smtClean="0"/>
              <a:t>41</a:t>
            </a:fld>
            <a:endParaRPr lang="zh-CN" altLang="en-US"/>
          </a:p>
        </p:txBody>
      </p:sp>
      <p:pic>
        <p:nvPicPr>
          <p:cNvPr id="9" name="图片 8">
            <a:extLst>
              <a:ext uri="{FF2B5EF4-FFF2-40B4-BE49-F238E27FC236}">
                <a16:creationId xmlns:a16="http://schemas.microsoft.com/office/drawing/2014/main" id="{6EA5E0AD-2EF2-2DFA-126E-2B092ABA43AD}"/>
              </a:ext>
            </a:extLst>
          </p:cNvPr>
          <p:cNvPicPr>
            <a:picLocks noChangeAspect="1"/>
          </p:cNvPicPr>
          <p:nvPr/>
        </p:nvPicPr>
        <p:blipFill>
          <a:blip r:embed="rId2"/>
          <a:stretch>
            <a:fillRect/>
          </a:stretch>
        </p:blipFill>
        <p:spPr>
          <a:xfrm>
            <a:off x="8781491" y="1567452"/>
            <a:ext cx="3130370" cy="2330765"/>
          </a:xfrm>
          <a:prstGeom prst="rect">
            <a:avLst/>
          </a:prstGeom>
        </p:spPr>
      </p:pic>
      <p:pic>
        <p:nvPicPr>
          <p:cNvPr id="10" name="图片 9">
            <a:extLst>
              <a:ext uri="{FF2B5EF4-FFF2-40B4-BE49-F238E27FC236}">
                <a16:creationId xmlns:a16="http://schemas.microsoft.com/office/drawing/2014/main" id="{7FC3EAAA-C6C2-9F7B-13BA-DC78CD937B8F}"/>
              </a:ext>
            </a:extLst>
          </p:cNvPr>
          <p:cNvPicPr>
            <a:picLocks noChangeAspect="1"/>
          </p:cNvPicPr>
          <p:nvPr/>
        </p:nvPicPr>
        <p:blipFill>
          <a:blip r:embed="rId3"/>
          <a:stretch>
            <a:fillRect/>
          </a:stretch>
        </p:blipFill>
        <p:spPr>
          <a:xfrm>
            <a:off x="188019" y="1611059"/>
            <a:ext cx="3226374" cy="2410334"/>
          </a:xfrm>
          <a:prstGeom prst="rect">
            <a:avLst/>
          </a:prstGeom>
        </p:spPr>
      </p:pic>
      <p:pic>
        <p:nvPicPr>
          <p:cNvPr id="14" name="图片 13">
            <a:extLst>
              <a:ext uri="{FF2B5EF4-FFF2-40B4-BE49-F238E27FC236}">
                <a16:creationId xmlns:a16="http://schemas.microsoft.com/office/drawing/2014/main" id="{19F596CD-D4EA-DD63-4DDF-A95687AEB88A}"/>
              </a:ext>
            </a:extLst>
          </p:cNvPr>
          <p:cNvPicPr>
            <a:picLocks noChangeAspect="1"/>
          </p:cNvPicPr>
          <p:nvPr/>
        </p:nvPicPr>
        <p:blipFill>
          <a:blip r:embed="rId4"/>
          <a:stretch>
            <a:fillRect/>
          </a:stretch>
        </p:blipFill>
        <p:spPr>
          <a:xfrm>
            <a:off x="4630458" y="1505865"/>
            <a:ext cx="3295802" cy="2453940"/>
          </a:xfrm>
          <a:prstGeom prst="rect">
            <a:avLst/>
          </a:prstGeom>
        </p:spPr>
      </p:pic>
      <p:pic>
        <p:nvPicPr>
          <p:cNvPr id="5" name="图片 4">
            <a:extLst>
              <a:ext uri="{FF2B5EF4-FFF2-40B4-BE49-F238E27FC236}">
                <a16:creationId xmlns:a16="http://schemas.microsoft.com/office/drawing/2014/main" id="{432DB6D4-2791-A6AE-C6D6-CA20279C0984}"/>
              </a:ext>
            </a:extLst>
          </p:cNvPr>
          <p:cNvPicPr>
            <a:picLocks noChangeAspect="1"/>
          </p:cNvPicPr>
          <p:nvPr/>
        </p:nvPicPr>
        <p:blipFill>
          <a:blip r:embed="rId5"/>
          <a:stretch>
            <a:fillRect/>
          </a:stretch>
        </p:blipFill>
        <p:spPr>
          <a:xfrm>
            <a:off x="355002" y="4484106"/>
            <a:ext cx="3059391" cy="2285586"/>
          </a:xfrm>
          <a:prstGeom prst="rect">
            <a:avLst/>
          </a:prstGeom>
        </p:spPr>
      </p:pic>
      <p:pic>
        <p:nvPicPr>
          <p:cNvPr id="7" name="图片 6">
            <a:extLst>
              <a:ext uri="{FF2B5EF4-FFF2-40B4-BE49-F238E27FC236}">
                <a16:creationId xmlns:a16="http://schemas.microsoft.com/office/drawing/2014/main" id="{617E9FEE-2D11-0050-CFA4-6B1B72F403E0}"/>
              </a:ext>
            </a:extLst>
          </p:cNvPr>
          <p:cNvPicPr>
            <a:picLocks noChangeAspect="1"/>
          </p:cNvPicPr>
          <p:nvPr/>
        </p:nvPicPr>
        <p:blipFill>
          <a:blip r:embed="rId6"/>
          <a:stretch>
            <a:fillRect/>
          </a:stretch>
        </p:blipFill>
        <p:spPr>
          <a:xfrm>
            <a:off x="4630458" y="4395798"/>
            <a:ext cx="3295802" cy="2462202"/>
          </a:xfrm>
          <a:prstGeom prst="rect">
            <a:avLst/>
          </a:prstGeom>
        </p:spPr>
      </p:pic>
      <p:pic>
        <p:nvPicPr>
          <p:cNvPr id="11" name="图片 10">
            <a:extLst>
              <a:ext uri="{FF2B5EF4-FFF2-40B4-BE49-F238E27FC236}">
                <a16:creationId xmlns:a16="http://schemas.microsoft.com/office/drawing/2014/main" id="{ED0699FC-2CF2-BFA4-08EF-EA87CE4FA75A}"/>
              </a:ext>
            </a:extLst>
          </p:cNvPr>
          <p:cNvPicPr>
            <a:picLocks noChangeAspect="1"/>
          </p:cNvPicPr>
          <p:nvPr/>
        </p:nvPicPr>
        <p:blipFill>
          <a:blip r:embed="rId7"/>
          <a:stretch>
            <a:fillRect/>
          </a:stretch>
        </p:blipFill>
        <p:spPr>
          <a:xfrm>
            <a:off x="8852253" y="4572414"/>
            <a:ext cx="3059391" cy="2285586"/>
          </a:xfrm>
          <a:prstGeom prst="rect">
            <a:avLst/>
          </a:prstGeom>
        </p:spPr>
      </p:pic>
      <p:sp>
        <p:nvSpPr>
          <p:cNvPr id="13" name="文本框 12">
            <a:extLst>
              <a:ext uri="{FF2B5EF4-FFF2-40B4-BE49-F238E27FC236}">
                <a16:creationId xmlns:a16="http://schemas.microsoft.com/office/drawing/2014/main" id="{79346B68-2F4F-EBAB-AF63-9AA426E2E03D}"/>
              </a:ext>
            </a:extLst>
          </p:cNvPr>
          <p:cNvSpPr txBox="1"/>
          <p:nvPr/>
        </p:nvSpPr>
        <p:spPr>
          <a:xfrm>
            <a:off x="90598" y="1275032"/>
            <a:ext cx="3323795" cy="461665"/>
          </a:xfrm>
          <a:prstGeom prst="rect">
            <a:avLst/>
          </a:prstGeom>
          <a:noFill/>
        </p:spPr>
        <p:txBody>
          <a:bodyPr wrap="none" rtlCol="0">
            <a:spAutoFit/>
          </a:bodyPr>
          <a:lstStyle/>
          <a:p>
            <a:r>
              <a:rPr lang="en-US" altLang="zh-CN" sz="2400" b="1" dirty="0">
                <a:solidFill>
                  <a:srgbClr val="ED6C00"/>
                </a:solidFill>
                <a:latin typeface="Calibri" panose="020F0502020204030204" pitchFamily="34" charset="0"/>
                <a:cs typeface="Calibri" panose="020F0502020204030204" pitchFamily="34" charset="0"/>
              </a:rPr>
              <a:t>Reference Channel</a:t>
            </a:r>
            <a:r>
              <a:rPr lang="zh-CN" altLang="en-US" sz="2400" b="1" dirty="0">
                <a:solidFill>
                  <a:srgbClr val="ED6C00"/>
                </a:solidFill>
                <a:latin typeface="Calibri" panose="020F0502020204030204" pitchFamily="34" charset="0"/>
                <a:cs typeface="Calibri" panose="020F0502020204030204" pitchFamily="34" charset="0"/>
              </a:rPr>
              <a:t>：</a:t>
            </a:r>
            <a:r>
              <a:rPr lang="en-US" altLang="zh-CN" sz="2400" b="1" dirty="0" err="1">
                <a:solidFill>
                  <a:srgbClr val="ED6C00"/>
                </a:solidFill>
                <a:latin typeface="Calibri" panose="020F0502020204030204" pitchFamily="34" charset="0"/>
                <a:cs typeface="Calibri" panose="020F0502020204030204" pitchFamily="34" charset="0"/>
              </a:rPr>
              <a:t>LoS</a:t>
            </a:r>
            <a:endParaRPr lang="zh-CN" altLang="en-US" sz="2400" b="1" dirty="0">
              <a:solidFill>
                <a:srgbClr val="ED6C00"/>
              </a:solidFill>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21A41993-5981-29E1-6285-E9E1F5B39E65}"/>
              </a:ext>
            </a:extLst>
          </p:cNvPr>
          <p:cNvSpPr txBox="1"/>
          <p:nvPr/>
        </p:nvSpPr>
        <p:spPr>
          <a:xfrm>
            <a:off x="90597" y="4021393"/>
            <a:ext cx="3525773" cy="461665"/>
          </a:xfrm>
          <a:prstGeom prst="rect">
            <a:avLst/>
          </a:prstGeom>
          <a:noFill/>
        </p:spPr>
        <p:txBody>
          <a:bodyPr wrap="none" rtlCol="0">
            <a:spAutoFit/>
          </a:bodyPr>
          <a:lstStyle/>
          <a:p>
            <a:r>
              <a:rPr lang="en-US" altLang="zh-CN" sz="2400" b="1" dirty="0">
                <a:solidFill>
                  <a:srgbClr val="ED6C00"/>
                </a:solidFill>
                <a:latin typeface="Calibri" panose="020F0502020204030204" pitchFamily="34" charset="0"/>
                <a:cs typeface="Calibri" panose="020F0502020204030204" pitchFamily="34" charset="0"/>
              </a:rPr>
              <a:t>Reference Channel</a:t>
            </a:r>
            <a:r>
              <a:rPr lang="zh-CN" altLang="en-US" sz="2400" b="1" dirty="0">
                <a:solidFill>
                  <a:srgbClr val="ED6C00"/>
                </a:solidFill>
                <a:latin typeface="Calibri" panose="020F0502020204030204" pitchFamily="34" charset="0"/>
                <a:cs typeface="Calibri" panose="020F0502020204030204" pitchFamily="34" charset="0"/>
              </a:rPr>
              <a:t>：</a:t>
            </a:r>
            <a:r>
              <a:rPr lang="en-US" altLang="zh-CN" sz="2400" b="1" dirty="0" err="1">
                <a:solidFill>
                  <a:srgbClr val="ED6C00"/>
                </a:solidFill>
                <a:latin typeface="Calibri" panose="020F0502020204030204" pitchFamily="34" charset="0"/>
                <a:cs typeface="Calibri" panose="020F0502020204030204" pitchFamily="34" charset="0"/>
              </a:rPr>
              <a:t>NLoS</a:t>
            </a:r>
            <a:endParaRPr lang="zh-CN" altLang="en-US" sz="2400" b="1" dirty="0">
              <a:solidFill>
                <a:srgbClr val="ED6C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3231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Alternative:</a:t>
            </a:r>
            <a:r>
              <a:rPr lang="zh-CN" altLang="en-US" dirty="0"/>
              <a:t> </a:t>
            </a:r>
            <a:r>
              <a:rPr lang="en-US" altLang="zh-CN" dirty="0"/>
              <a:t>Sensing via CSI</a:t>
            </a:r>
            <a:endParaRPr lang="en-US" dirty="0"/>
          </a:p>
        </p:txBody>
      </p:sp>
      <p:sp>
        <p:nvSpPr>
          <p:cNvPr id="4" name="灯片编号占位符 3"/>
          <p:cNvSpPr>
            <a:spLocks noGrp="1"/>
          </p:cNvSpPr>
          <p:nvPr>
            <p:ph type="sldNum" sz="quarter" idx="12"/>
          </p:nvPr>
        </p:nvSpPr>
        <p:spPr/>
        <p:txBody>
          <a:bodyPr/>
          <a:lstStyle/>
          <a:p>
            <a:fld id="{11111CF7-3CEA-4476-AA1D-FDB53D59C6A7}" type="slidenum">
              <a:rPr lang="zh-CN" altLang="en-US" smtClean="0"/>
              <a:t>42</a:t>
            </a:fld>
            <a:endParaRPr lang="zh-CN" altLang="en-US"/>
          </a:p>
        </p:txBody>
      </p:sp>
      <p:pic>
        <p:nvPicPr>
          <p:cNvPr id="6" name="图片 5">
            <a:extLst>
              <a:ext uri="{FF2B5EF4-FFF2-40B4-BE49-F238E27FC236}">
                <a16:creationId xmlns:a16="http://schemas.microsoft.com/office/drawing/2014/main" id="{1FD238FC-D58B-8DBC-1296-773CE2989F20}"/>
              </a:ext>
            </a:extLst>
          </p:cNvPr>
          <p:cNvPicPr>
            <a:picLocks noChangeAspect="1"/>
          </p:cNvPicPr>
          <p:nvPr/>
        </p:nvPicPr>
        <p:blipFill>
          <a:blip r:embed="rId2"/>
          <a:stretch>
            <a:fillRect/>
          </a:stretch>
        </p:blipFill>
        <p:spPr>
          <a:xfrm>
            <a:off x="62729" y="2890516"/>
            <a:ext cx="3531039" cy="2634836"/>
          </a:xfrm>
          <a:prstGeom prst="rect">
            <a:avLst/>
          </a:prstGeom>
        </p:spPr>
      </p:pic>
      <p:pic>
        <p:nvPicPr>
          <p:cNvPr id="12" name="图片 11">
            <a:extLst>
              <a:ext uri="{FF2B5EF4-FFF2-40B4-BE49-F238E27FC236}">
                <a16:creationId xmlns:a16="http://schemas.microsoft.com/office/drawing/2014/main" id="{5DFBC2B2-2568-04E0-4DC5-8D0C89EC675C}"/>
              </a:ext>
            </a:extLst>
          </p:cNvPr>
          <p:cNvPicPr>
            <a:picLocks noChangeAspect="1"/>
          </p:cNvPicPr>
          <p:nvPr/>
        </p:nvPicPr>
        <p:blipFill>
          <a:blip r:embed="rId3"/>
          <a:stretch>
            <a:fillRect/>
          </a:stretch>
        </p:blipFill>
        <p:spPr>
          <a:xfrm>
            <a:off x="4312852" y="2890516"/>
            <a:ext cx="3531039" cy="2634836"/>
          </a:xfrm>
          <a:prstGeom prst="rect">
            <a:avLst/>
          </a:prstGeom>
        </p:spPr>
      </p:pic>
      <p:pic>
        <p:nvPicPr>
          <p:cNvPr id="17" name="图片 16">
            <a:extLst>
              <a:ext uri="{FF2B5EF4-FFF2-40B4-BE49-F238E27FC236}">
                <a16:creationId xmlns:a16="http://schemas.microsoft.com/office/drawing/2014/main" id="{EDA1F754-A9AF-CE42-930C-D2774B6D6377}"/>
              </a:ext>
            </a:extLst>
          </p:cNvPr>
          <p:cNvPicPr>
            <a:picLocks noChangeAspect="1"/>
          </p:cNvPicPr>
          <p:nvPr/>
        </p:nvPicPr>
        <p:blipFill>
          <a:blip r:embed="rId4"/>
          <a:stretch>
            <a:fillRect/>
          </a:stretch>
        </p:blipFill>
        <p:spPr>
          <a:xfrm>
            <a:off x="8562975" y="2890517"/>
            <a:ext cx="3531039" cy="2634836"/>
          </a:xfrm>
          <a:prstGeom prst="rect">
            <a:avLst/>
          </a:prstGeom>
        </p:spPr>
      </p:pic>
      <p:sp>
        <p:nvSpPr>
          <p:cNvPr id="19" name="文本框 18">
            <a:extLst>
              <a:ext uri="{FF2B5EF4-FFF2-40B4-BE49-F238E27FC236}">
                <a16:creationId xmlns:a16="http://schemas.microsoft.com/office/drawing/2014/main" id="{62BE3EA5-7860-7046-72EF-7EB8420F5CC6}"/>
              </a:ext>
            </a:extLst>
          </p:cNvPr>
          <p:cNvSpPr txBox="1"/>
          <p:nvPr/>
        </p:nvSpPr>
        <p:spPr>
          <a:xfrm>
            <a:off x="106330" y="1690688"/>
            <a:ext cx="8456645"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The variation of CSI is driven by Doppler effect</a:t>
            </a:r>
          </a:p>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The Doppler effect can be observed from CSIs of one period</a:t>
            </a:r>
          </a:p>
        </p:txBody>
      </p:sp>
      <p:sp>
        <p:nvSpPr>
          <p:cNvPr id="21" name="文本框 20">
            <a:extLst>
              <a:ext uri="{FF2B5EF4-FFF2-40B4-BE49-F238E27FC236}">
                <a16:creationId xmlns:a16="http://schemas.microsoft.com/office/drawing/2014/main" id="{E468F717-752B-38AB-4D7F-4AE1D1FD3F96}"/>
              </a:ext>
            </a:extLst>
          </p:cNvPr>
          <p:cNvSpPr txBox="1"/>
          <p:nvPr/>
        </p:nvSpPr>
        <p:spPr>
          <a:xfrm>
            <a:off x="421455" y="6123543"/>
            <a:ext cx="7005691" cy="369332"/>
          </a:xfrm>
          <a:prstGeom prst="rect">
            <a:avLst/>
          </a:prstGeom>
          <a:noFill/>
        </p:spPr>
        <p:txBody>
          <a:bodyPr wrap="square">
            <a:spAutoFit/>
          </a:bodyPr>
          <a:lstStyle/>
          <a:p>
            <a:pPr algn="l"/>
            <a:r>
              <a:rPr lang="en-US" altLang="zh-CN" sz="1800" b="0" i="0" u="none" strike="noStrike" baseline="0" dirty="0">
                <a:latin typeface="NimbusRomNo9L-Regu"/>
              </a:rPr>
              <a:t>F. </a:t>
            </a:r>
            <a:r>
              <a:rPr lang="en-US" altLang="zh-CN" sz="1800" b="0" i="0" u="none" strike="noStrike" baseline="0" dirty="0" err="1">
                <a:latin typeface="NimbusRomNo9L-Regu"/>
              </a:rPr>
              <a:t>Adib</a:t>
            </a:r>
            <a:r>
              <a:rPr lang="en-US" altLang="zh-CN" sz="1800" b="0" i="0" u="none" strike="noStrike" baseline="0" dirty="0">
                <a:latin typeface="NimbusRomNo9L-Regu"/>
              </a:rPr>
              <a:t> and D. </a:t>
            </a:r>
            <a:r>
              <a:rPr lang="en-US" altLang="zh-CN" sz="1800" b="0" i="0" u="none" strike="noStrike" baseline="0" dirty="0" err="1">
                <a:latin typeface="NimbusRomNo9L-Regu"/>
              </a:rPr>
              <a:t>Katabi</a:t>
            </a:r>
            <a:r>
              <a:rPr lang="en-US" altLang="zh-CN" sz="1800" b="0" i="0" u="none" strike="noStrike" baseline="0" dirty="0">
                <a:latin typeface="NimbusRomNo9L-Regu"/>
              </a:rPr>
              <a:t>, “See through walls with </a:t>
            </a:r>
            <a:r>
              <a:rPr lang="en-US" altLang="zh-CN" sz="1800" b="0" i="0" u="none" strike="noStrike" baseline="0" dirty="0" err="1">
                <a:latin typeface="NimbusRomNo9L-Regu"/>
              </a:rPr>
              <a:t>wifi</a:t>
            </a:r>
            <a:r>
              <a:rPr lang="en-US" altLang="zh-CN" sz="1800" b="0" i="0" u="none" strike="noStrike" baseline="0" dirty="0">
                <a:latin typeface="NimbusRomNo9L-Regu"/>
              </a:rPr>
              <a:t>!” </a:t>
            </a:r>
            <a:r>
              <a:rPr lang="en-US" altLang="zh-CN" sz="1800" b="0" i="0" u="none" strike="noStrike" baseline="0" dirty="0">
                <a:latin typeface="NimbusRomNo9L-ReguItal"/>
              </a:rPr>
              <a:t>SIGCOMM 2013</a:t>
            </a:r>
            <a:r>
              <a:rPr lang="en-US" altLang="zh-CN" sz="1800" b="0" i="0" u="none" strike="noStrike" baseline="0" dirty="0">
                <a:latin typeface="NimbusRomNo9L-Regu"/>
              </a:rPr>
              <a:t>.</a:t>
            </a:r>
            <a:endParaRPr lang="zh-CN" altLang="en-US" dirty="0"/>
          </a:p>
        </p:txBody>
      </p:sp>
    </p:spTree>
    <p:extLst>
      <p:ext uri="{BB962C8B-B14F-4D97-AF65-F5344CB8AC3E}">
        <p14:creationId xmlns:p14="http://schemas.microsoft.com/office/powerpoint/2010/main" val="3675138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12115" y="805519"/>
            <a:ext cx="3491865" cy="4617720"/>
            <a:chOff x="649" y="1945"/>
            <a:chExt cx="5499" cy="7272"/>
          </a:xfrm>
        </p:grpSpPr>
        <p:pic>
          <p:nvPicPr>
            <p:cNvPr id="6" name="图片 5" descr="ResNet18"/>
            <p:cNvPicPr>
              <a:picLocks noChangeAspect="1"/>
            </p:cNvPicPr>
            <p:nvPr/>
          </p:nvPicPr>
          <p:blipFill>
            <a:blip r:embed="rId5"/>
            <a:stretch>
              <a:fillRect/>
            </a:stretch>
          </p:blipFill>
          <p:spPr>
            <a:xfrm>
              <a:off x="822" y="2316"/>
              <a:ext cx="5326" cy="5669"/>
            </a:xfrm>
            <a:prstGeom prst="rect">
              <a:avLst/>
            </a:prstGeom>
          </p:spPr>
        </p:pic>
        <p:sp>
          <p:nvSpPr>
            <p:cNvPr id="8" name="文本框 7"/>
            <p:cNvSpPr txBox="1"/>
            <p:nvPr/>
          </p:nvSpPr>
          <p:spPr>
            <a:xfrm>
              <a:off x="1483" y="8450"/>
              <a:ext cx="3650" cy="580"/>
            </a:xfrm>
            <a:prstGeom prst="rect">
              <a:avLst/>
            </a:prstGeom>
            <a:noFill/>
          </p:spPr>
          <p:txBody>
            <a:bodyPr wrap="square" rtlCol="0">
              <a:spAutoFit/>
            </a:bodyPr>
            <a:lstStyle/>
            <a:p>
              <a:pPr algn="ctr"/>
              <a:r>
                <a:rPr lang="en-US" altLang="zh-CN" b="1" dirty="0">
                  <a:solidFill>
                    <a:srgbClr val="ED6C00"/>
                  </a:solidFill>
                </a:rPr>
                <a:t>Resnet18</a:t>
              </a:r>
            </a:p>
          </p:txBody>
        </p:sp>
        <p:sp>
          <p:nvSpPr>
            <p:cNvPr id="12" name="圆角矩形 11"/>
            <p:cNvSpPr/>
            <p:nvPr/>
          </p:nvSpPr>
          <p:spPr>
            <a:xfrm>
              <a:off x="649" y="1945"/>
              <a:ext cx="5436" cy="7272"/>
            </a:xfrm>
            <a:prstGeom prst="roundRect">
              <a:avLst/>
            </a:prstGeom>
            <a:noFill/>
            <a:ln w="28575" cmpd="sng">
              <a:solidFill>
                <a:srgbClr val="2BB7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descr="ConfMatrix_LOS"/>
          <p:cNvPicPr>
            <a:picLocks noChangeAspect="1"/>
          </p:cNvPicPr>
          <p:nvPr/>
        </p:nvPicPr>
        <p:blipFill>
          <a:blip r:embed="rId6"/>
          <a:stretch>
            <a:fillRect/>
          </a:stretch>
        </p:blipFill>
        <p:spPr>
          <a:xfrm>
            <a:off x="4714875" y="625179"/>
            <a:ext cx="2460403" cy="2340000"/>
          </a:xfrm>
          <a:prstGeom prst="rect">
            <a:avLst/>
          </a:prstGeom>
        </p:spPr>
      </p:pic>
      <p:pic>
        <p:nvPicPr>
          <p:cNvPr id="26" name="图片 25" descr="ConfMatrix_NLOS"/>
          <p:cNvPicPr>
            <a:picLocks noChangeAspect="1"/>
          </p:cNvPicPr>
          <p:nvPr/>
        </p:nvPicPr>
        <p:blipFill>
          <a:blip r:embed="rId7"/>
          <a:stretch>
            <a:fillRect/>
          </a:stretch>
        </p:blipFill>
        <p:spPr>
          <a:xfrm>
            <a:off x="4622800" y="3402669"/>
            <a:ext cx="2460403" cy="2340000"/>
          </a:xfrm>
          <a:prstGeom prst="rect">
            <a:avLst/>
          </a:prstGeom>
        </p:spPr>
      </p:pic>
      <p:cxnSp>
        <p:nvCxnSpPr>
          <p:cNvPr id="28" name="直接箭头连接符 27"/>
          <p:cNvCxnSpPr>
            <a:stCxn id="12" idx="3"/>
            <a:endCxn id="24" idx="1"/>
          </p:cNvCxnSpPr>
          <p:nvPr/>
        </p:nvCxnSpPr>
        <p:spPr>
          <a:xfrm flipV="1">
            <a:off x="3863975" y="1795484"/>
            <a:ext cx="850900" cy="1318895"/>
          </a:xfrm>
          <a:prstGeom prst="straightConnector1">
            <a:avLst/>
          </a:prstGeom>
          <a:ln w="28575" cmpd="sng">
            <a:solidFill>
              <a:srgbClr val="ED6C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2" idx="3"/>
            <a:endCxn id="26" idx="1"/>
          </p:cNvCxnSpPr>
          <p:nvPr/>
        </p:nvCxnSpPr>
        <p:spPr>
          <a:xfrm>
            <a:off x="3863975" y="3114379"/>
            <a:ext cx="758825" cy="1458595"/>
          </a:xfrm>
          <a:prstGeom prst="straightConnector1">
            <a:avLst/>
          </a:prstGeom>
          <a:ln w="28575" cmpd="sng">
            <a:solidFill>
              <a:srgbClr val="ED6C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rot="18060000">
            <a:off x="3658414" y="1980614"/>
            <a:ext cx="1004154" cy="461665"/>
          </a:xfrm>
          <a:prstGeom prst="rect">
            <a:avLst/>
          </a:prstGeom>
          <a:noFill/>
          <a:ln>
            <a:noFill/>
          </a:ln>
        </p:spPr>
        <p:txBody>
          <a:bodyPr wrap="square" rtlCol="0">
            <a:spAutoFit/>
          </a:bodyPr>
          <a:lstStyle/>
          <a:p>
            <a:r>
              <a:rPr lang="en-US" altLang="zh-CN" sz="2400" b="1">
                <a:solidFill>
                  <a:srgbClr val="ED6C00"/>
                </a:solidFill>
              </a:rPr>
              <a:t>LoS</a:t>
            </a:r>
          </a:p>
        </p:txBody>
      </p:sp>
      <p:sp>
        <p:nvSpPr>
          <p:cNvPr id="36" name="文本框 35"/>
          <p:cNvSpPr txBox="1"/>
          <p:nvPr>
            <p:custDataLst>
              <p:tags r:id="rId1"/>
            </p:custDataLst>
          </p:nvPr>
        </p:nvSpPr>
        <p:spPr>
          <a:xfrm rot="3780000">
            <a:off x="3633851" y="4008914"/>
            <a:ext cx="1132044" cy="461665"/>
          </a:xfrm>
          <a:prstGeom prst="rect">
            <a:avLst/>
          </a:prstGeom>
          <a:noFill/>
          <a:ln>
            <a:noFill/>
          </a:ln>
        </p:spPr>
        <p:txBody>
          <a:bodyPr wrap="square" rtlCol="0">
            <a:spAutoFit/>
          </a:bodyPr>
          <a:lstStyle/>
          <a:p>
            <a:r>
              <a:rPr lang="en-US" altLang="zh-CN" sz="2400" b="1">
                <a:solidFill>
                  <a:srgbClr val="ED6C00"/>
                </a:solidFill>
              </a:rPr>
              <a:t>NLoS</a:t>
            </a:r>
          </a:p>
        </p:txBody>
      </p:sp>
      <p:cxnSp>
        <p:nvCxnSpPr>
          <p:cNvPr id="45" name="直接箭头连接符 44"/>
          <p:cNvCxnSpPr>
            <a:stCxn id="24" idx="3"/>
            <a:endCxn id="47" idx="1"/>
          </p:cNvCxnSpPr>
          <p:nvPr/>
        </p:nvCxnSpPr>
        <p:spPr>
          <a:xfrm>
            <a:off x="7175500" y="1795484"/>
            <a:ext cx="810260" cy="1393825"/>
          </a:xfrm>
          <a:prstGeom prst="straightConnector1">
            <a:avLst/>
          </a:prstGeom>
          <a:ln w="28575" cmpd="sng">
            <a:solidFill>
              <a:srgbClr val="ED6C00"/>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7985760" y="1370669"/>
            <a:ext cx="3887853" cy="3637280"/>
            <a:chOff x="12576" y="3017"/>
            <a:chExt cx="6123" cy="5728"/>
          </a:xfrm>
        </p:grpSpPr>
        <p:pic>
          <p:nvPicPr>
            <p:cNvPr id="44" name="图片 43" descr="Ges_acc"/>
            <p:cNvPicPr>
              <a:picLocks noChangeAspect="1"/>
            </p:cNvPicPr>
            <p:nvPr/>
          </p:nvPicPr>
          <p:blipFill>
            <a:blip r:embed="rId8"/>
            <a:stretch>
              <a:fillRect/>
            </a:stretch>
          </p:blipFill>
          <p:spPr>
            <a:xfrm>
              <a:off x="12648" y="3133"/>
              <a:ext cx="6051" cy="4535"/>
            </a:xfrm>
            <a:prstGeom prst="rect">
              <a:avLst/>
            </a:prstGeom>
          </p:spPr>
        </p:pic>
        <p:sp>
          <p:nvSpPr>
            <p:cNvPr id="46" name="文本框 45"/>
            <p:cNvSpPr txBox="1"/>
            <p:nvPr/>
          </p:nvSpPr>
          <p:spPr>
            <a:xfrm>
              <a:off x="13542" y="7731"/>
              <a:ext cx="4698" cy="582"/>
            </a:xfrm>
            <a:prstGeom prst="rect">
              <a:avLst/>
            </a:prstGeom>
            <a:noFill/>
          </p:spPr>
          <p:txBody>
            <a:bodyPr wrap="square" rtlCol="0">
              <a:spAutoFit/>
            </a:bodyPr>
            <a:lstStyle/>
            <a:p>
              <a:r>
                <a:rPr lang="en-US" altLang="zh-CN" b="1" dirty="0">
                  <a:solidFill>
                    <a:srgbClr val="ED6C00"/>
                  </a:solidFill>
                  <a:sym typeface="+mn-ea"/>
                </a:rPr>
                <a:t>Accuracy vs. Sensing Time</a:t>
              </a:r>
              <a:endParaRPr lang="zh-CN" altLang="en-US" b="1" dirty="0">
                <a:solidFill>
                  <a:srgbClr val="ED6C00"/>
                </a:solidFill>
              </a:endParaRPr>
            </a:p>
          </p:txBody>
        </p:sp>
        <p:sp>
          <p:nvSpPr>
            <p:cNvPr id="47" name="圆角矩形 46"/>
            <p:cNvSpPr/>
            <p:nvPr/>
          </p:nvSpPr>
          <p:spPr>
            <a:xfrm>
              <a:off x="12576" y="3017"/>
              <a:ext cx="6019" cy="5728"/>
            </a:xfrm>
            <a:prstGeom prst="roundRect">
              <a:avLst/>
            </a:prstGeom>
            <a:noFill/>
            <a:ln w="28575" cmpd="sng">
              <a:solidFill>
                <a:srgbClr val="2BB7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8"/>
          <p:cNvSpPr txBox="1"/>
          <p:nvPr/>
        </p:nvSpPr>
        <p:spPr>
          <a:xfrm>
            <a:off x="4881245" y="3034369"/>
            <a:ext cx="2128520" cy="368300"/>
          </a:xfrm>
          <a:prstGeom prst="rect">
            <a:avLst/>
          </a:prstGeom>
          <a:noFill/>
        </p:spPr>
        <p:txBody>
          <a:bodyPr wrap="square" rtlCol="0">
            <a:spAutoFit/>
          </a:bodyPr>
          <a:lstStyle/>
          <a:p>
            <a:r>
              <a:rPr lang="en-US" altLang="zh-CN" b="1" dirty="0">
                <a:solidFill>
                  <a:srgbClr val="ED6C00"/>
                </a:solidFill>
              </a:rPr>
              <a:t>Accuracy</a:t>
            </a:r>
            <a:r>
              <a:rPr lang="zh-CN" altLang="en-US" b="1" dirty="0">
                <a:solidFill>
                  <a:srgbClr val="ED6C00"/>
                </a:solidFill>
              </a:rPr>
              <a:t>：</a:t>
            </a:r>
            <a:r>
              <a:rPr lang="en-US" altLang="zh-CN" b="1" dirty="0">
                <a:solidFill>
                  <a:srgbClr val="ED6C00"/>
                </a:solidFill>
              </a:rPr>
              <a:t>94%</a:t>
            </a:r>
          </a:p>
        </p:txBody>
      </p:sp>
      <p:sp>
        <p:nvSpPr>
          <p:cNvPr id="50" name="文本框 49"/>
          <p:cNvSpPr txBox="1"/>
          <p:nvPr>
            <p:custDataLst>
              <p:tags r:id="rId2"/>
            </p:custDataLst>
          </p:nvPr>
        </p:nvSpPr>
        <p:spPr>
          <a:xfrm>
            <a:off x="4817745" y="5742644"/>
            <a:ext cx="2128520" cy="368300"/>
          </a:xfrm>
          <a:prstGeom prst="rect">
            <a:avLst/>
          </a:prstGeom>
          <a:noFill/>
        </p:spPr>
        <p:txBody>
          <a:bodyPr wrap="square" rtlCol="0">
            <a:spAutoFit/>
          </a:bodyPr>
          <a:lstStyle/>
          <a:p>
            <a:r>
              <a:rPr lang="en-US" altLang="zh-CN" b="1" dirty="0">
                <a:solidFill>
                  <a:srgbClr val="ED6C00"/>
                </a:solidFill>
              </a:rPr>
              <a:t>Accuracy</a:t>
            </a:r>
            <a:r>
              <a:rPr lang="zh-CN" altLang="en-US" b="1" dirty="0">
                <a:solidFill>
                  <a:srgbClr val="ED6C00"/>
                </a:solidFill>
              </a:rPr>
              <a:t>：</a:t>
            </a:r>
            <a:r>
              <a:rPr lang="en-US" altLang="zh-CN" b="1" dirty="0">
                <a:solidFill>
                  <a:srgbClr val="ED6C00"/>
                </a:solidFill>
              </a:rPr>
              <a:t>92%</a:t>
            </a:r>
          </a:p>
        </p:txBody>
      </p:sp>
      <p:sp>
        <p:nvSpPr>
          <p:cNvPr id="51" name="椭圆 50"/>
          <p:cNvSpPr/>
          <p:nvPr/>
        </p:nvSpPr>
        <p:spPr>
          <a:xfrm>
            <a:off x="9777095" y="1947249"/>
            <a:ext cx="158115" cy="164465"/>
          </a:xfrm>
          <a:prstGeom prst="ellipse">
            <a:avLst/>
          </a:prstGeom>
          <a:noFill/>
          <a:ln w="1524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9813290" y="1729444"/>
            <a:ext cx="796290" cy="217805"/>
          </a:xfrm>
          <a:prstGeom prst="rect">
            <a:avLst/>
          </a:prstGeom>
          <a:no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(1, 0.92)</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C48B1-139A-5097-93D2-3A17E2658829}"/>
              </a:ext>
            </a:extLst>
          </p:cNvPr>
          <p:cNvSpPr>
            <a:spLocks noGrp="1"/>
          </p:cNvSpPr>
          <p:nvPr>
            <p:ph type="title"/>
          </p:nvPr>
        </p:nvSpPr>
        <p:spPr/>
        <p:txBody>
          <a:bodyPr/>
          <a:lstStyle/>
          <a:p>
            <a:r>
              <a:rPr lang="en-US" altLang="zh-CN" dirty="0"/>
              <a:t>Camera-Based Motion Capture</a:t>
            </a:r>
            <a:endParaRPr lang="zh-CN" altLang="en-US" dirty="0"/>
          </a:p>
        </p:txBody>
      </p:sp>
      <p:sp>
        <p:nvSpPr>
          <p:cNvPr id="4" name="灯片编号占位符 3">
            <a:extLst>
              <a:ext uri="{FF2B5EF4-FFF2-40B4-BE49-F238E27FC236}">
                <a16:creationId xmlns:a16="http://schemas.microsoft.com/office/drawing/2014/main" id="{5DC7FD8A-B1E8-8634-1000-BB0FDA356646}"/>
              </a:ext>
            </a:extLst>
          </p:cNvPr>
          <p:cNvSpPr>
            <a:spLocks noGrp="1"/>
          </p:cNvSpPr>
          <p:nvPr>
            <p:ph type="sldNum" sz="quarter" idx="12"/>
          </p:nvPr>
        </p:nvSpPr>
        <p:spPr/>
        <p:txBody>
          <a:bodyPr/>
          <a:lstStyle/>
          <a:p>
            <a:fld id="{11111CF7-3CEA-4476-AA1D-FDB53D59C6A7}" type="slidenum">
              <a:rPr lang="zh-CN" altLang="en-US" smtClean="0"/>
              <a:t>44</a:t>
            </a:fld>
            <a:endParaRPr lang="zh-CN" altLang="en-US"/>
          </a:p>
        </p:txBody>
      </p:sp>
      <p:pic>
        <p:nvPicPr>
          <p:cNvPr id="5" name="BECKONED">
            <a:hlinkClick r:id="" action="ppaction://media"/>
            <a:extLst>
              <a:ext uri="{FF2B5EF4-FFF2-40B4-BE49-F238E27FC236}">
                <a16:creationId xmlns:a16="http://schemas.microsoft.com/office/drawing/2014/main" id="{CC657748-1E98-3F1A-2291-199C69D3DFC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2767" y="1690688"/>
            <a:ext cx="3481705" cy="2327581"/>
          </a:xfrm>
          <a:prstGeom prst="rect">
            <a:avLst/>
          </a:prstGeom>
        </p:spPr>
      </p:pic>
      <p:pic>
        <p:nvPicPr>
          <p:cNvPr id="6" name="图片 5">
            <a:extLst>
              <a:ext uri="{FF2B5EF4-FFF2-40B4-BE49-F238E27FC236}">
                <a16:creationId xmlns:a16="http://schemas.microsoft.com/office/drawing/2014/main" id="{E99798AF-643F-5971-8963-F9C253239F45}"/>
              </a:ext>
            </a:extLst>
          </p:cNvPr>
          <p:cNvPicPr>
            <a:picLocks noChangeAspect="1"/>
          </p:cNvPicPr>
          <p:nvPr>
            <p:custDataLst>
              <p:tags r:id="rId3"/>
            </p:custDataLst>
          </p:nvPr>
        </p:nvPicPr>
        <p:blipFill>
          <a:blip r:embed="rId8"/>
          <a:stretch>
            <a:fillRect/>
          </a:stretch>
        </p:blipFill>
        <p:spPr>
          <a:xfrm>
            <a:off x="6932807" y="1690688"/>
            <a:ext cx="3476625" cy="2327581"/>
          </a:xfrm>
          <a:prstGeom prst="rect">
            <a:avLst/>
          </a:prstGeom>
        </p:spPr>
      </p:pic>
      <p:pic>
        <p:nvPicPr>
          <p:cNvPr id="7" name="图片 6">
            <a:extLst>
              <a:ext uri="{FF2B5EF4-FFF2-40B4-BE49-F238E27FC236}">
                <a16:creationId xmlns:a16="http://schemas.microsoft.com/office/drawing/2014/main" id="{6ABF9EA8-A3DF-2F14-D86E-400A0B61ED00}"/>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8537819" y="4253864"/>
            <a:ext cx="3426460" cy="2570480"/>
          </a:xfrm>
          <a:prstGeom prst="rect">
            <a:avLst/>
          </a:prstGeom>
        </p:spPr>
      </p:pic>
      <p:pic>
        <p:nvPicPr>
          <p:cNvPr id="8" name="图片 7">
            <a:extLst>
              <a:ext uri="{FF2B5EF4-FFF2-40B4-BE49-F238E27FC236}">
                <a16:creationId xmlns:a16="http://schemas.microsoft.com/office/drawing/2014/main" id="{D4D3BF1B-58A1-44D0-D005-5BAE6A44F8B1}"/>
              </a:ext>
            </a:extLst>
          </p:cNvPr>
          <p:cNvPicPr>
            <a:picLocks noChangeAspect="1"/>
          </p:cNvPicPr>
          <p:nvPr>
            <p:custDataLst>
              <p:tags r:id="rId5"/>
            </p:custDataLst>
          </p:nvPr>
        </p:nvPicPr>
        <p:blipFill>
          <a:blip r:embed="rId10"/>
          <a:stretch>
            <a:fillRect/>
          </a:stretch>
        </p:blipFill>
        <p:spPr>
          <a:xfrm>
            <a:off x="3102659" y="4188043"/>
            <a:ext cx="3427095" cy="2668905"/>
          </a:xfrm>
          <a:prstGeom prst="rect">
            <a:avLst/>
          </a:prstGeom>
        </p:spPr>
      </p:pic>
    </p:spTree>
    <p:extLst>
      <p:ext uri="{BB962C8B-B14F-4D97-AF65-F5344CB8AC3E}">
        <p14:creationId xmlns:p14="http://schemas.microsoft.com/office/powerpoint/2010/main" val="58628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custDataLst>
              <p:tags r:id="rId1"/>
            </p:custDataLst>
          </p:nvPr>
        </p:nvPicPr>
        <p:blipFill>
          <a:blip r:embed="rId6"/>
          <a:stretch>
            <a:fillRect/>
          </a:stretch>
        </p:blipFill>
        <p:spPr>
          <a:xfrm>
            <a:off x="8510954" y="6073174"/>
            <a:ext cx="3681046" cy="499076"/>
          </a:xfrm>
          <a:prstGeom prst="rect">
            <a:avLst/>
          </a:prstGeom>
        </p:spPr>
      </p:pic>
      <p:sp>
        <p:nvSpPr>
          <p:cNvPr id="26" name="文本框 25"/>
          <p:cNvSpPr txBox="1"/>
          <p:nvPr>
            <p:custDataLst>
              <p:tags r:id="rId2"/>
            </p:custDataLst>
          </p:nvPr>
        </p:nvSpPr>
        <p:spPr>
          <a:xfrm>
            <a:off x="905510" y="1003300"/>
            <a:ext cx="3296920" cy="368300"/>
          </a:xfrm>
          <a:prstGeom prst="rect">
            <a:avLst/>
          </a:prstGeom>
          <a:noFill/>
        </p:spPr>
        <p:txBody>
          <a:bodyPr wrap="square" rtlCol="0">
            <a:spAutoFit/>
          </a:bodyPr>
          <a:lstStyle/>
          <a:p>
            <a:r>
              <a:rPr lang="zh-CN" altLang="en-US" b="1">
                <a:solidFill>
                  <a:srgbClr val="2E75B6"/>
                </a:solidFill>
              </a:rPr>
              <a:t>多链路被动书写轨迹追踪</a:t>
            </a:r>
          </a:p>
        </p:txBody>
      </p:sp>
      <p:pic>
        <p:nvPicPr>
          <p:cNvPr id="4" name="图片 3"/>
          <p:cNvPicPr>
            <a:picLocks noChangeAspect="1"/>
          </p:cNvPicPr>
          <p:nvPr>
            <p:custDataLst>
              <p:tags r:id="rId3"/>
            </p:custDataLst>
          </p:nvPr>
        </p:nvPicPr>
        <p:blipFill>
          <a:blip r:embed="rId7"/>
          <a:stretch>
            <a:fillRect/>
          </a:stretch>
        </p:blipFill>
        <p:spPr>
          <a:xfrm>
            <a:off x="1154430" y="1885950"/>
            <a:ext cx="9883140" cy="30861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1"/>
          <a:stretch>
            <a:fillRect/>
          </a:stretch>
        </p:blipFill>
        <p:spPr>
          <a:xfrm>
            <a:off x="0" y="1442720"/>
            <a:ext cx="4279265" cy="3972560"/>
          </a:xfrm>
          <a:prstGeom prst="rect">
            <a:avLst/>
          </a:prstGeom>
        </p:spPr>
      </p:pic>
      <p:pic>
        <p:nvPicPr>
          <p:cNvPr id="24" name="图片 23"/>
          <p:cNvPicPr>
            <a:picLocks noChangeAspect="1"/>
          </p:cNvPicPr>
          <p:nvPr>
            <p:custDataLst>
              <p:tags r:id="rId2"/>
            </p:custDataLst>
          </p:nvPr>
        </p:nvPicPr>
        <p:blipFill>
          <a:blip r:embed="rId12"/>
          <a:stretch>
            <a:fillRect/>
          </a:stretch>
        </p:blipFill>
        <p:spPr>
          <a:xfrm>
            <a:off x="8510954" y="6073174"/>
            <a:ext cx="3681046" cy="499076"/>
          </a:xfrm>
          <a:prstGeom prst="rect">
            <a:avLst/>
          </a:prstGeom>
        </p:spPr>
      </p:pic>
      <p:sp>
        <p:nvSpPr>
          <p:cNvPr id="26" name="文本框 25"/>
          <p:cNvSpPr txBox="1"/>
          <p:nvPr>
            <p:custDataLst>
              <p:tags r:id="rId3"/>
            </p:custDataLst>
          </p:nvPr>
        </p:nvSpPr>
        <p:spPr>
          <a:xfrm>
            <a:off x="905510" y="1003300"/>
            <a:ext cx="3296920" cy="368300"/>
          </a:xfrm>
          <a:prstGeom prst="rect">
            <a:avLst/>
          </a:prstGeom>
          <a:noFill/>
        </p:spPr>
        <p:txBody>
          <a:bodyPr wrap="square" rtlCol="0">
            <a:spAutoFit/>
          </a:bodyPr>
          <a:lstStyle/>
          <a:p>
            <a:r>
              <a:rPr lang="zh-CN" altLang="en-US" b="1">
                <a:solidFill>
                  <a:srgbClr val="2E75B6"/>
                </a:solidFill>
              </a:rPr>
              <a:t>多链路被动书写轨迹追踪</a:t>
            </a:r>
          </a:p>
        </p:txBody>
      </p:sp>
      <p:grpSp>
        <p:nvGrpSpPr>
          <p:cNvPr id="20" name="组合 19"/>
          <p:cNvGrpSpPr/>
          <p:nvPr/>
        </p:nvGrpSpPr>
        <p:grpSpPr>
          <a:xfrm>
            <a:off x="4608830" y="949960"/>
            <a:ext cx="6445250" cy="4832350"/>
            <a:chOff x="6954" y="1580"/>
            <a:chExt cx="10150" cy="7610"/>
          </a:xfrm>
        </p:grpSpPr>
        <p:pic>
          <p:nvPicPr>
            <p:cNvPr id="5" name="图片 4"/>
            <p:cNvPicPr>
              <a:picLocks noChangeAspect="1"/>
            </p:cNvPicPr>
            <p:nvPr/>
          </p:nvPicPr>
          <p:blipFill>
            <a:blip r:embed="rId13"/>
            <a:stretch>
              <a:fillRect/>
            </a:stretch>
          </p:blipFill>
          <p:spPr>
            <a:xfrm>
              <a:off x="6954" y="1580"/>
              <a:ext cx="10150" cy="7611"/>
            </a:xfrm>
            <a:prstGeom prst="rect">
              <a:avLst/>
            </a:prstGeom>
          </p:spPr>
        </p:pic>
        <p:sp>
          <p:nvSpPr>
            <p:cNvPr id="6" name="文本框 5"/>
            <p:cNvSpPr txBox="1"/>
            <p:nvPr/>
          </p:nvSpPr>
          <p:spPr>
            <a:xfrm>
              <a:off x="9131" y="2166"/>
              <a:ext cx="1141" cy="580"/>
            </a:xfrm>
            <a:prstGeom prst="rect">
              <a:avLst/>
            </a:prstGeom>
            <a:noFill/>
          </p:spPr>
          <p:txBody>
            <a:bodyPr wrap="square" rtlCol="0">
              <a:spAutoFit/>
            </a:bodyPr>
            <a:lstStyle/>
            <a:p>
              <a:r>
                <a:rPr lang="en-US" altLang="zh-CN">
                  <a:solidFill>
                    <a:schemeClr val="bg1"/>
                  </a:solidFill>
                  <a:highlight>
                    <a:srgbClr val="FF0000"/>
                  </a:highlight>
                </a:rPr>
                <a:t>SUR1</a:t>
              </a:r>
            </a:p>
          </p:txBody>
        </p:sp>
        <p:sp>
          <p:nvSpPr>
            <p:cNvPr id="7" name="文本框 6"/>
            <p:cNvSpPr txBox="1"/>
            <p:nvPr>
              <p:custDataLst>
                <p:tags r:id="rId6"/>
              </p:custDataLst>
            </p:nvPr>
          </p:nvSpPr>
          <p:spPr>
            <a:xfrm>
              <a:off x="10643" y="1580"/>
              <a:ext cx="1141" cy="580"/>
            </a:xfrm>
            <a:prstGeom prst="rect">
              <a:avLst/>
            </a:prstGeom>
            <a:noFill/>
          </p:spPr>
          <p:txBody>
            <a:bodyPr wrap="square" rtlCol="0">
              <a:spAutoFit/>
            </a:bodyPr>
            <a:lstStyle/>
            <a:p>
              <a:r>
                <a:rPr lang="en-US" altLang="zh-CN">
                  <a:solidFill>
                    <a:schemeClr val="bg1"/>
                  </a:solidFill>
                  <a:highlight>
                    <a:srgbClr val="FF0000"/>
                  </a:highlight>
                </a:rPr>
                <a:t>SUR2</a:t>
              </a:r>
            </a:p>
          </p:txBody>
        </p:sp>
        <p:sp>
          <p:nvSpPr>
            <p:cNvPr id="18" name="文本框 17"/>
            <p:cNvSpPr txBox="1"/>
            <p:nvPr>
              <p:custDataLst>
                <p:tags r:id="rId7"/>
              </p:custDataLst>
            </p:nvPr>
          </p:nvSpPr>
          <p:spPr>
            <a:xfrm>
              <a:off x="6954" y="1780"/>
              <a:ext cx="1141" cy="580"/>
            </a:xfrm>
            <a:prstGeom prst="rect">
              <a:avLst/>
            </a:prstGeom>
            <a:noFill/>
          </p:spPr>
          <p:txBody>
            <a:bodyPr wrap="square" rtlCol="0">
              <a:spAutoFit/>
            </a:bodyPr>
            <a:lstStyle/>
            <a:p>
              <a:r>
                <a:rPr lang="en-US" altLang="zh-CN">
                  <a:solidFill>
                    <a:schemeClr val="bg1"/>
                  </a:solidFill>
                  <a:highlight>
                    <a:srgbClr val="FF0000"/>
                  </a:highlight>
                </a:rPr>
                <a:t>REF1</a:t>
              </a:r>
            </a:p>
          </p:txBody>
        </p:sp>
        <p:sp>
          <p:nvSpPr>
            <p:cNvPr id="19" name="文本框 18"/>
            <p:cNvSpPr txBox="1"/>
            <p:nvPr>
              <p:custDataLst>
                <p:tags r:id="rId8"/>
              </p:custDataLst>
            </p:nvPr>
          </p:nvSpPr>
          <p:spPr>
            <a:xfrm>
              <a:off x="13403" y="2550"/>
              <a:ext cx="2604" cy="1016"/>
            </a:xfrm>
            <a:prstGeom prst="rect">
              <a:avLst/>
            </a:prstGeom>
            <a:noFill/>
          </p:spPr>
          <p:txBody>
            <a:bodyPr wrap="square" rtlCol="0">
              <a:spAutoFit/>
            </a:bodyPr>
            <a:lstStyle/>
            <a:p>
              <a:pPr algn="ctr"/>
              <a:r>
                <a:rPr lang="en-US" altLang="zh-CN">
                  <a:solidFill>
                    <a:schemeClr val="bg1"/>
                  </a:solidFill>
                  <a:highlight>
                    <a:srgbClr val="FF0000"/>
                  </a:highlight>
                </a:rPr>
                <a:t>WRITING</a:t>
              </a:r>
            </a:p>
            <a:p>
              <a:pPr algn="ctr"/>
              <a:r>
                <a:rPr lang="en-US" altLang="zh-CN">
                  <a:solidFill>
                    <a:schemeClr val="bg1"/>
                  </a:solidFill>
                  <a:highlight>
                    <a:srgbClr val="FF0000"/>
                  </a:highlight>
                </a:rPr>
                <a:t>PLATFORM</a:t>
              </a:r>
            </a:p>
          </p:txBody>
        </p:sp>
      </p:grpSp>
      <p:sp>
        <p:nvSpPr>
          <p:cNvPr id="21" name="矩形 20"/>
          <p:cNvSpPr/>
          <p:nvPr>
            <p:custDataLst>
              <p:tags r:id="rId4"/>
            </p:custDataLst>
          </p:nvPr>
        </p:nvSpPr>
        <p:spPr>
          <a:xfrm>
            <a:off x="4488815" y="875665"/>
            <a:ext cx="6668135" cy="5010150"/>
          </a:xfrm>
          <a:prstGeom prst="rect">
            <a:avLst/>
          </a:prstGeom>
          <a:noFill/>
          <a:ln w="38100">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5"/>
            </p:custDataLst>
          </p:nvPr>
        </p:nvSpPr>
        <p:spPr>
          <a:xfrm>
            <a:off x="372110" y="1562100"/>
            <a:ext cx="3373120" cy="3852545"/>
          </a:xfrm>
          <a:prstGeom prst="rect">
            <a:avLst/>
          </a:prstGeom>
          <a:noFill/>
          <a:ln w="38100">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custDataLst>
              <p:tags r:id="rId1"/>
            </p:custDataLst>
          </p:nvPr>
        </p:nvPicPr>
        <p:blipFill>
          <a:blip r:embed="rId7"/>
          <a:stretch>
            <a:fillRect/>
          </a:stretch>
        </p:blipFill>
        <p:spPr>
          <a:xfrm>
            <a:off x="8510954" y="6073174"/>
            <a:ext cx="3681046" cy="499076"/>
          </a:xfrm>
          <a:prstGeom prst="rect">
            <a:avLst/>
          </a:prstGeom>
        </p:spPr>
      </p:pic>
      <p:grpSp>
        <p:nvGrpSpPr>
          <p:cNvPr id="3" name="组合 2"/>
          <p:cNvGrpSpPr/>
          <p:nvPr/>
        </p:nvGrpSpPr>
        <p:grpSpPr>
          <a:xfrm>
            <a:off x="3533775" y="786130"/>
            <a:ext cx="6982460" cy="5368290"/>
            <a:chOff x="4536" y="1238"/>
            <a:chExt cx="10996" cy="8454"/>
          </a:xfrm>
        </p:grpSpPr>
        <p:pic>
          <p:nvPicPr>
            <p:cNvPr id="2" name="图片 1"/>
            <p:cNvPicPr>
              <a:picLocks noChangeAspect="1"/>
            </p:cNvPicPr>
            <p:nvPr>
              <p:custDataLst>
                <p:tags r:id="rId3"/>
              </p:custDataLst>
            </p:nvPr>
          </p:nvPicPr>
          <p:blipFill>
            <a:blip r:embed="rId8"/>
            <a:stretch>
              <a:fillRect/>
            </a:stretch>
          </p:blipFill>
          <p:spPr>
            <a:xfrm>
              <a:off x="4536" y="1238"/>
              <a:ext cx="10996" cy="8455"/>
            </a:xfrm>
            <a:prstGeom prst="rect">
              <a:avLst/>
            </a:prstGeom>
          </p:spPr>
        </p:pic>
        <p:sp>
          <p:nvSpPr>
            <p:cNvPr id="6" name="矩形 5"/>
            <p:cNvSpPr/>
            <p:nvPr>
              <p:custDataLst>
                <p:tags r:id="rId4"/>
              </p:custDataLst>
            </p:nvPr>
          </p:nvSpPr>
          <p:spPr>
            <a:xfrm>
              <a:off x="4592" y="1238"/>
              <a:ext cx="10143" cy="8455"/>
            </a:xfrm>
            <a:prstGeom prst="rect">
              <a:avLst/>
            </a:prstGeom>
            <a:noFill/>
            <a:ln w="38100">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custDataLst>
              <p:tags r:id="rId2"/>
            </p:custDataLst>
          </p:nvPr>
        </p:nvSpPr>
        <p:spPr>
          <a:xfrm>
            <a:off x="462915" y="1087120"/>
            <a:ext cx="3296920" cy="368300"/>
          </a:xfrm>
          <a:prstGeom prst="rect">
            <a:avLst/>
          </a:prstGeom>
          <a:noFill/>
        </p:spPr>
        <p:txBody>
          <a:bodyPr wrap="square" rtlCol="0">
            <a:spAutoFit/>
          </a:bodyPr>
          <a:lstStyle/>
          <a:p>
            <a:r>
              <a:rPr lang="zh-CN" altLang="en-US" b="1">
                <a:solidFill>
                  <a:srgbClr val="2E75B6"/>
                </a:solidFill>
              </a:rPr>
              <a:t>多链路被动书写轨迹追踪</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custDataLst>
              <p:tags r:id="rId1"/>
            </p:custDataLst>
          </p:nvPr>
        </p:nvPicPr>
        <p:blipFill>
          <a:blip r:embed="rId10"/>
          <a:stretch>
            <a:fillRect/>
          </a:stretch>
        </p:blipFill>
        <p:spPr>
          <a:xfrm>
            <a:off x="0" y="1562100"/>
            <a:ext cx="5310505" cy="3854450"/>
          </a:xfrm>
          <a:prstGeom prst="rect">
            <a:avLst/>
          </a:prstGeom>
        </p:spPr>
      </p:pic>
      <p:pic>
        <p:nvPicPr>
          <p:cNvPr id="24" name="图片 23"/>
          <p:cNvPicPr>
            <a:picLocks noChangeAspect="1"/>
          </p:cNvPicPr>
          <p:nvPr>
            <p:custDataLst>
              <p:tags r:id="rId2"/>
            </p:custDataLst>
          </p:nvPr>
        </p:nvPicPr>
        <p:blipFill>
          <a:blip r:embed="rId11"/>
          <a:stretch>
            <a:fillRect/>
          </a:stretch>
        </p:blipFill>
        <p:spPr>
          <a:xfrm>
            <a:off x="8510954" y="6073174"/>
            <a:ext cx="3681046" cy="499076"/>
          </a:xfrm>
          <a:prstGeom prst="rect">
            <a:avLst/>
          </a:prstGeom>
        </p:spPr>
      </p:pic>
      <p:sp>
        <p:nvSpPr>
          <p:cNvPr id="26" name="文本框 25"/>
          <p:cNvSpPr txBox="1"/>
          <p:nvPr>
            <p:custDataLst>
              <p:tags r:id="rId3"/>
            </p:custDataLst>
          </p:nvPr>
        </p:nvSpPr>
        <p:spPr>
          <a:xfrm>
            <a:off x="905510" y="1003300"/>
            <a:ext cx="3296920" cy="368300"/>
          </a:xfrm>
          <a:prstGeom prst="rect">
            <a:avLst/>
          </a:prstGeom>
          <a:noFill/>
        </p:spPr>
        <p:txBody>
          <a:bodyPr wrap="square" rtlCol="0">
            <a:spAutoFit/>
          </a:bodyPr>
          <a:lstStyle/>
          <a:p>
            <a:r>
              <a:rPr lang="zh-CN" altLang="en-US" b="1">
                <a:solidFill>
                  <a:srgbClr val="2E75B6"/>
                </a:solidFill>
              </a:rPr>
              <a:t>跨障碍物追踪</a:t>
            </a:r>
          </a:p>
        </p:txBody>
      </p:sp>
      <p:sp>
        <p:nvSpPr>
          <p:cNvPr id="21" name="矩形 20"/>
          <p:cNvSpPr/>
          <p:nvPr>
            <p:custDataLst>
              <p:tags r:id="rId4"/>
            </p:custDataLst>
          </p:nvPr>
        </p:nvSpPr>
        <p:spPr>
          <a:xfrm>
            <a:off x="4607560" y="875665"/>
            <a:ext cx="6420485" cy="5010150"/>
          </a:xfrm>
          <a:prstGeom prst="rect">
            <a:avLst/>
          </a:prstGeom>
          <a:noFill/>
          <a:ln w="38100">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5"/>
            </p:custDataLst>
          </p:nvPr>
        </p:nvSpPr>
        <p:spPr>
          <a:xfrm>
            <a:off x="161290" y="1562100"/>
            <a:ext cx="4446905" cy="3852545"/>
          </a:xfrm>
          <a:prstGeom prst="rect">
            <a:avLst/>
          </a:prstGeom>
          <a:noFill/>
          <a:ln w="38100">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6"/>
            </p:custDataLst>
          </p:nvPr>
        </p:nvSpPr>
        <p:spPr>
          <a:xfrm>
            <a:off x="236855" y="5748020"/>
            <a:ext cx="4966335" cy="368300"/>
          </a:xfrm>
          <a:prstGeom prst="rect">
            <a:avLst/>
          </a:prstGeom>
          <a:noFill/>
        </p:spPr>
        <p:txBody>
          <a:bodyPr wrap="square" rtlCol="0">
            <a:spAutoFit/>
          </a:bodyPr>
          <a:lstStyle/>
          <a:p>
            <a:r>
              <a:rPr lang="zh-CN" altLang="en-US" b="1">
                <a:solidFill>
                  <a:srgbClr val="2E75B6"/>
                </a:solidFill>
              </a:rPr>
              <a:t>毫米波通信信号缺点：视距传输易受阻挡</a:t>
            </a:r>
            <a:endParaRPr lang="en-US" altLang="zh-CN" b="1">
              <a:solidFill>
                <a:srgbClr val="2E75B6"/>
              </a:solidFill>
            </a:endParaRPr>
          </a:p>
        </p:txBody>
      </p:sp>
      <p:pic>
        <p:nvPicPr>
          <p:cNvPr id="15" name="图片 14"/>
          <p:cNvPicPr>
            <a:picLocks noChangeAspect="1"/>
          </p:cNvPicPr>
          <p:nvPr>
            <p:custDataLst>
              <p:tags r:id="rId7"/>
            </p:custDataLst>
          </p:nvPr>
        </p:nvPicPr>
        <p:blipFill>
          <a:blip r:embed="rId12"/>
          <a:stretch>
            <a:fillRect/>
          </a:stretch>
        </p:blipFill>
        <p:spPr>
          <a:xfrm>
            <a:off x="4782820" y="1003300"/>
            <a:ext cx="6080760" cy="474472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11"/>
          <a:srcRect r="5967"/>
          <a:stretch>
            <a:fillRect/>
          </a:stretch>
        </p:blipFill>
        <p:spPr>
          <a:xfrm>
            <a:off x="-120015" y="1236345"/>
            <a:ext cx="6384290" cy="2495550"/>
          </a:xfrm>
          <a:prstGeom prst="rect">
            <a:avLst/>
          </a:prstGeom>
        </p:spPr>
      </p:pic>
      <p:pic>
        <p:nvPicPr>
          <p:cNvPr id="3" name="图片 2"/>
          <p:cNvPicPr>
            <a:picLocks noChangeAspect="1"/>
          </p:cNvPicPr>
          <p:nvPr>
            <p:custDataLst>
              <p:tags r:id="rId2"/>
            </p:custDataLst>
          </p:nvPr>
        </p:nvPicPr>
        <p:blipFill>
          <a:blip r:embed="rId12"/>
          <a:srcRect r="7291"/>
          <a:stretch>
            <a:fillRect/>
          </a:stretch>
        </p:blipFill>
        <p:spPr>
          <a:xfrm>
            <a:off x="-154305" y="3749040"/>
            <a:ext cx="6419215" cy="2789555"/>
          </a:xfrm>
          <a:prstGeom prst="rect">
            <a:avLst/>
          </a:prstGeom>
        </p:spPr>
      </p:pic>
      <p:pic>
        <p:nvPicPr>
          <p:cNvPr id="24" name="图片 23"/>
          <p:cNvPicPr>
            <a:picLocks noChangeAspect="1"/>
          </p:cNvPicPr>
          <p:nvPr>
            <p:custDataLst>
              <p:tags r:id="rId3"/>
            </p:custDataLst>
          </p:nvPr>
        </p:nvPicPr>
        <p:blipFill>
          <a:blip r:embed="rId13"/>
          <a:stretch>
            <a:fillRect/>
          </a:stretch>
        </p:blipFill>
        <p:spPr>
          <a:xfrm>
            <a:off x="8510954" y="6073174"/>
            <a:ext cx="3681046" cy="499076"/>
          </a:xfrm>
          <a:prstGeom prst="rect">
            <a:avLst/>
          </a:prstGeom>
        </p:spPr>
      </p:pic>
      <p:sp>
        <p:nvSpPr>
          <p:cNvPr id="6" name="矩形 5"/>
          <p:cNvSpPr/>
          <p:nvPr>
            <p:custDataLst>
              <p:tags r:id="rId4"/>
            </p:custDataLst>
          </p:nvPr>
        </p:nvSpPr>
        <p:spPr>
          <a:xfrm>
            <a:off x="6264275" y="1991360"/>
            <a:ext cx="5928360" cy="3041650"/>
          </a:xfrm>
          <a:prstGeom prst="rect">
            <a:avLst/>
          </a:prstGeom>
          <a:noFill/>
          <a:ln w="38100">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custDataLst>
              <p:tags r:id="rId5"/>
            </p:custDataLst>
          </p:nvPr>
        </p:nvSpPr>
        <p:spPr>
          <a:xfrm>
            <a:off x="0" y="821055"/>
            <a:ext cx="6265545" cy="5608320"/>
          </a:xfrm>
          <a:prstGeom prst="rect">
            <a:avLst/>
          </a:prstGeom>
          <a:noFill/>
          <a:ln w="38100">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custDataLst>
              <p:tags r:id="rId6"/>
            </p:custDataLst>
          </p:nvPr>
        </p:nvSpPr>
        <p:spPr>
          <a:xfrm>
            <a:off x="330200" y="868045"/>
            <a:ext cx="3296920" cy="368300"/>
          </a:xfrm>
          <a:prstGeom prst="rect">
            <a:avLst/>
          </a:prstGeom>
          <a:noFill/>
        </p:spPr>
        <p:txBody>
          <a:bodyPr wrap="square" rtlCol="0">
            <a:spAutoFit/>
          </a:bodyPr>
          <a:lstStyle/>
          <a:p>
            <a:r>
              <a:rPr lang="zh-CN" altLang="en-US" b="1">
                <a:solidFill>
                  <a:srgbClr val="2E75B6"/>
                </a:solidFill>
              </a:rPr>
              <a:t>多链路被动书写轨迹追踪</a:t>
            </a:r>
          </a:p>
        </p:txBody>
      </p:sp>
      <p:sp>
        <p:nvSpPr>
          <p:cNvPr id="22" name="文本框 21"/>
          <p:cNvSpPr txBox="1"/>
          <p:nvPr>
            <p:custDataLst>
              <p:tags r:id="rId7"/>
            </p:custDataLst>
          </p:nvPr>
        </p:nvSpPr>
        <p:spPr>
          <a:xfrm>
            <a:off x="6369050" y="5300345"/>
            <a:ext cx="6571615" cy="645160"/>
          </a:xfrm>
          <a:prstGeom prst="rect">
            <a:avLst/>
          </a:prstGeom>
          <a:noFill/>
        </p:spPr>
        <p:txBody>
          <a:bodyPr wrap="square" rtlCol="0">
            <a:spAutoFit/>
          </a:bodyPr>
          <a:lstStyle/>
          <a:p>
            <a:pPr marL="285750" indent="-285750">
              <a:buFont typeface="Wingdings" panose="05000000000000000000" charset="0"/>
              <a:buChar char="l"/>
            </a:pPr>
            <a:r>
              <a:rPr lang="en-US" altLang="zh-CN">
                <a:solidFill>
                  <a:schemeClr val="bg1">
                    <a:lumMod val="50000"/>
                  </a:schemeClr>
                </a:solidFill>
                <a:sym typeface="+mn-ea"/>
              </a:rPr>
              <a:t>90%</a:t>
            </a:r>
            <a:r>
              <a:rPr lang="zh-CN" altLang="en-US">
                <a:solidFill>
                  <a:schemeClr val="bg1">
                    <a:lumMod val="50000"/>
                  </a:schemeClr>
                </a:solidFill>
                <a:sym typeface="+mn-ea"/>
              </a:rPr>
              <a:t>误差在</a:t>
            </a:r>
            <a:r>
              <a:rPr lang="en-US" altLang="zh-CN">
                <a:solidFill>
                  <a:schemeClr val="bg1">
                    <a:lumMod val="50000"/>
                  </a:schemeClr>
                </a:solidFill>
                <a:sym typeface="+mn-ea"/>
              </a:rPr>
              <a:t>5mm</a:t>
            </a:r>
            <a:r>
              <a:rPr lang="zh-CN" altLang="en-US">
                <a:solidFill>
                  <a:schemeClr val="bg1">
                    <a:lumMod val="50000"/>
                  </a:schemeClr>
                </a:solidFill>
                <a:sym typeface="+mn-ea"/>
              </a:rPr>
              <a:t>以内</a:t>
            </a:r>
          </a:p>
          <a:p>
            <a:pPr marL="285750" indent="-285750">
              <a:buFont typeface="Wingdings" panose="05000000000000000000" charset="0"/>
              <a:buChar char="l"/>
            </a:pPr>
            <a:r>
              <a:rPr lang="zh-CN" altLang="en-US">
                <a:solidFill>
                  <a:schemeClr val="bg1">
                    <a:lumMod val="50000"/>
                  </a:schemeClr>
                </a:solidFill>
                <a:sym typeface="+mn-ea"/>
              </a:rPr>
              <a:t>轨迹误差在毫米级精度</a:t>
            </a:r>
          </a:p>
        </p:txBody>
      </p:sp>
      <p:pic>
        <p:nvPicPr>
          <p:cNvPr id="13" name="图片 12"/>
          <p:cNvPicPr>
            <a:picLocks noChangeAspect="1"/>
          </p:cNvPicPr>
          <p:nvPr>
            <p:custDataLst>
              <p:tags r:id="rId8"/>
            </p:custDataLst>
          </p:nvPr>
        </p:nvPicPr>
        <p:blipFill>
          <a:blip r:embed="rId14"/>
          <a:stretch>
            <a:fillRect/>
          </a:stretch>
        </p:blipFill>
        <p:spPr>
          <a:xfrm>
            <a:off x="6324600" y="2342515"/>
            <a:ext cx="5867400" cy="23393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3A61A-5A85-4BD2-BE41-67D5B92CA194}"/>
              </a:ext>
            </a:extLst>
          </p:cNvPr>
          <p:cNvSpPr>
            <a:spLocks noGrp="1"/>
          </p:cNvSpPr>
          <p:nvPr>
            <p:ph type="title"/>
          </p:nvPr>
        </p:nvSpPr>
        <p:spPr/>
        <p:txBody>
          <a:bodyPr/>
          <a:lstStyle/>
          <a:p>
            <a:r>
              <a:rPr lang="en-US" altLang="zh-CN" dirty="0"/>
              <a:t>IEEE 802.11bf</a:t>
            </a:r>
            <a:endParaRPr lang="zh-CN" altLang="en-US" dirty="0"/>
          </a:p>
        </p:txBody>
      </p:sp>
      <p:sp>
        <p:nvSpPr>
          <p:cNvPr id="4" name="灯片编号占位符 3">
            <a:extLst>
              <a:ext uri="{FF2B5EF4-FFF2-40B4-BE49-F238E27FC236}">
                <a16:creationId xmlns:a16="http://schemas.microsoft.com/office/drawing/2014/main" id="{8FA2A2C7-D2ED-46AA-8465-0C4D0B52BFCB}"/>
              </a:ext>
            </a:extLst>
          </p:cNvPr>
          <p:cNvSpPr>
            <a:spLocks noGrp="1"/>
          </p:cNvSpPr>
          <p:nvPr>
            <p:ph type="sldNum" sz="quarter" idx="12"/>
          </p:nvPr>
        </p:nvSpPr>
        <p:spPr/>
        <p:txBody>
          <a:bodyPr/>
          <a:lstStyle/>
          <a:p>
            <a:fld id="{11111CF7-3CEA-4476-AA1D-FDB53D59C6A7}" type="slidenum">
              <a:rPr lang="zh-CN" altLang="en-US" smtClean="0"/>
              <a:t>5</a:t>
            </a:fld>
            <a:endParaRPr lang="zh-CN" altLang="en-US"/>
          </a:p>
        </p:txBody>
      </p:sp>
      <p:pic>
        <p:nvPicPr>
          <p:cNvPr id="2050" name="Picture 2" descr="WLAN sensing signal bandwidth">
            <a:extLst>
              <a:ext uri="{FF2B5EF4-FFF2-40B4-BE49-F238E27FC236}">
                <a16:creationId xmlns:a16="http://schemas.microsoft.com/office/drawing/2014/main" id="{F1F1DD0A-D703-4F32-8754-6C49E5EA4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419" y="1893791"/>
            <a:ext cx="8583706" cy="482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889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4057883" cy="530492"/>
            <a:chOff x="4299773" y="1452059"/>
            <a:chExt cx="4057883" cy="530492"/>
          </a:xfrm>
        </p:grpSpPr>
        <p:sp>
          <p:nvSpPr>
            <p:cNvPr id="9" name="矩形 8"/>
            <p:cNvSpPr/>
            <p:nvPr/>
          </p:nvSpPr>
          <p:spPr>
            <a:xfrm>
              <a:off x="4955326" y="1486472"/>
              <a:ext cx="3402330" cy="460375"/>
            </a:xfrm>
            <a:prstGeom prst="rect">
              <a:avLst/>
            </a:prstGeom>
          </p:spPr>
          <p:txBody>
            <a:bodyPr wrap="none">
              <a:spAutoFit/>
            </a:bodyPr>
            <a:lstStyle/>
            <a:p>
              <a:pPr algn="l">
                <a:spcBef>
                  <a:spcPts val="1200"/>
                </a:spcBef>
              </a:pPr>
              <a:r>
                <a:rPr lang="zh-CN" altLang="en-US" sz="2400" b="1" dirty="0">
                  <a:latin typeface="黑体" panose="02010609060101010101" pitchFamily="49" charset="-122"/>
                  <a:ea typeface="黑体" panose="02010609060101010101" pitchFamily="49" charset="-122"/>
                </a:rPr>
                <a:t>链路预警系统--mmAlert</a:t>
              </a: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p>
            </p:txBody>
          </p:sp>
        </p:grpSp>
      </p:grpSp>
      <p:cxnSp>
        <p:nvCxnSpPr>
          <p:cNvPr id="14" name="直接连接符 13"/>
          <p:cNvCxnSpPr>
            <a:stCxn id="9" idx="3"/>
          </p:cNvCxnSpPr>
          <p:nvPr/>
        </p:nvCxnSpPr>
        <p:spPr>
          <a:xfrm flipV="1">
            <a:off x="4218286"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9"/>
          <a:stretch>
            <a:fillRect/>
          </a:stretch>
        </p:blipFill>
        <p:spPr>
          <a:xfrm>
            <a:off x="7350760" y="98425"/>
            <a:ext cx="4861560" cy="659130"/>
          </a:xfrm>
          <a:prstGeom prst="rect">
            <a:avLst/>
          </a:prstGeom>
        </p:spPr>
      </p:pic>
      <p:grpSp>
        <p:nvGrpSpPr>
          <p:cNvPr id="18" name="组合 17"/>
          <p:cNvGrpSpPr/>
          <p:nvPr/>
        </p:nvGrpSpPr>
        <p:grpSpPr>
          <a:xfrm>
            <a:off x="3009900" y="4159885"/>
            <a:ext cx="4622800" cy="2282190"/>
            <a:chOff x="11888" y="2515"/>
            <a:chExt cx="7280" cy="3594"/>
          </a:xfrm>
        </p:grpSpPr>
        <p:sp>
          <p:nvSpPr>
            <p:cNvPr id="5" name="矩形 4"/>
            <p:cNvSpPr/>
            <p:nvPr/>
          </p:nvSpPr>
          <p:spPr>
            <a:xfrm>
              <a:off x="11888" y="2766"/>
              <a:ext cx="7280" cy="3343"/>
            </a:xfrm>
            <a:prstGeom prst="rect">
              <a:avLst/>
            </a:prstGeom>
            <a:noFill/>
            <a:ln w="28575"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custDataLst>
                <p:tags r:id="rId6"/>
              </p:custDataLst>
            </p:nvPr>
          </p:nvSpPr>
          <p:spPr>
            <a:xfrm>
              <a:off x="14900" y="2515"/>
              <a:ext cx="1758" cy="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信道模型</a:t>
              </a:r>
            </a:p>
          </p:txBody>
        </p:sp>
        <p:graphicFrame>
          <p:nvGraphicFramePr>
            <p:cNvPr id="7" name="对象 6">
              <a:hlinkClick r:id="" action="ppaction://ole?verb=0"/>
            </p:cNvPr>
            <p:cNvGraphicFramePr>
              <a:graphicFrameLocks noChangeAspect="1"/>
            </p:cNvGraphicFramePr>
            <p:nvPr/>
          </p:nvGraphicFramePr>
          <p:xfrm>
            <a:off x="13963" y="3376"/>
            <a:ext cx="5000" cy="680"/>
          </p:xfrm>
          <a:graphic>
            <a:graphicData uri="http://schemas.openxmlformats.org/presentationml/2006/ole">
              <mc:AlternateContent xmlns:mc="http://schemas.openxmlformats.org/markup-compatibility/2006">
                <mc:Choice xmlns:v="urn:schemas-microsoft-com:vml" Requires="v">
                  <p:oleObj r:id="rId10" imgW="1866900" imgH="254000" progId="Equation.KSEE3">
                    <p:embed/>
                  </p:oleObj>
                </mc:Choice>
                <mc:Fallback>
                  <p:oleObj r:id="rId10" imgW="1866900" imgH="254000" progId="Equation.KSEE3">
                    <p:embed/>
                    <p:pic>
                      <p:nvPicPr>
                        <p:cNvPr id="7" name="对象 6">
                          <a:hlinkClick r:id="" action="ppaction://ole?verb=0"/>
                        </p:cNvPr>
                        <p:cNvPicPr/>
                        <p:nvPr/>
                      </p:nvPicPr>
                      <p:blipFill>
                        <a:blip r:embed="rId11"/>
                        <a:stretch>
                          <a:fillRect/>
                        </a:stretch>
                      </p:blipFill>
                      <p:spPr>
                        <a:xfrm>
                          <a:off x="13963" y="3376"/>
                          <a:ext cx="5000" cy="68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13963" y="4353"/>
            <a:ext cx="4976" cy="1701"/>
          </p:xfrm>
          <a:graphic>
            <a:graphicData uri="http://schemas.openxmlformats.org/presentationml/2006/ole">
              <mc:AlternateContent xmlns:mc="http://schemas.openxmlformats.org/markup-compatibility/2006">
                <mc:Choice xmlns:v="urn:schemas-microsoft-com:vml" Requires="v">
                  <p:oleObj r:id="rId12" imgW="2005965" imgH="685800" progId="Equation.KSEE3">
                    <p:embed/>
                  </p:oleObj>
                </mc:Choice>
                <mc:Fallback>
                  <p:oleObj r:id="rId12" imgW="2005965" imgH="685800" progId="Equation.KSEE3">
                    <p:embed/>
                    <p:pic>
                      <p:nvPicPr>
                        <p:cNvPr id="13" name="对象 12">
                          <a:hlinkClick r:id="" action="ppaction://ole?verb=0"/>
                        </p:cNvPr>
                        <p:cNvPicPr/>
                        <p:nvPr/>
                      </p:nvPicPr>
                      <p:blipFill>
                        <a:blip r:embed="rId13"/>
                        <a:stretch>
                          <a:fillRect/>
                        </a:stretch>
                      </p:blipFill>
                      <p:spPr>
                        <a:xfrm>
                          <a:off x="13963" y="4353"/>
                          <a:ext cx="4976" cy="1701"/>
                        </a:xfrm>
                        <a:prstGeom prst="rect">
                          <a:avLst/>
                        </a:prstGeom>
                      </p:spPr>
                    </p:pic>
                  </p:oleObj>
                </mc:Fallback>
              </mc:AlternateContent>
            </a:graphicData>
          </a:graphic>
        </p:graphicFrame>
        <p:sp>
          <p:nvSpPr>
            <p:cNvPr id="15" name="文本框 14"/>
            <p:cNvSpPr txBox="1"/>
            <p:nvPr/>
          </p:nvSpPr>
          <p:spPr>
            <a:xfrm>
              <a:off x="11979" y="3411"/>
              <a:ext cx="1840" cy="580"/>
            </a:xfrm>
            <a:prstGeom prst="rect">
              <a:avLst/>
            </a:prstGeom>
            <a:noFill/>
          </p:spPr>
          <p:txBody>
            <a:bodyPr wrap="square" rtlCol="0">
              <a:spAutoFit/>
            </a:bodyPr>
            <a:lstStyle/>
            <a:p>
              <a:r>
                <a:rPr lang="en-US" altLang="zh-CN"/>
                <a:t>Reference:</a:t>
              </a:r>
            </a:p>
          </p:txBody>
        </p:sp>
        <p:sp>
          <p:nvSpPr>
            <p:cNvPr id="17" name="文本框 16"/>
            <p:cNvSpPr txBox="1"/>
            <p:nvPr/>
          </p:nvSpPr>
          <p:spPr>
            <a:xfrm>
              <a:off x="11920" y="4438"/>
              <a:ext cx="2075" cy="580"/>
            </a:xfrm>
            <a:prstGeom prst="rect">
              <a:avLst/>
            </a:prstGeom>
            <a:noFill/>
          </p:spPr>
          <p:txBody>
            <a:bodyPr wrap="square" rtlCol="0">
              <a:spAutoFit/>
            </a:bodyPr>
            <a:lstStyle/>
            <a:p>
              <a:r>
                <a:rPr lang="en-US" altLang="zh-CN"/>
                <a:t>Surveillance:</a:t>
              </a:r>
            </a:p>
          </p:txBody>
        </p:sp>
      </p:grpSp>
      <p:grpSp>
        <p:nvGrpSpPr>
          <p:cNvPr id="32" name="组合 31"/>
          <p:cNvGrpSpPr>
            <a:grpSpLocks noChangeAspect="1"/>
          </p:cNvGrpSpPr>
          <p:nvPr/>
        </p:nvGrpSpPr>
        <p:grpSpPr>
          <a:xfrm>
            <a:off x="367665" y="898525"/>
            <a:ext cx="4339982" cy="3240000"/>
            <a:chOff x="252" y="1193"/>
            <a:chExt cx="7240" cy="5405"/>
          </a:xfrm>
        </p:grpSpPr>
        <p:pic>
          <p:nvPicPr>
            <p:cNvPr id="2" name="图片 1" descr="N:\AA_Research\Draft\Mmwave blockage\First_Revision\mmAlert_revision_v5\Fig\Passive Sensing.pngPassive Sensing"/>
            <p:cNvPicPr>
              <a:picLocks noChangeAspect="1"/>
            </p:cNvPicPr>
            <p:nvPr/>
          </p:nvPicPr>
          <p:blipFill>
            <a:blip r:embed="rId14"/>
            <a:srcRect/>
            <a:stretch>
              <a:fillRect/>
            </a:stretch>
          </p:blipFill>
          <p:spPr>
            <a:xfrm>
              <a:off x="373" y="1614"/>
              <a:ext cx="6909" cy="4535"/>
            </a:xfrm>
            <a:prstGeom prst="rect">
              <a:avLst/>
            </a:prstGeom>
          </p:spPr>
        </p:pic>
        <p:sp>
          <p:nvSpPr>
            <p:cNvPr id="30" name="矩形 29"/>
            <p:cNvSpPr/>
            <p:nvPr/>
          </p:nvSpPr>
          <p:spPr>
            <a:xfrm>
              <a:off x="252" y="1472"/>
              <a:ext cx="7240" cy="512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custDataLst>
                <p:tags r:id="rId5"/>
              </p:custDataLst>
            </p:nvPr>
          </p:nvSpPr>
          <p:spPr>
            <a:xfrm>
              <a:off x="2829" y="1193"/>
              <a:ext cx="2301" cy="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mmAlert</a:t>
              </a:r>
            </a:p>
          </p:txBody>
        </p:sp>
      </p:grpSp>
      <p:graphicFrame>
        <p:nvGraphicFramePr>
          <p:cNvPr id="19" name="对象 18">
            <a:hlinkClick r:id="" action="ppaction://ole?verb=0"/>
          </p:cNvPr>
          <p:cNvGraphicFramePr>
            <a:graphicFrameLocks noChangeAspect="1"/>
          </p:cNvGraphicFramePr>
          <p:nvPr/>
        </p:nvGraphicFramePr>
        <p:xfrm>
          <a:off x="6038850" y="3340100"/>
          <a:ext cx="114300" cy="177165"/>
        </p:xfrm>
        <a:graphic>
          <a:graphicData uri="http://schemas.openxmlformats.org/presentationml/2006/ole">
            <mc:AlternateContent xmlns:mc="http://schemas.openxmlformats.org/markup-compatibility/2006">
              <mc:Choice xmlns:v="urn:schemas-microsoft-com:vml" Requires="v">
                <p:oleObj r:id="rId15" imgW="114300" imgH="177165" progId="Equation.KSEE3">
                  <p:embed/>
                </p:oleObj>
              </mc:Choice>
              <mc:Fallback>
                <p:oleObj r:id="rId15" imgW="114300" imgH="177165" progId="Equation.KSEE3">
                  <p:embed/>
                  <p:pic>
                    <p:nvPicPr>
                      <p:cNvPr id="19" name="对象 18">
                        <a:hlinkClick r:id="" action="ppaction://ole?verb=0"/>
                      </p:cNvPr>
                      <p:cNvPicPr/>
                      <p:nvPr/>
                    </p:nvPicPr>
                    <p:blipFill>
                      <a:blip r:embed="rId16"/>
                      <a:stretch>
                        <a:fillRect/>
                      </a:stretch>
                    </p:blipFill>
                    <p:spPr>
                      <a:xfrm>
                        <a:off x="6038850" y="3340100"/>
                        <a:ext cx="114300" cy="177165"/>
                      </a:xfrm>
                      <a:prstGeom prst="rect">
                        <a:avLst/>
                      </a:prstGeom>
                    </p:spPr>
                  </p:pic>
                </p:oleObj>
              </mc:Fallback>
            </mc:AlternateContent>
          </a:graphicData>
        </a:graphic>
      </p:graphicFrame>
      <p:grpSp>
        <p:nvGrpSpPr>
          <p:cNvPr id="29" name="组合 28"/>
          <p:cNvGrpSpPr/>
          <p:nvPr/>
        </p:nvGrpSpPr>
        <p:grpSpPr>
          <a:xfrm>
            <a:off x="5364798" y="1343025"/>
            <a:ext cx="6503035" cy="2501265"/>
            <a:chOff x="8703" y="6272"/>
            <a:chExt cx="10241" cy="3939"/>
          </a:xfrm>
        </p:grpSpPr>
        <p:pic>
          <p:nvPicPr>
            <p:cNvPr id="20" name="图片 19" descr="I:\桌面\硕士毕业文件\硕士毕业论文\毕业论文\毕业答辩PPT\figures\Processing_mmAlert.pngProcessing_mmAlert"/>
            <p:cNvPicPr>
              <a:picLocks noChangeAspect="1"/>
            </p:cNvPicPr>
            <p:nvPr/>
          </p:nvPicPr>
          <p:blipFill>
            <a:blip r:embed="rId17"/>
            <a:srcRect/>
            <a:stretch>
              <a:fillRect/>
            </a:stretch>
          </p:blipFill>
          <p:spPr>
            <a:xfrm>
              <a:off x="8703" y="7146"/>
              <a:ext cx="10241" cy="2111"/>
            </a:xfrm>
            <a:prstGeom prst="rect">
              <a:avLst/>
            </a:prstGeom>
          </p:spPr>
        </p:pic>
        <p:grpSp>
          <p:nvGrpSpPr>
            <p:cNvPr id="23" name="组合 22"/>
            <p:cNvGrpSpPr/>
            <p:nvPr/>
          </p:nvGrpSpPr>
          <p:grpSpPr>
            <a:xfrm>
              <a:off x="10547" y="6272"/>
              <a:ext cx="5836" cy="872"/>
              <a:chOff x="10692" y="6236"/>
              <a:chExt cx="5836" cy="872"/>
            </a:xfrm>
          </p:grpSpPr>
          <p:graphicFrame>
            <p:nvGraphicFramePr>
              <p:cNvPr id="21" name="对象 20">
                <a:hlinkClick r:id="" action="ppaction://ole?verb=0"/>
              </p:cNvPr>
              <p:cNvGraphicFramePr>
                <a:graphicFrameLocks noChangeAspect="1"/>
              </p:cNvGraphicFramePr>
              <p:nvPr/>
            </p:nvGraphicFramePr>
            <p:xfrm>
              <a:off x="10831" y="6311"/>
              <a:ext cx="5552" cy="737"/>
            </p:xfrm>
            <a:graphic>
              <a:graphicData uri="http://schemas.openxmlformats.org/presentationml/2006/ole">
                <mc:AlternateContent xmlns:mc="http://schemas.openxmlformats.org/markup-compatibility/2006">
                  <mc:Choice xmlns:v="urn:schemas-microsoft-com:vml" Requires="v">
                    <p:oleObj r:id="rId18" imgW="2870200" imgH="381000" progId="Equation.KSEE3">
                      <p:embed/>
                    </p:oleObj>
                  </mc:Choice>
                  <mc:Fallback>
                    <p:oleObj r:id="rId18" imgW="2870200" imgH="381000" progId="Equation.KSEE3">
                      <p:embed/>
                      <p:pic>
                        <p:nvPicPr>
                          <p:cNvPr id="21" name="对象 20">
                            <a:hlinkClick r:id="" action="ppaction://ole?verb=0"/>
                          </p:cNvPr>
                          <p:cNvPicPr/>
                          <p:nvPr/>
                        </p:nvPicPr>
                        <p:blipFill>
                          <a:blip r:embed="rId19"/>
                          <a:stretch>
                            <a:fillRect/>
                          </a:stretch>
                        </p:blipFill>
                        <p:spPr>
                          <a:xfrm>
                            <a:off x="10831" y="6311"/>
                            <a:ext cx="5552" cy="737"/>
                          </a:xfrm>
                          <a:prstGeom prst="rect">
                            <a:avLst/>
                          </a:prstGeom>
                        </p:spPr>
                      </p:pic>
                    </p:oleObj>
                  </mc:Fallback>
                </mc:AlternateContent>
              </a:graphicData>
            </a:graphic>
          </p:graphicFrame>
          <p:sp>
            <p:nvSpPr>
              <p:cNvPr id="22" name="圆角矩形 21"/>
              <p:cNvSpPr/>
              <p:nvPr/>
            </p:nvSpPr>
            <p:spPr>
              <a:xfrm>
                <a:off x="10692" y="6236"/>
                <a:ext cx="5836" cy="87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4" name="直接箭头连接符 23"/>
            <p:cNvCxnSpPr/>
            <p:nvPr/>
          </p:nvCxnSpPr>
          <p:spPr>
            <a:xfrm flipH="1" flipV="1">
              <a:off x="14750" y="7197"/>
              <a:ext cx="778" cy="602"/>
            </a:xfrm>
            <a:prstGeom prst="straightConnector1">
              <a:avLst/>
            </a:prstGeom>
            <a:ln w="12700" cmpd="sng">
              <a:solidFill>
                <a:schemeClr val="accent6">
                  <a:lumMod val="75000"/>
                </a:schemeClr>
              </a:solidFill>
              <a:prstDash val="lgDash"/>
              <a:tailEnd type="arrow"/>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1206" y="9339"/>
              <a:ext cx="6527" cy="872"/>
              <a:chOff x="11206" y="9339"/>
              <a:chExt cx="6527" cy="872"/>
            </a:xfrm>
          </p:grpSpPr>
          <p:graphicFrame>
            <p:nvGraphicFramePr>
              <p:cNvPr id="25" name="对象 24">
                <a:hlinkClick r:id="" action="ppaction://ole?verb=0"/>
              </p:cNvPr>
              <p:cNvGraphicFramePr>
                <a:graphicFrameLocks noChangeAspect="1"/>
              </p:cNvGraphicFramePr>
              <p:nvPr/>
            </p:nvGraphicFramePr>
            <p:xfrm>
              <a:off x="11345" y="9465"/>
              <a:ext cx="6252" cy="737"/>
            </p:xfrm>
            <a:graphic>
              <a:graphicData uri="http://schemas.openxmlformats.org/presentationml/2006/ole">
                <mc:AlternateContent xmlns:mc="http://schemas.openxmlformats.org/markup-compatibility/2006">
                  <mc:Choice xmlns:v="urn:schemas-microsoft-com:vml" Requires="v">
                    <p:oleObj r:id="rId20" imgW="3124200" imgH="368300" progId="Equation.KSEE3">
                      <p:embed/>
                    </p:oleObj>
                  </mc:Choice>
                  <mc:Fallback>
                    <p:oleObj r:id="rId20" imgW="3124200" imgH="368300" progId="Equation.KSEE3">
                      <p:embed/>
                      <p:pic>
                        <p:nvPicPr>
                          <p:cNvPr id="25" name="对象 24">
                            <a:hlinkClick r:id="" action="ppaction://ole?verb=0"/>
                          </p:cNvPr>
                          <p:cNvPicPr/>
                          <p:nvPr/>
                        </p:nvPicPr>
                        <p:blipFill>
                          <a:blip r:embed="rId21"/>
                          <a:stretch>
                            <a:fillRect/>
                          </a:stretch>
                        </p:blipFill>
                        <p:spPr>
                          <a:xfrm>
                            <a:off x="11345" y="9465"/>
                            <a:ext cx="6252" cy="737"/>
                          </a:xfrm>
                          <a:prstGeom prst="rect">
                            <a:avLst/>
                          </a:prstGeom>
                        </p:spPr>
                      </p:pic>
                    </p:oleObj>
                  </mc:Fallback>
                </mc:AlternateContent>
              </a:graphicData>
            </a:graphic>
          </p:graphicFrame>
          <p:sp>
            <p:nvSpPr>
              <p:cNvPr id="26" name="圆角矩形 25"/>
              <p:cNvSpPr/>
              <p:nvPr>
                <p:custDataLst>
                  <p:tags r:id="rId4"/>
                </p:custDataLst>
              </p:nvPr>
            </p:nvSpPr>
            <p:spPr>
              <a:xfrm>
                <a:off x="11206" y="9339"/>
                <a:ext cx="6527" cy="872"/>
              </a:xfrm>
              <a:prstGeom prst="round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8" name="直接箭头连接符 27"/>
            <p:cNvCxnSpPr/>
            <p:nvPr>
              <p:custDataLst>
                <p:tags r:id="rId3"/>
              </p:custDataLst>
            </p:nvPr>
          </p:nvCxnSpPr>
          <p:spPr>
            <a:xfrm flipH="1">
              <a:off x="16419" y="8545"/>
              <a:ext cx="273" cy="745"/>
            </a:xfrm>
            <a:prstGeom prst="straightConnector1">
              <a:avLst/>
            </a:prstGeom>
            <a:ln w="12700" cmpd="sng">
              <a:solidFill>
                <a:schemeClr val="accent4">
                  <a:lumMod val="75000"/>
                </a:schemeClr>
              </a:solidFill>
              <a:prstDash val="lgDash"/>
              <a:tailEnd type="arrow"/>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5365115" y="1084580"/>
            <a:ext cx="6677660" cy="2886710"/>
          </a:xfrm>
          <a:prstGeom prst="rect">
            <a:avLst/>
          </a:prstGeom>
          <a:noFill/>
          <a:ln w="28575" cmpd="sng">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custDataLst>
              <p:tags r:id="rId1"/>
            </p:custDataLst>
          </p:nvPr>
        </p:nvSpPr>
        <p:spPr>
          <a:xfrm>
            <a:off x="7633335" y="897890"/>
            <a:ext cx="1771015" cy="304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信号处理流程</a:t>
            </a:r>
          </a:p>
        </p:txBody>
      </p:sp>
      <p:cxnSp>
        <p:nvCxnSpPr>
          <p:cNvPr id="36" name="直接箭头连接符 35"/>
          <p:cNvCxnSpPr>
            <a:stCxn id="30" idx="2"/>
            <a:endCxn id="17" idx="1"/>
          </p:cNvCxnSpPr>
          <p:nvPr/>
        </p:nvCxnSpPr>
        <p:spPr>
          <a:xfrm>
            <a:off x="2538095" y="4138295"/>
            <a:ext cx="492125" cy="14268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5" idx="3"/>
            <a:endCxn id="33" idx="2"/>
          </p:cNvCxnSpPr>
          <p:nvPr/>
        </p:nvCxnSpPr>
        <p:spPr>
          <a:xfrm flipV="1">
            <a:off x="7632700" y="3971290"/>
            <a:ext cx="1071245" cy="1409700"/>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0967085" y="1459865"/>
            <a:ext cx="1027430" cy="1778635"/>
          </a:xfrm>
          <a:prstGeom prst="rect">
            <a:avLst/>
          </a:prstGeom>
          <a:noFill/>
          <a:ln w="28575" cmpd="sng">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0" name="对象 39">
            <a:hlinkClick r:id="" action="ppaction://ole?verb=0"/>
          </p:cNvPr>
          <p:cNvGraphicFramePr>
            <a:graphicFrameLocks noChangeAspect="1"/>
          </p:cNvGraphicFramePr>
          <p:nvPr/>
        </p:nvGraphicFramePr>
        <p:xfrm>
          <a:off x="11003872" y="1536482"/>
          <a:ext cx="990529" cy="360000"/>
        </p:xfrm>
        <a:graphic>
          <a:graphicData uri="http://schemas.openxmlformats.org/presentationml/2006/ole">
            <mc:AlternateContent xmlns:mc="http://schemas.openxmlformats.org/markup-compatibility/2006">
              <mc:Choice xmlns:v="urn:schemas-microsoft-com:vml" Requires="v">
                <p:oleObj r:id="rId22" imgW="838200" imgH="304800" progId="Equation.KSEE3">
                  <p:embed/>
                </p:oleObj>
              </mc:Choice>
              <mc:Fallback>
                <p:oleObj r:id="rId22" imgW="838200" imgH="304800" progId="Equation.KSEE3">
                  <p:embed/>
                  <p:pic>
                    <p:nvPicPr>
                      <p:cNvPr id="40" name="对象 39">
                        <a:hlinkClick r:id="" action="ppaction://ole?verb=0"/>
                      </p:cNvPr>
                      <p:cNvPicPr/>
                      <p:nvPr/>
                    </p:nvPicPr>
                    <p:blipFill>
                      <a:blip r:embed="rId23"/>
                      <a:stretch>
                        <a:fillRect/>
                      </a:stretch>
                    </p:blipFill>
                    <p:spPr>
                      <a:xfrm>
                        <a:off x="11003872" y="1536482"/>
                        <a:ext cx="990529" cy="360000"/>
                      </a:xfrm>
                      <a:prstGeom prst="rect">
                        <a:avLst/>
                      </a:prstGeom>
                    </p:spPr>
                  </p:pic>
                </p:oleObj>
              </mc:Fallback>
            </mc:AlternateContent>
          </a:graphicData>
        </a:graphic>
      </p:graphicFrame>
      <p:sp>
        <p:nvSpPr>
          <p:cNvPr id="6" name="文本框 5"/>
          <p:cNvSpPr txBox="1"/>
          <p:nvPr/>
        </p:nvSpPr>
        <p:spPr>
          <a:xfrm>
            <a:off x="160655" y="4400550"/>
            <a:ext cx="2649220" cy="829945"/>
          </a:xfrm>
          <a:prstGeom prst="rect">
            <a:avLst/>
          </a:prstGeom>
          <a:solidFill>
            <a:schemeClr val="bg1"/>
          </a:solidFill>
        </p:spPr>
        <p:txBody>
          <a:bodyPr wrap="square" rtlCol="0" anchor="t">
            <a:spAutoFit/>
          </a:bodyPr>
          <a:lstStyle/>
          <a:p>
            <a:pPr marL="285750" indent="-285750" fontAlgn="auto">
              <a:lnSpc>
                <a:spcPct val="150000"/>
              </a:lnSpc>
              <a:buFont typeface="Arial" panose="020B0604020202020204" pitchFamily="34" charset="0"/>
              <a:buChar char="•"/>
            </a:pPr>
            <a:r>
              <a:rPr lang="zh-CN" altLang="en-US" sz="1600" dirty="0"/>
              <a:t>参考波束与 LoS路径对齐</a:t>
            </a:r>
          </a:p>
          <a:p>
            <a:pPr marL="285750" indent="-285750" fontAlgn="auto">
              <a:lnSpc>
                <a:spcPct val="150000"/>
              </a:lnSpc>
              <a:buFont typeface="Arial" panose="020B0604020202020204" pitchFamily="34" charset="0"/>
              <a:buChar char="•"/>
            </a:pPr>
            <a:r>
              <a:rPr lang="zh-CN" altLang="en-US" sz="1600" dirty="0"/>
              <a:t>监视波束周期性地扫描</a:t>
            </a:r>
          </a:p>
        </p:txBody>
      </p:sp>
      <p:sp>
        <p:nvSpPr>
          <p:cNvPr id="39" name="矩形 38"/>
          <p:cNvSpPr/>
          <p:nvPr/>
        </p:nvSpPr>
        <p:spPr>
          <a:xfrm>
            <a:off x="5180965" y="5316220"/>
            <a:ext cx="2378075" cy="477520"/>
          </a:xfrm>
          <a:prstGeom prst="rect">
            <a:avLst/>
          </a:prstGeom>
          <a:noFill/>
          <a:ln w="2540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765040" y="5873115"/>
            <a:ext cx="1656080" cy="537845"/>
          </a:xfrm>
          <a:prstGeom prst="rect">
            <a:avLst/>
          </a:prstGeom>
          <a:noFill/>
          <a:ln w="28575" cmpd="sng">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8392160" y="5373370"/>
            <a:ext cx="1157605" cy="368300"/>
          </a:xfrm>
          <a:prstGeom prst="rect">
            <a:avLst/>
          </a:prstGeom>
          <a:solidFill>
            <a:schemeClr val="bg1"/>
          </a:solidFill>
          <a:ln w="28575" cmpd="sng">
            <a:solidFill>
              <a:srgbClr val="FF0000"/>
            </a:solidFill>
            <a:prstDash val="sysDash"/>
          </a:ln>
        </p:spPr>
        <p:txBody>
          <a:bodyPr wrap="square" rtlCol="0">
            <a:spAutoFit/>
          </a:bodyPr>
          <a:lstStyle/>
          <a:p>
            <a:r>
              <a:rPr lang="zh-CN" altLang="en-US">
                <a:solidFill>
                  <a:schemeClr val="tx1"/>
                </a:solidFill>
              </a:rPr>
              <a:t>动态路径</a:t>
            </a:r>
          </a:p>
        </p:txBody>
      </p:sp>
      <p:cxnSp>
        <p:nvCxnSpPr>
          <p:cNvPr id="44" name="直接箭头连接符 43"/>
          <p:cNvCxnSpPr>
            <a:stCxn id="39" idx="3"/>
            <a:endCxn id="42" idx="1"/>
          </p:cNvCxnSpPr>
          <p:nvPr/>
        </p:nvCxnSpPr>
        <p:spPr>
          <a:xfrm>
            <a:off x="7559040" y="5554980"/>
            <a:ext cx="833120" cy="254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5" name="文本框 44"/>
          <p:cNvSpPr txBox="1"/>
          <p:nvPr>
            <p:custDataLst>
              <p:tags r:id="rId2"/>
            </p:custDataLst>
          </p:nvPr>
        </p:nvSpPr>
        <p:spPr>
          <a:xfrm>
            <a:off x="3169920" y="6024880"/>
            <a:ext cx="1157605" cy="368300"/>
          </a:xfrm>
          <a:prstGeom prst="rect">
            <a:avLst/>
          </a:prstGeom>
          <a:solidFill>
            <a:schemeClr val="bg1"/>
          </a:solidFill>
          <a:ln w="28575" cmpd="sng">
            <a:solidFill>
              <a:schemeClr val="accent4"/>
            </a:solidFill>
            <a:prstDash val="sysDash"/>
          </a:ln>
        </p:spPr>
        <p:txBody>
          <a:bodyPr wrap="square" rtlCol="0">
            <a:spAutoFit/>
          </a:bodyPr>
          <a:lstStyle/>
          <a:p>
            <a:r>
              <a:rPr lang="zh-CN" altLang="en-US">
                <a:solidFill>
                  <a:schemeClr val="tx1"/>
                </a:solidFill>
              </a:rPr>
              <a:t>静态路径</a:t>
            </a:r>
          </a:p>
        </p:txBody>
      </p:sp>
      <p:cxnSp>
        <p:nvCxnSpPr>
          <p:cNvPr id="46" name="直接箭头连接符 45"/>
          <p:cNvCxnSpPr/>
          <p:nvPr/>
        </p:nvCxnSpPr>
        <p:spPr>
          <a:xfrm flipH="1" flipV="1">
            <a:off x="4327525" y="6254750"/>
            <a:ext cx="437515" cy="1905"/>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a:stCxn id="18" idx="3"/>
          </p:cNvCxnSpPr>
          <p:nvPr/>
        </p:nvCxnSpPr>
        <p:spPr>
          <a:xfrm flipV="1">
            <a:off x="4218286" y="425666"/>
            <a:ext cx="4545965" cy="4445"/>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9"/>
          <a:stretch>
            <a:fillRect/>
          </a:stretch>
        </p:blipFill>
        <p:spPr>
          <a:xfrm>
            <a:off x="7350760" y="98425"/>
            <a:ext cx="4861560" cy="659130"/>
          </a:xfrm>
          <a:prstGeom prst="rect">
            <a:avLst/>
          </a:prstGeom>
        </p:spPr>
      </p:pic>
      <p:grpSp>
        <p:nvGrpSpPr>
          <p:cNvPr id="5" name="组合 4"/>
          <p:cNvGrpSpPr>
            <a:grpSpLocks noChangeAspect="1"/>
          </p:cNvGrpSpPr>
          <p:nvPr/>
        </p:nvGrpSpPr>
        <p:grpSpPr>
          <a:xfrm>
            <a:off x="163195" y="800100"/>
            <a:ext cx="3523149" cy="5635774"/>
            <a:chOff x="749" y="1096"/>
            <a:chExt cx="6022" cy="9633"/>
          </a:xfrm>
        </p:grpSpPr>
        <p:pic>
          <p:nvPicPr>
            <p:cNvPr id="2" name="图片 1" descr="System2"/>
            <p:cNvPicPr>
              <a:picLocks noChangeAspect="1"/>
            </p:cNvPicPr>
            <p:nvPr/>
          </p:nvPicPr>
          <p:blipFill>
            <a:blip r:embed="rId20"/>
            <a:stretch>
              <a:fillRect/>
            </a:stretch>
          </p:blipFill>
          <p:spPr>
            <a:xfrm>
              <a:off x="798" y="1822"/>
              <a:ext cx="5929" cy="5046"/>
            </a:xfrm>
            <a:prstGeom prst="rect">
              <a:avLst/>
            </a:prstGeom>
          </p:spPr>
        </p:pic>
        <p:sp>
          <p:nvSpPr>
            <p:cNvPr id="4" name="矩形 3"/>
            <p:cNvSpPr/>
            <p:nvPr/>
          </p:nvSpPr>
          <p:spPr>
            <a:xfrm>
              <a:off x="749" y="1413"/>
              <a:ext cx="6022" cy="9316"/>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custDataLst>
                <p:tags r:id="rId16"/>
              </p:custDataLst>
            </p:nvPr>
          </p:nvSpPr>
          <p:spPr>
            <a:xfrm>
              <a:off x="2680" y="1096"/>
              <a:ext cx="1983" cy="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实验场景</a:t>
              </a:r>
            </a:p>
          </p:txBody>
        </p:sp>
      </p:grpSp>
      <p:pic>
        <p:nvPicPr>
          <p:cNvPr id="26" name="图片 25" descr="Fitted"/>
          <p:cNvPicPr>
            <a:picLocks noChangeAspect="1"/>
          </p:cNvPicPr>
          <p:nvPr/>
        </p:nvPicPr>
        <p:blipFill>
          <a:blip r:embed="rId21"/>
          <a:stretch>
            <a:fillRect/>
          </a:stretch>
        </p:blipFill>
        <p:spPr>
          <a:xfrm>
            <a:off x="8524240" y="2271395"/>
            <a:ext cx="3600000" cy="2700000"/>
          </a:xfrm>
          <a:prstGeom prst="rect">
            <a:avLst/>
          </a:prstGeom>
        </p:spPr>
      </p:pic>
      <p:grpSp>
        <p:nvGrpSpPr>
          <p:cNvPr id="55" name="组合 54"/>
          <p:cNvGrpSpPr/>
          <p:nvPr/>
        </p:nvGrpSpPr>
        <p:grpSpPr>
          <a:xfrm>
            <a:off x="3914140" y="791845"/>
            <a:ext cx="4625340" cy="5644515"/>
            <a:chOff x="6164" y="1247"/>
            <a:chExt cx="7284" cy="8889"/>
          </a:xfrm>
        </p:grpSpPr>
        <p:grpSp>
          <p:nvGrpSpPr>
            <p:cNvPr id="13" name="组合 12"/>
            <p:cNvGrpSpPr/>
            <p:nvPr/>
          </p:nvGrpSpPr>
          <p:grpSpPr>
            <a:xfrm>
              <a:off x="7824" y="5029"/>
              <a:ext cx="4794" cy="4951"/>
              <a:chOff x="8200" y="5247"/>
              <a:chExt cx="4794" cy="4951"/>
            </a:xfrm>
          </p:grpSpPr>
          <p:pic>
            <p:nvPicPr>
              <p:cNvPr id="20" name="图片 19" descr="Beam2"/>
              <p:cNvPicPr>
                <a:picLocks noChangeAspect="1"/>
              </p:cNvPicPr>
              <p:nvPr/>
            </p:nvPicPr>
            <p:blipFill>
              <a:blip r:embed="rId22"/>
              <a:stretch>
                <a:fillRect/>
              </a:stretch>
            </p:blipFill>
            <p:spPr>
              <a:xfrm>
                <a:off x="8200" y="5247"/>
                <a:ext cx="3024" cy="2268"/>
              </a:xfrm>
              <a:prstGeom prst="rect">
                <a:avLst/>
              </a:prstGeom>
            </p:spPr>
          </p:pic>
          <p:pic>
            <p:nvPicPr>
              <p:cNvPr id="21" name="图片 20" descr="Beam3"/>
              <p:cNvPicPr>
                <a:picLocks noChangeAspect="1"/>
              </p:cNvPicPr>
              <p:nvPr/>
            </p:nvPicPr>
            <p:blipFill>
              <a:blip r:embed="rId23"/>
              <a:stretch>
                <a:fillRect/>
              </a:stretch>
            </p:blipFill>
            <p:spPr>
              <a:xfrm>
                <a:off x="9042" y="6513"/>
                <a:ext cx="3024" cy="2268"/>
              </a:xfrm>
              <a:prstGeom prst="rect">
                <a:avLst/>
              </a:prstGeom>
            </p:spPr>
          </p:pic>
          <p:pic>
            <p:nvPicPr>
              <p:cNvPr id="22" name="图片 21" descr="Beam4"/>
              <p:cNvPicPr>
                <a:picLocks noChangeAspect="1"/>
              </p:cNvPicPr>
              <p:nvPr/>
            </p:nvPicPr>
            <p:blipFill>
              <a:blip r:embed="rId24"/>
              <a:stretch>
                <a:fillRect/>
              </a:stretch>
            </p:blipFill>
            <p:spPr>
              <a:xfrm>
                <a:off x="9970" y="7930"/>
                <a:ext cx="3024" cy="2268"/>
              </a:xfrm>
              <a:prstGeom prst="rect">
                <a:avLst/>
              </a:prstGeom>
            </p:spPr>
          </p:pic>
          <p:sp>
            <p:nvSpPr>
              <p:cNvPr id="28" name="矩形 27"/>
              <p:cNvSpPr/>
              <p:nvPr>
                <p:custDataLst>
                  <p:tags r:id="rId13"/>
                </p:custDataLst>
              </p:nvPr>
            </p:nvSpPr>
            <p:spPr>
              <a:xfrm>
                <a:off x="9042" y="5247"/>
                <a:ext cx="1262" cy="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波束</a:t>
                </a:r>
                <a:r>
                  <a:rPr lang="en-US" altLang="zh-CN" sz="1400">
                    <a:solidFill>
                      <a:schemeClr val="tx1"/>
                    </a:solidFill>
                  </a:rPr>
                  <a:t>2</a:t>
                </a:r>
              </a:p>
            </p:txBody>
          </p:sp>
          <p:sp>
            <p:nvSpPr>
              <p:cNvPr id="29" name="矩形 28"/>
              <p:cNvSpPr/>
              <p:nvPr>
                <p:custDataLst>
                  <p:tags r:id="rId14"/>
                </p:custDataLst>
              </p:nvPr>
            </p:nvSpPr>
            <p:spPr>
              <a:xfrm>
                <a:off x="9962" y="6589"/>
                <a:ext cx="1262" cy="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波束</a:t>
                </a:r>
                <a:r>
                  <a:rPr lang="en-US" altLang="zh-CN" sz="1400">
                    <a:solidFill>
                      <a:schemeClr val="tx1"/>
                    </a:solidFill>
                  </a:rPr>
                  <a:t>3</a:t>
                </a:r>
              </a:p>
            </p:txBody>
          </p:sp>
          <p:sp>
            <p:nvSpPr>
              <p:cNvPr id="30" name="矩形 29"/>
              <p:cNvSpPr/>
              <p:nvPr>
                <p:custDataLst>
                  <p:tags r:id="rId15"/>
                </p:custDataLst>
              </p:nvPr>
            </p:nvSpPr>
            <p:spPr>
              <a:xfrm>
                <a:off x="10804" y="8055"/>
                <a:ext cx="1262" cy="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波束</a:t>
                </a:r>
                <a:r>
                  <a:rPr lang="en-US" altLang="zh-CN" sz="1400">
                    <a:solidFill>
                      <a:schemeClr val="tx1"/>
                    </a:solidFill>
                  </a:rPr>
                  <a:t>4</a:t>
                </a:r>
              </a:p>
            </p:txBody>
          </p:sp>
        </p:grpSp>
        <p:grpSp>
          <p:nvGrpSpPr>
            <p:cNvPr id="25" name="组合 24"/>
            <p:cNvGrpSpPr/>
            <p:nvPr/>
          </p:nvGrpSpPr>
          <p:grpSpPr>
            <a:xfrm>
              <a:off x="6349" y="1635"/>
              <a:ext cx="4535" cy="3402"/>
              <a:chOff x="7571" y="2793"/>
              <a:chExt cx="4535" cy="3402"/>
            </a:xfrm>
          </p:grpSpPr>
          <p:pic>
            <p:nvPicPr>
              <p:cNvPr id="19" name="图片 18" descr="Beam1"/>
              <p:cNvPicPr>
                <a:picLocks noChangeAspect="1"/>
              </p:cNvPicPr>
              <p:nvPr/>
            </p:nvPicPr>
            <p:blipFill>
              <a:blip r:embed="rId25"/>
              <a:stretch>
                <a:fillRect/>
              </a:stretch>
            </p:blipFill>
            <p:spPr>
              <a:xfrm>
                <a:off x="7571" y="2793"/>
                <a:ext cx="4535" cy="3402"/>
              </a:xfrm>
              <a:prstGeom prst="rect">
                <a:avLst/>
              </a:prstGeom>
            </p:spPr>
          </p:pic>
          <p:sp>
            <p:nvSpPr>
              <p:cNvPr id="23" name="椭圆 22"/>
              <p:cNvSpPr/>
              <p:nvPr/>
            </p:nvSpPr>
            <p:spPr>
              <a:xfrm>
                <a:off x="8109" y="4213"/>
                <a:ext cx="3219" cy="366"/>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768" y="3515"/>
                <a:ext cx="784" cy="40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custDataLst>
                <p:tags r:id="rId8"/>
              </p:custDataLst>
            </p:nvPr>
          </p:nvSpPr>
          <p:spPr>
            <a:xfrm>
              <a:off x="7986" y="1692"/>
              <a:ext cx="1262" cy="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波束</a:t>
              </a:r>
              <a:r>
                <a:rPr lang="en-US" altLang="zh-CN" sz="1400">
                  <a:solidFill>
                    <a:schemeClr val="tx1"/>
                  </a:solidFill>
                </a:rPr>
                <a:t>1</a:t>
              </a:r>
            </a:p>
          </p:txBody>
        </p:sp>
        <p:cxnSp>
          <p:nvCxnSpPr>
            <p:cNvPr id="15" name="直接箭头连接符 14"/>
            <p:cNvCxnSpPr>
              <a:stCxn id="23" idx="6"/>
              <a:endCxn id="7" idx="1"/>
            </p:cNvCxnSpPr>
            <p:nvPr/>
          </p:nvCxnSpPr>
          <p:spPr>
            <a:xfrm>
              <a:off x="10106" y="3238"/>
              <a:ext cx="612" cy="386"/>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0718" y="2717"/>
              <a:ext cx="2730" cy="2413"/>
              <a:chOff x="10718" y="2573"/>
              <a:chExt cx="2730" cy="2413"/>
            </a:xfrm>
          </p:grpSpPr>
          <p:pic>
            <p:nvPicPr>
              <p:cNvPr id="7" name="图片 6" descr="Nocluster"/>
              <p:cNvPicPr>
                <a:picLocks noChangeAspect="1"/>
              </p:cNvPicPr>
              <p:nvPr/>
            </p:nvPicPr>
            <p:blipFill>
              <a:blip r:embed="rId26"/>
              <a:stretch>
                <a:fillRect/>
              </a:stretch>
            </p:blipFill>
            <p:spPr>
              <a:xfrm>
                <a:off x="10718" y="2573"/>
                <a:ext cx="2730" cy="1814"/>
              </a:xfrm>
              <a:prstGeom prst="rect">
                <a:avLst/>
              </a:prstGeom>
            </p:spPr>
          </p:pic>
          <p:sp>
            <p:nvSpPr>
              <p:cNvPr id="17" name="文本框 16"/>
              <p:cNvSpPr txBox="1"/>
              <p:nvPr/>
            </p:nvSpPr>
            <p:spPr>
              <a:xfrm>
                <a:off x="11428" y="4406"/>
                <a:ext cx="1413" cy="580"/>
              </a:xfrm>
              <a:prstGeom prst="rect">
                <a:avLst/>
              </a:prstGeom>
              <a:noFill/>
            </p:spPr>
            <p:txBody>
              <a:bodyPr wrap="square" rtlCol="0">
                <a:spAutoFit/>
              </a:bodyPr>
              <a:lstStyle/>
              <a:p>
                <a:r>
                  <a:rPr lang="zh-CN" altLang="en-US"/>
                  <a:t>有杂波</a:t>
                </a:r>
              </a:p>
            </p:txBody>
          </p:sp>
        </p:grpSp>
        <p:sp>
          <p:nvSpPr>
            <p:cNvPr id="35" name="矩形 34"/>
            <p:cNvSpPr/>
            <p:nvPr>
              <p:custDataLst>
                <p:tags r:id="rId9"/>
              </p:custDataLst>
            </p:nvPr>
          </p:nvSpPr>
          <p:spPr>
            <a:xfrm>
              <a:off x="9248" y="5627"/>
              <a:ext cx="680" cy="323"/>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custDataLst>
                <p:tags r:id="rId10"/>
              </p:custDataLst>
            </p:nvPr>
          </p:nvSpPr>
          <p:spPr>
            <a:xfrm>
              <a:off x="10412" y="6959"/>
              <a:ext cx="514" cy="323"/>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custDataLst>
                <p:tags r:id="rId11"/>
              </p:custDataLst>
            </p:nvPr>
          </p:nvSpPr>
          <p:spPr>
            <a:xfrm>
              <a:off x="11448" y="8487"/>
              <a:ext cx="448" cy="237"/>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164" y="1553"/>
              <a:ext cx="7168" cy="8583"/>
            </a:xfrm>
            <a:prstGeom prst="rect">
              <a:avLst/>
            </a:prstGeom>
            <a:noFill/>
            <a:ln w="28575" cmpd="sng">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custDataLst>
                <p:tags r:id="rId12"/>
              </p:custDataLst>
            </p:nvPr>
          </p:nvSpPr>
          <p:spPr>
            <a:xfrm>
              <a:off x="7546" y="1247"/>
              <a:ext cx="4000" cy="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各波束的多普勒谱</a:t>
              </a:r>
            </a:p>
          </p:txBody>
        </p:sp>
      </p:grpSp>
      <p:cxnSp>
        <p:nvCxnSpPr>
          <p:cNvPr id="42" name="肘形连接符 41"/>
          <p:cNvCxnSpPr>
            <a:stCxn id="24" idx="3"/>
            <a:endCxn id="26" idx="0"/>
          </p:cNvCxnSpPr>
          <p:nvPr/>
        </p:nvCxnSpPr>
        <p:spPr>
          <a:xfrm>
            <a:off x="5289550" y="1623695"/>
            <a:ext cx="5034915" cy="647700"/>
          </a:xfrm>
          <a:prstGeom prst="bentConnector2">
            <a:avLst/>
          </a:prstGeom>
          <a:ln w="28575" cmpd="sng">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11257915" y="3964940"/>
            <a:ext cx="219075" cy="224155"/>
          </a:xfrm>
          <a:prstGeom prst="ellipse">
            <a:avLst/>
          </a:prstGeom>
          <a:noFill/>
          <a:ln w="127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1175365" y="4189095"/>
            <a:ext cx="669925" cy="358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误检</a:t>
            </a:r>
          </a:p>
        </p:txBody>
      </p:sp>
      <p:grpSp>
        <p:nvGrpSpPr>
          <p:cNvPr id="53" name="组合 52"/>
          <p:cNvGrpSpPr/>
          <p:nvPr/>
        </p:nvGrpSpPr>
        <p:grpSpPr>
          <a:xfrm>
            <a:off x="8852535" y="4986020"/>
            <a:ext cx="3068955" cy="382905"/>
            <a:chOff x="13941" y="7852"/>
            <a:chExt cx="4833" cy="603"/>
          </a:xfrm>
        </p:grpSpPr>
        <p:sp>
          <p:nvSpPr>
            <p:cNvPr id="47" name="左中括号 46"/>
            <p:cNvSpPr/>
            <p:nvPr/>
          </p:nvSpPr>
          <p:spPr>
            <a:xfrm rot="5400000" flipH="1">
              <a:off x="14422" y="8004"/>
              <a:ext cx="138" cy="765"/>
            </a:xfrm>
            <a:prstGeom prst="leftBracket">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左中括号 47"/>
            <p:cNvSpPr/>
            <p:nvPr>
              <p:custDataLst>
                <p:tags r:id="rId5"/>
              </p:custDataLst>
            </p:nvPr>
          </p:nvSpPr>
          <p:spPr>
            <a:xfrm rot="5400000" flipH="1">
              <a:off x="16415" y="6805"/>
              <a:ext cx="120" cy="3174"/>
            </a:xfrm>
            <a:prstGeom prst="leftBracket">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左中括号 48"/>
            <p:cNvSpPr/>
            <p:nvPr>
              <p:custDataLst>
                <p:tags r:id="rId6"/>
              </p:custDataLst>
            </p:nvPr>
          </p:nvSpPr>
          <p:spPr>
            <a:xfrm rot="5400000" flipH="1">
              <a:off x="18176" y="8204"/>
              <a:ext cx="133" cy="361"/>
            </a:xfrm>
            <a:prstGeom prst="leftBracket">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文本框 49"/>
            <p:cNvSpPr txBox="1"/>
            <p:nvPr/>
          </p:nvSpPr>
          <p:spPr>
            <a:xfrm>
              <a:off x="13941" y="7874"/>
              <a:ext cx="1218" cy="483"/>
            </a:xfrm>
            <a:prstGeom prst="rect">
              <a:avLst/>
            </a:prstGeom>
            <a:noFill/>
          </p:spPr>
          <p:txBody>
            <a:bodyPr wrap="square" rtlCol="0">
              <a:spAutoFit/>
            </a:bodyPr>
            <a:lstStyle/>
            <a:p>
              <a:r>
                <a:rPr lang="zh-CN" altLang="en-US" sz="1400"/>
                <a:t>无目标</a:t>
              </a:r>
            </a:p>
          </p:txBody>
        </p:sp>
        <p:sp>
          <p:nvSpPr>
            <p:cNvPr id="51" name="文本框 50"/>
            <p:cNvSpPr txBox="1"/>
            <p:nvPr/>
          </p:nvSpPr>
          <p:spPr>
            <a:xfrm>
              <a:off x="15747" y="7868"/>
              <a:ext cx="1509" cy="457"/>
            </a:xfrm>
            <a:prstGeom prst="rect">
              <a:avLst/>
            </a:prstGeom>
            <a:noFill/>
          </p:spPr>
          <p:txBody>
            <a:bodyPr wrap="square" rtlCol="0">
              <a:noAutofit/>
            </a:bodyPr>
            <a:lstStyle/>
            <a:p>
              <a:r>
                <a:rPr lang="zh-CN" altLang="en-US" sz="1400"/>
                <a:t>观测时间</a:t>
              </a:r>
            </a:p>
          </p:txBody>
        </p:sp>
        <p:sp>
          <p:nvSpPr>
            <p:cNvPr id="52" name="文本框 51"/>
            <p:cNvSpPr txBox="1"/>
            <p:nvPr>
              <p:custDataLst>
                <p:tags r:id="rId7"/>
              </p:custDataLst>
            </p:nvPr>
          </p:nvSpPr>
          <p:spPr>
            <a:xfrm>
              <a:off x="17844" y="7852"/>
              <a:ext cx="930" cy="483"/>
            </a:xfrm>
            <a:prstGeom prst="rect">
              <a:avLst/>
            </a:prstGeom>
            <a:noFill/>
          </p:spPr>
          <p:txBody>
            <a:bodyPr wrap="square" rtlCol="0">
              <a:spAutoFit/>
            </a:bodyPr>
            <a:lstStyle/>
            <a:p>
              <a:r>
                <a:rPr lang="zh-CN" altLang="en-US" sz="1400"/>
                <a:t>阻塞</a:t>
              </a:r>
            </a:p>
          </p:txBody>
        </p:sp>
      </p:grpSp>
      <p:grpSp>
        <p:nvGrpSpPr>
          <p:cNvPr id="6" name="组合 5"/>
          <p:cNvGrpSpPr/>
          <p:nvPr/>
        </p:nvGrpSpPr>
        <p:grpSpPr>
          <a:xfrm>
            <a:off x="160543" y="165500"/>
            <a:ext cx="4057883" cy="530492"/>
            <a:chOff x="4299773" y="1452059"/>
            <a:chExt cx="4057883" cy="530492"/>
          </a:xfrm>
        </p:grpSpPr>
        <p:sp>
          <p:nvSpPr>
            <p:cNvPr id="18" name="矩形 17"/>
            <p:cNvSpPr/>
            <p:nvPr>
              <p:custDataLst>
                <p:tags r:id="rId2"/>
              </p:custDataLst>
            </p:nvPr>
          </p:nvSpPr>
          <p:spPr>
            <a:xfrm>
              <a:off x="4955326" y="1486472"/>
              <a:ext cx="3402330" cy="460375"/>
            </a:xfrm>
            <a:prstGeom prst="rect">
              <a:avLst/>
            </a:prstGeom>
          </p:spPr>
          <p:txBody>
            <a:bodyPr wrap="none">
              <a:spAutoFit/>
            </a:bodyPr>
            <a:lstStyle/>
            <a:p>
              <a:pPr algn="l">
                <a:spcBef>
                  <a:spcPts val="1200"/>
                </a:spcBef>
              </a:pPr>
              <a:r>
                <a:rPr lang="zh-CN" altLang="en-US" sz="2400" b="1" dirty="0">
                  <a:latin typeface="黑体" panose="02010609060101010101" pitchFamily="49" charset="-122"/>
                  <a:ea typeface="黑体" panose="02010609060101010101" pitchFamily="49" charset="-122"/>
                </a:rPr>
                <a:t>链路预警系统--mmAlert</a:t>
              </a:r>
            </a:p>
          </p:txBody>
        </p:sp>
        <p:grpSp>
          <p:nvGrpSpPr>
            <p:cNvPr id="31" name="组合 30"/>
            <p:cNvGrpSpPr/>
            <p:nvPr/>
          </p:nvGrpSpPr>
          <p:grpSpPr>
            <a:xfrm>
              <a:off x="4299773" y="1452059"/>
              <a:ext cx="530492" cy="530492"/>
              <a:chOff x="5416598" y="4355615"/>
              <a:chExt cx="530492" cy="530492"/>
            </a:xfrm>
          </p:grpSpPr>
          <p:sp>
            <p:nvSpPr>
              <p:cNvPr id="32" name="矩形: 圆角 10"/>
              <p:cNvSpPr/>
              <p:nvPr>
                <p:custDataLst>
                  <p:tags r:id="rId3"/>
                </p:custDataLst>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33" name="矩形: 圆角 11"/>
              <p:cNvSpPr/>
              <p:nvPr>
                <p:custDataLst>
                  <p:tags r:id="rId4"/>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p>
            </p:txBody>
          </p:sp>
        </p:grpSp>
      </p:grpSp>
      <mc:AlternateContent xmlns:mc="http://schemas.openxmlformats.org/markup-compatibility/2006" xmlns:a14="http://schemas.microsoft.com/office/drawing/2010/main">
        <mc:Choice Requires="a14">
          <p:graphicFrame>
            <p:nvGraphicFramePr>
              <p:cNvPr id="41" name="表格 40"/>
              <p:cNvGraphicFramePr/>
              <p:nvPr>
                <p:custDataLst>
                  <p:tags r:id="rId1"/>
                </p:custDataLst>
              </p:nvPr>
            </p:nvGraphicFramePr>
            <p:xfrm>
              <a:off x="220345" y="4502150"/>
              <a:ext cx="3408680" cy="1826895"/>
            </p:xfrm>
            <a:graphic>
              <a:graphicData uri="http://schemas.openxmlformats.org/drawingml/2006/table">
                <a:tbl>
                  <a:tblPr firstRow="1" bandRow="1">
                    <a:tableStyleId>{9D7B26C5-4107-4FEC-AEDC-1716B250A1EF}</a:tableStyleId>
                  </a:tblPr>
                  <a:tblGrid>
                    <a:gridCol w="154178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tblGrid>
                  <a:tr h="367030">
                    <a:tc>
                      <a:txBody>
                        <a:bodyPr/>
                        <a:lstStyle/>
                        <a:p>
                          <a:pPr algn="ctr">
                            <a:buNone/>
                          </a:pPr>
                          <a:r>
                            <a:rPr lang="zh-CN" altLang="en-US"/>
                            <a:t>系统参数</a:t>
                          </a:r>
                        </a:p>
                      </a:txBody>
                      <a:tcPr>
                        <a:lnT w="12700" cmpd="sng">
                          <a:solidFill>
                            <a:schemeClr val="tx1"/>
                          </a:solidFill>
                          <a:prstDash val="solid"/>
                        </a:lnT>
                      </a:tcPr>
                    </a:tc>
                    <a:tc>
                      <a:txBody>
                        <a:bodyPr/>
                        <a:lstStyle/>
                        <a:p>
                          <a:pPr algn="ctr">
                            <a:buNone/>
                          </a:pPr>
                          <a:r>
                            <a:rPr lang="zh-CN" altLang="en-US"/>
                            <a:t>值</a:t>
                          </a:r>
                        </a:p>
                      </a:txBody>
                      <a:tcPr>
                        <a:lnT w="12700" cmpd="sng">
                          <a:solidFill>
                            <a:schemeClr val="tx1"/>
                          </a:solidFill>
                          <a:prstDash val="solid"/>
                        </a:lnT>
                      </a:tcPr>
                    </a:tc>
                    <a:extLst>
                      <a:ext uri="{0D108BD9-81ED-4DB2-BD59-A6C34878D82A}">
                        <a16:rowId xmlns:a16="http://schemas.microsoft.com/office/drawing/2014/main" val="10000"/>
                      </a:ext>
                    </a:extLst>
                  </a:tr>
                  <a:tr h="367665">
                    <a:tc>
                      <a:txBody>
                        <a:bodyPr/>
                        <a:lstStyle/>
                        <a:p>
                          <a:pPr algn="ctr">
                            <a:buNone/>
                          </a:pPr>
                          <a:r>
                            <a:rPr lang="zh-CN" altLang="en-US" sz="1400"/>
                            <a:t>扫描波束数量</a:t>
                          </a:r>
                          <a:r>
                            <a:rPr lang="en-US" altLang="zh-CN" sz="1400"/>
                            <a:t>M</a:t>
                          </a:r>
                        </a:p>
                      </a:txBody>
                      <a:tcPr>
                        <a:noFill/>
                      </a:tcPr>
                    </a:tc>
                    <a:tc>
                      <a:txBody>
                        <a:bodyPr/>
                        <a:lstStyle/>
                        <a:p>
                          <a:pPr algn="ctr">
                            <a:buNone/>
                          </a:pPr>
                          <a:r>
                            <a:rPr lang="en-US" altLang="zh-CN" sz="1400"/>
                            <a:t>4</a:t>
                          </a:r>
                        </a:p>
                      </a:txBody>
                      <a:tcPr>
                        <a:noFill/>
                      </a:tcPr>
                    </a:tc>
                    <a:extLst>
                      <a:ext uri="{0D108BD9-81ED-4DB2-BD59-A6C34878D82A}">
                        <a16:rowId xmlns:a16="http://schemas.microsoft.com/office/drawing/2014/main" val="10001"/>
                      </a:ext>
                    </a:extLst>
                  </a:tr>
                  <a:tr h="358140">
                    <a:tc>
                      <a:txBody>
                        <a:bodyPr/>
                        <a:lstStyle/>
                        <a:p>
                          <a:pPr algn="ctr">
                            <a:buNone/>
                          </a:pPr>
                          <a:r>
                            <a:rPr lang="zh-CN" altLang="en-US" sz="1400"/>
                            <a:t>波束方向</a:t>
                          </a:r>
                          <a14:m>
                            <m:oMath xmlns:m="http://schemas.openxmlformats.org/officeDocument/2006/math">
                              <m:r>
                                <a:rPr lang="en-US" altLang="zh-CN" sz="1400" i="1">
                                  <a:latin typeface="Cambria Math" panose="02040503050406030204" charset="0"/>
                                  <a:cs typeface="Cambria Math" panose="02040503050406030204" charset="0"/>
                                </a:rPr>
                                <m:t>𝜑</m:t>
                              </m:r>
                            </m:oMath>
                          </a14:m>
                          <a:endParaRPr lang="zh-CN" altLang="en-US" sz="1400"/>
                        </a:p>
                      </a:txBody>
                      <a:tcPr/>
                    </a:tc>
                    <a:tc>
                      <a:txBody>
                        <a:bodyPr/>
                        <a:lstStyle/>
                        <a:p>
                          <a:pPr algn="ctr">
                            <a:buNone/>
                          </a:pPr>
                          <a:r>
                            <a:rPr lang="en-US" altLang="zh-CN" sz="1400"/>
                            <a:t>144</a:t>
                          </a:r>
                          <a:r>
                            <a:rPr lang="zh-CN" altLang="en-US" sz="1400"/>
                            <a:t>°</a:t>
                          </a:r>
                          <a:r>
                            <a:rPr lang="en-US" altLang="zh-CN" sz="1400"/>
                            <a:t>,153</a:t>
                          </a:r>
                          <a:r>
                            <a:rPr lang="zh-CN" altLang="en-US" sz="1400"/>
                            <a:t>°</a:t>
                          </a:r>
                          <a:r>
                            <a:rPr lang="en-US" altLang="zh-CN" sz="1400"/>
                            <a:t>,162</a:t>
                          </a:r>
                          <a:r>
                            <a:rPr lang="zh-CN" altLang="en-US" sz="1400"/>
                            <a:t>° </a:t>
                          </a:r>
                          <a:r>
                            <a:rPr lang="en-US" altLang="zh-CN" sz="1400"/>
                            <a:t>,</a:t>
                          </a:r>
                          <a:r>
                            <a:rPr lang="zh-CN" altLang="en-US" sz="1400"/>
                            <a:t> </a:t>
                          </a:r>
                          <a:r>
                            <a:rPr lang="en-US" altLang="zh-CN" sz="1400"/>
                            <a:t>169</a:t>
                          </a:r>
                          <a:r>
                            <a:rPr lang="zh-CN" altLang="en-US" sz="1400"/>
                            <a:t>°</a:t>
                          </a:r>
                        </a:p>
                      </a:txBody>
                      <a:tcPr/>
                    </a:tc>
                    <a:extLst>
                      <a:ext uri="{0D108BD9-81ED-4DB2-BD59-A6C34878D82A}">
                        <a16:rowId xmlns:a16="http://schemas.microsoft.com/office/drawing/2014/main" val="10002"/>
                      </a:ext>
                    </a:extLst>
                  </a:tr>
                  <a:tr h="367030">
                    <a:tc>
                      <a:txBody>
                        <a:bodyPr/>
                        <a:lstStyle/>
                        <a:p>
                          <a:pPr algn="ctr">
                            <a:buNone/>
                          </a:pPr>
                          <a:r>
                            <a:rPr lang="zh-CN" altLang="en-US" sz="1400"/>
                            <a:t>波束持续时</a:t>
                          </a:r>
                          <a14:m>
                            <m:oMath xmlns:m="http://schemas.openxmlformats.org/officeDocument/2006/math">
                              <m:r>
                                <a:rPr lang="zh-CN" altLang="en-US" sz="1400">
                                  <a:latin typeface="Cambria Math" panose="02040503050406030204" charset="0"/>
                                </a:rPr>
                                <m:t>间</m:t>
                              </m:r>
                              <m:sSub>
                                <m:sSubPr>
                                  <m:ctrlPr>
                                    <a:rPr lang="en-US" altLang="zh-CN" sz="1400" i="1">
                                      <a:latin typeface="Cambria Math" panose="02040503050406030204" pitchFamily="18" charset="0"/>
                                      <a:cs typeface="Cambria Math" panose="02040503050406030204" charset="0"/>
                                    </a:rPr>
                                  </m:ctrlPr>
                                </m:sSubPr>
                                <m:e>
                                  <m:r>
                                    <m:rPr>
                                      <m:sty m:val="p"/>
                                    </m:rPr>
                                    <a:rPr lang="en-US" altLang="zh-CN" sz="1400">
                                      <a:latin typeface="Cambria Math" panose="02040503050406030204" charset="0"/>
                                      <a:cs typeface="Cambria Math" panose="02040503050406030204" charset="0"/>
                                    </a:rPr>
                                    <m:t>T</m:t>
                                  </m:r>
                                </m:e>
                                <m:sub>
                                  <m:r>
                                    <m:rPr>
                                      <m:sty m:val="p"/>
                                    </m:rPr>
                                    <a:rPr lang="en-US" altLang="zh-CN" sz="1400">
                                      <a:latin typeface="Cambria Math" panose="02040503050406030204" charset="0"/>
                                      <a:cs typeface="Cambria Math" panose="02040503050406030204" charset="0"/>
                                    </a:rPr>
                                    <m:t>b</m:t>
                                  </m:r>
                                </m:sub>
                              </m:sSub>
                            </m:oMath>
                          </a14:m>
                          <a:endParaRPr lang="zh-CN" altLang="en-US" sz="1400"/>
                        </a:p>
                      </a:txBody>
                      <a:tcPr>
                        <a:noFill/>
                      </a:tcPr>
                    </a:tc>
                    <a:tc>
                      <a:txBody>
                        <a:bodyPr/>
                        <a:lstStyle/>
                        <a:p>
                          <a:pPr algn="ctr">
                            <a:buNone/>
                          </a:pPr>
                          <a:r>
                            <a:rPr lang="en-US" altLang="zh-CN" sz="1400"/>
                            <a:t>0.025 s</a:t>
                          </a:r>
                        </a:p>
                      </a:txBody>
                      <a:tcPr>
                        <a:noFill/>
                      </a:tcPr>
                    </a:tc>
                    <a:extLst>
                      <a:ext uri="{0D108BD9-81ED-4DB2-BD59-A6C34878D82A}">
                        <a16:rowId xmlns:a16="http://schemas.microsoft.com/office/drawing/2014/main" val="10003"/>
                      </a:ext>
                    </a:extLst>
                  </a:tr>
                  <a:tr h="367030">
                    <a:tc>
                      <a:txBody>
                        <a:bodyPr/>
                        <a:lstStyle/>
                        <a:p>
                          <a:pPr algn="ctr">
                            <a:buNone/>
                          </a:pPr>
                          <a:r>
                            <a:rPr lang="zh-CN" altLang="en-US" sz="1400"/>
                            <a:t>扫描周期</a:t>
                          </a:r>
                          <a14:m>
                            <m:oMath xmlns:m="http://schemas.openxmlformats.org/officeDocument/2006/math">
                              <m:sSub>
                                <m:sSubPr>
                                  <m:ctrlPr>
                                    <a:rPr lang="en-US" altLang="zh-CN" sz="1400" i="1">
                                      <a:latin typeface="Cambria Math" panose="02040503050406030204" pitchFamily="18" charset="0"/>
                                      <a:cs typeface="Cambria Math" panose="02040503050406030204" charset="0"/>
                                    </a:rPr>
                                  </m:ctrlPr>
                                </m:sSubPr>
                                <m:e>
                                  <m:r>
                                    <a:rPr lang="en-US" altLang="zh-CN" sz="1400">
                                      <a:latin typeface="Cambria Math" panose="02040503050406030204" charset="0"/>
                                      <a:cs typeface="Cambria Math" panose="02040503050406030204" charset="0"/>
                                    </a:rPr>
                                    <m:t>𝑇</m:t>
                                  </m:r>
                                </m:e>
                                <m:sub>
                                  <m:r>
                                    <m:rPr>
                                      <m:sty m:val="p"/>
                                    </m:rPr>
                                    <a:rPr lang="en-US" altLang="zh-CN" sz="1400">
                                      <a:latin typeface="Cambria Math" panose="02040503050406030204" charset="0"/>
                                      <a:cs typeface="Cambria Math" panose="02040503050406030204" charset="0"/>
                                    </a:rPr>
                                    <m:t>d</m:t>
                                  </m:r>
                                </m:sub>
                              </m:sSub>
                            </m:oMath>
                          </a14:m>
                          <a:endParaRPr lang="zh-CN" altLang="en-US" sz="1400"/>
                        </a:p>
                      </a:txBody>
                      <a:tcPr>
                        <a:noFill/>
                      </a:tcPr>
                    </a:tc>
                    <a:tc>
                      <a:txBody>
                        <a:bodyPr/>
                        <a:lstStyle/>
                        <a:p>
                          <a:pPr algn="ctr">
                            <a:buNone/>
                          </a:pPr>
                          <a:r>
                            <a:rPr lang="en-US" altLang="zh-CN" sz="1400"/>
                            <a:t>0.1 s</a:t>
                          </a:r>
                        </a:p>
                      </a:txBody>
                      <a:tcPr>
                        <a:noFill/>
                      </a:tcPr>
                    </a:tc>
                    <a:extLst>
                      <a:ext uri="{0D108BD9-81ED-4DB2-BD59-A6C34878D82A}">
                        <a16:rowId xmlns:a16="http://schemas.microsoft.com/office/drawing/2014/main" val="10004"/>
                      </a:ext>
                    </a:extLst>
                  </a:tr>
                </a:tbl>
              </a:graphicData>
            </a:graphic>
          </p:graphicFrame>
        </mc:Choice>
        <mc:Fallback xmlns="">
          <p:graphicFrame>
            <p:nvGraphicFramePr>
              <p:cNvPr id="41" name="表格 40"/>
              <p:cNvGraphicFramePr/>
              <p:nvPr>
                <p:custDataLst>
                  <p:tags r:id="rId27"/>
                </p:custDataLst>
              </p:nvPr>
            </p:nvGraphicFramePr>
            <p:xfrm>
              <a:off x="220345" y="4502150"/>
              <a:ext cx="3408680" cy="1826895"/>
            </p:xfrm>
            <a:graphic>
              <a:graphicData uri="http://schemas.openxmlformats.org/drawingml/2006/table">
                <a:tbl>
                  <a:tblPr firstRow="1" bandRow="1">
                    <a:tableStyleId>{9D7B26C5-4107-4FEC-AEDC-1716B250A1EF}</a:tableStyleId>
                  </a:tblPr>
                  <a:tblGrid>
                    <a:gridCol w="1541780"/>
                    <a:gridCol w="1866900"/>
                  </a:tblGrid>
                  <a:tr h="367030">
                    <a:tc>
                      <a:txBody>
                        <a:bodyPr/>
                        <a:p>
                          <a:pPr algn="ctr">
                            <a:buNone/>
                          </a:pPr>
                          <a:r>
                            <a:rPr lang="zh-CN" altLang="en-US"/>
                            <a:t>系统参数</a:t>
                          </a:r>
                          <a:endParaRPr lang="zh-CN" altLang="en-US"/>
                        </a:p>
                      </a:txBody>
                      <a:tcPr>
                        <a:lnT w="12700" cmpd="sng">
                          <a:solidFill>
                            <a:schemeClr val="tx1"/>
                          </a:solidFill>
                          <a:prstDash val="solid"/>
                        </a:lnT>
                      </a:tcPr>
                    </a:tc>
                    <a:tc>
                      <a:txBody>
                        <a:bodyPr/>
                        <a:p>
                          <a:pPr algn="ctr">
                            <a:buNone/>
                          </a:pPr>
                          <a:r>
                            <a:rPr lang="zh-CN" altLang="en-US"/>
                            <a:t>值</a:t>
                          </a:r>
                          <a:endParaRPr lang="zh-CN" altLang="en-US"/>
                        </a:p>
                      </a:txBody>
                      <a:tcPr>
                        <a:lnT w="12700" cmpd="sng">
                          <a:solidFill>
                            <a:schemeClr val="tx1"/>
                          </a:solidFill>
                          <a:prstDash val="solid"/>
                        </a:lnT>
                      </a:tcPr>
                    </a:tc>
                  </a:tr>
                  <a:tr h="367665">
                    <a:tc>
                      <a:txBody>
                        <a:bodyPr/>
                        <a:p>
                          <a:pPr algn="ctr">
                            <a:buNone/>
                          </a:pPr>
                          <a:r>
                            <a:rPr lang="zh-CN" altLang="en-US" sz="1400"/>
                            <a:t>扫描波束数量</a:t>
                          </a:r>
                          <a:r>
                            <a:rPr lang="en-US" altLang="zh-CN" sz="1400"/>
                            <a:t>M</a:t>
                          </a:r>
                          <a:endParaRPr lang="en-US" altLang="zh-CN" sz="1400"/>
                        </a:p>
                      </a:txBody>
                      <a:tcPr>
                        <a:noFill/>
                      </a:tcPr>
                    </a:tc>
                    <a:tc>
                      <a:txBody>
                        <a:bodyPr/>
                        <a:p>
                          <a:pPr algn="ctr">
                            <a:buNone/>
                          </a:pPr>
                          <a:r>
                            <a:rPr lang="en-US" altLang="zh-CN" sz="1400"/>
                            <a:t>4</a:t>
                          </a:r>
                          <a:endParaRPr lang="en-US" altLang="zh-CN" sz="1400"/>
                        </a:p>
                      </a:txBody>
                      <a:tcPr>
                        <a:noFill/>
                      </a:tcPr>
                    </a:tc>
                  </a:tr>
                  <a:tr h="358140">
                    <a:tc>
                      <a:txBody>
                        <a:bodyPr/>
                        <a:lstStyle/>
                        <a:p>
                          <a:endParaRPr lang="zh-CN"/>
                        </a:p>
                      </a:txBody>
                      <a:tcPr>
                        <a:blipFill>
                          <a:blip r:embed="rId28"/>
                        </a:blipFill>
                      </a:tcPr>
                    </a:tc>
                    <a:tc>
                      <a:txBody>
                        <a:bodyPr/>
                        <a:p>
                          <a:pPr algn="ctr">
                            <a:buNone/>
                          </a:pPr>
                          <a:r>
                            <a:rPr lang="en-US" altLang="zh-CN" sz="1400"/>
                            <a:t>144</a:t>
                          </a:r>
                          <a:r>
                            <a:rPr lang="zh-CN" altLang="en-US" sz="1400"/>
                            <a:t>°</a:t>
                          </a:r>
                          <a:r>
                            <a:rPr lang="en-US" altLang="zh-CN" sz="1400"/>
                            <a:t>,153</a:t>
                          </a:r>
                          <a:r>
                            <a:rPr lang="zh-CN" altLang="en-US" sz="1400"/>
                            <a:t>°</a:t>
                          </a:r>
                          <a:r>
                            <a:rPr lang="en-US" altLang="zh-CN" sz="1400"/>
                            <a:t>,162</a:t>
                          </a:r>
                          <a:r>
                            <a:rPr lang="zh-CN" altLang="en-US" sz="1400"/>
                            <a:t>° </a:t>
                          </a:r>
                          <a:r>
                            <a:rPr lang="en-US" altLang="zh-CN" sz="1400"/>
                            <a:t>,</a:t>
                          </a:r>
                          <a:r>
                            <a:rPr lang="zh-CN" altLang="en-US" sz="1400"/>
                            <a:t> </a:t>
                          </a:r>
                          <a:r>
                            <a:rPr lang="en-US" altLang="zh-CN" sz="1400"/>
                            <a:t>169</a:t>
                          </a:r>
                          <a:r>
                            <a:rPr lang="zh-CN" altLang="en-US" sz="1400"/>
                            <a:t>°</a:t>
                          </a:r>
                          <a:endParaRPr lang="zh-CN" altLang="en-US" sz="1400"/>
                        </a:p>
                      </a:txBody>
                      <a:tcPr/>
                    </a:tc>
                  </a:tr>
                  <a:tr h="367030">
                    <a:tc>
                      <a:txBody>
                        <a:bodyPr/>
                        <a:lstStyle/>
                        <a:p>
                          <a:endParaRPr lang="zh-CN"/>
                        </a:p>
                      </a:txBody>
                      <a:tcPr>
                        <a:blipFill>
                          <a:blip r:embed="rId28"/>
                        </a:blipFill>
                      </a:tcPr>
                    </a:tc>
                    <a:tc>
                      <a:txBody>
                        <a:bodyPr/>
                        <a:p>
                          <a:pPr algn="ctr">
                            <a:buNone/>
                          </a:pPr>
                          <a:r>
                            <a:rPr lang="en-US" altLang="zh-CN" sz="1400"/>
                            <a:t>0.025 s</a:t>
                          </a:r>
                          <a:endParaRPr lang="en-US" altLang="zh-CN" sz="1400"/>
                        </a:p>
                      </a:txBody>
                      <a:tcPr>
                        <a:noFill/>
                      </a:tcPr>
                    </a:tc>
                  </a:tr>
                  <a:tr h="367030">
                    <a:tc>
                      <a:txBody>
                        <a:bodyPr/>
                        <a:lstStyle/>
                        <a:p>
                          <a:endParaRPr lang="zh-CN"/>
                        </a:p>
                      </a:txBody>
                      <a:tcPr>
                        <a:blipFill>
                          <a:blip r:embed="rId28"/>
                        </a:blipFill>
                      </a:tcPr>
                    </a:tc>
                    <a:tc>
                      <a:txBody>
                        <a:bodyPr/>
                        <a:p>
                          <a:pPr algn="ctr">
                            <a:buNone/>
                          </a:pPr>
                          <a:r>
                            <a:rPr lang="en-US" altLang="zh-CN" sz="1400"/>
                            <a:t>0.1 s</a:t>
                          </a:r>
                          <a:endParaRPr lang="en-US" altLang="zh-CN" sz="1400"/>
                        </a:p>
                      </a:txBody>
                      <a:tcPr>
                        <a:noFill/>
                      </a:tcPr>
                    </a:tc>
                  </a:tr>
                </a:tbl>
              </a:graphicData>
            </a:graphic>
          </p:graphicFrame>
        </mc:Fallback>
      </mc:AlternateContent>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a:stCxn id="6" idx="3"/>
          </p:cNvCxnSpPr>
          <p:nvPr/>
        </p:nvCxnSpPr>
        <p:spPr>
          <a:xfrm flipV="1">
            <a:off x="4218286" y="425666"/>
            <a:ext cx="4545965" cy="4445"/>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14"/>
          <a:stretch>
            <a:fillRect/>
          </a:stretch>
        </p:blipFill>
        <p:spPr>
          <a:xfrm>
            <a:off x="7350760" y="98425"/>
            <a:ext cx="4861560" cy="659130"/>
          </a:xfrm>
          <a:prstGeom prst="rect">
            <a:avLst/>
          </a:prstGeom>
        </p:spPr>
      </p:pic>
      <p:grpSp>
        <p:nvGrpSpPr>
          <p:cNvPr id="44" name="组合 43"/>
          <p:cNvGrpSpPr/>
          <p:nvPr/>
        </p:nvGrpSpPr>
        <p:grpSpPr>
          <a:xfrm>
            <a:off x="410845" y="802640"/>
            <a:ext cx="3397885" cy="5713730"/>
            <a:chOff x="647" y="1264"/>
            <a:chExt cx="5351" cy="8998"/>
          </a:xfrm>
        </p:grpSpPr>
        <p:pic>
          <p:nvPicPr>
            <p:cNvPr id="2" name="图片 1" descr="Angle"/>
            <p:cNvPicPr>
              <a:picLocks noChangeAspect="1"/>
            </p:cNvPicPr>
            <p:nvPr/>
          </p:nvPicPr>
          <p:blipFill>
            <a:blip r:embed="rId15"/>
            <a:srcRect t="12017"/>
            <a:stretch>
              <a:fillRect/>
            </a:stretch>
          </p:blipFill>
          <p:spPr>
            <a:xfrm>
              <a:off x="781" y="1766"/>
              <a:ext cx="4969" cy="2835"/>
            </a:xfrm>
            <a:prstGeom prst="rect">
              <a:avLst/>
            </a:prstGeom>
          </p:spPr>
        </p:pic>
        <p:grpSp>
          <p:nvGrpSpPr>
            <p:cNvPr id="24" name="组合 23"/>
            <p:cNvGrpSpPr/>
            <p:nvPr/>
          </p:nvGrpSpPr>
          <p:grpSpPr>
            <a:xfrm>
              <a:off x="1099" y="4704"/>
              <a:ext cx="4259" cy="1161"/>
              <a:chOff x="7009" y="2907"/>
              <a:chExt cx="4259" cy="1161"/>
            </a:xfrm>
          </p:grpSpPr>
          <p:graphicFrame>
            <p:nvGraphicFramePr>
              <p:cNvPr id="3" name="对象 2">
                <a:hlinkClick r:id="" action="ppaction://ole?verb=0"/>
              </p:cNvPr>
              <p:cNvGraphicFramePr>
                <a:graphicFrameLocks noChangeAspect="1"/>
              </p:cNvGraphicFramePr>
              <p:nvPr/>
            </p:nvGraphicFramePr>
            <p:xfrm>
              <a:off x="8107" y="2934"/>
              <a:ext cx="3133" cy="1134"/>
            </p:xfrm>
            <a:graphic>
              <a:graphicData uri="http://schemas.openxmlformats.org/presentationml/2006/ole">
                <mc:AlternateContent xmlns:mc="http://schemas.openxmlformats.org/markup-compatibility/2006">
                  <mc:Choice xmlns:v="urn:schemas-microsoft-com:vml" Requires="v">
                    <p:oleObj r:id="rId16" imgW="1333500" imgH="482600" progId="Equation.KSEE3">
                      <p:embed/>
                    </p:oleObj>
                  </mc:Choice>
                  <mc:Fallback>
                    <p:oleObj r:id="rId16" imgW="1333500" imgH="482600" progId="Equation.KSEE3">
                      <p:embed/>
                      <p:pic>
                        <p:nvPicPr>
                          <p:cNvPr id="3" name="对象 2">
                            <a:hlinkClick r:id="" action="ppaction://ole?verb=0"/>
                          </p:cNvPr>
                          <p:cNvPicPr/>
                          <p:nvPr/>
                        </p:nvPicPr>
                        <p:blipFill>
                          <a:blip r:embed="rId17"/>
                          <a:stretch>
                            <a:fillRect/>
                          </a:stretch>
                        </p:blipFill>
                        <p:spPr>
                          <a:xfrm>
                            <a:off x="8107" y="2934"/>
                            <a:ext cx="3133" cy="1134"/>
                          </a:xfrm>
                          <a:prstGeom prst="rect">
                            <a:avLst/>
                          </a:prstGeom>
                        </p:spPr>
                      </p:pic>
                    </p:oleObj>
                  </mc:Fallback>
                </mc:AlternateContent>
              </a:graphicData>
            </a:graphic>
          </p:graphicFrame>
          <p:sp>
            <p:nvSpPr>
              <p:cNvPr id="4" name="矩形 3"/>
              <p:cNvSpPr/>
              <p:nvPr/>
            </p:nvSpPr>
            <p:spPr>
              <a:xfrm>
                <a:off x="7195" y="2907"/>
                <a:ext cx="4073" cy="1160"/>
              </a:xfrm>
              <a:prstGeom prst="rect">
                <a:avLst/>
              </a:prstGeom>
              <a:no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009" y="3211"/>
                <a:ext cx="1098" cy="580"/>
              </a:xfrm>
              <a:prstGeom prst="rect">
                <a:avLst/>
              </a:prstGeom>
              <a:noFill/>
            </p:spPr>
            <p:txBody>
              <a:bodyPr wrap="square" rtlCol="0">
                <a:spAutoFit/>
              </a:bodyPr>
              <a:lstStyle/>
              <a:p>
                <a:r>
                  <a:rPr lang="zh-CN" altLang="en-US"/>
                  <a:t>位置</a:t>
                </a:r>
                <a:endParaRPr lang="en-US" altLang="zh-CN"/>
              </a:p>
            </p:txBody>
          </p:sp>
        </p:grpSp>
        <p:grpSp>
          <p:nvGrpSpPr>
            <p:cNvPr id="39" name="组合 38"/>
            <p:cNvGrpSpPr/>
            <p:nvPr/>
          </p:nvGrpSpPr>
          <p:grpSpPr>
            <a:xfrm>
              <a:off x="1286" y="7826"/>
              <a:ext cx="4072" cy="2066"/>
              <a:chOff x="1257" y="8178"/>
              <a:chExt cx="4072" cy="2066"/>
            </a:xfrm>
          </p:grpSpPr>
          <p:grpSp>
            <p:nvGrpSpPr>
              <p:cNvPr id="37" name="组合 36"/>
              <p:cNvGrpSpPr/>
              <p:nvPr/>
            </p:nvGrpSpPr>
            <p:grpSpPr>
              <a:xfrm>
                <a:off x="1257" y="8472"/>
                <a:ext cx="4073" cy="1772"/>
                <a:chOff x="4691" y="7496"/>
                <a:chExt cx="4073" cy="1772"/>
              </a:xfrm>
            </p:grpSpPr>
            <p:sp>
              <p:nvSpPr>
                <p:cNvPr id="13" name="矩形 12"/>
                <p:cNvSpPr/>
                <p:nvPr/>
              </p:nvSpPr>
              <p:spPr>
                <a:xfrm>
                  <a:off x="4691" y="7496"/>
                  <a:ext cx="4073" cy="1772"/>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对象 22">
                  <a:hlinkClick r:id="" action="ppaction://ole?verb=0"/>
                </p:cNvPr>
                <p:cNvGraphicFramePr>
                  <a:graphicFrameLocks noChangeAspect="1"/>
                </p:cNvGraphicFramePr>
                <p:nvPr/>
              </p:nvGraphicFramePr>
              <p:xfrm>
                <a:off x="4902" y="7681"/>
                <a:ext cx="3475" cy="1587"/>
              </p:xfrm>
              <a:graphic>
                <a:graphicData uri="http://schemas.openxmlformats.org/presentationml/2006/ole">
                  <mc:AlternateContent xmlns:mc="http://schemas.openxmlformats.org/markup-compatibility/2006">
                    <mc:Choice xmlns:v="urn:schemas-microsoft-com:vml" Requires="v">
                      <p:oleObj r:id="rId18" imgW="2057400" imgH="939800" progId="Equation.KSEE3">
                        <p:embed/>
                      </p:oleObj>
                    </mc:Choice>
                    <mc:Fallback>
                      <p:oleObj r:id="rId18" imgW="2057400" imgH="939800" progId="Equation.KSEE3">
                        <p:embed/>
                        <p:pic>
                          <p:nvPicPr>
                            <p:cNvPr id="23" name="对象 22">
                              <a:hlinkClick r:id="" action="ppaction://ole?verb=0"/>
                            </p:cNvPr>
                            <p:cNvPicPr/>
                            <p:nvPr/>
                          </p:nvPicPr>
                          <p:blipFill>
                            <a:blip r:embed="rId19"/>
                            <a:stretch>
                              <a:fillRect/>
                            </a:stretch>
                          </p:blipFill>
                          <p:spPr>
                            <a:xfrm>
                              <a:off x="4902" y="7681"/>
                              <a:ext cx="3475" cy="1587"/>
                            </a:xfrm>
                            <a:prstGeom prst="rect">
                              <a:avLst/>
                            </a:prstGeom>
                          </p:spPr>
                        </p:pic>
                      </p:oleObj>
                    </mc:Fallback>
                  </mc:AlternateContent>
                </a:graphicData>
              </a:graphic>
            </p:graphicFrame>
          </p:grpSp>
          <p:sp>
            <p:nvSpPr>
              <p:cNvPr id="38" name="矩形 37"/>
              <p:cNvSpPr/>
              <p:nvPr/>
            </p:nvSpPr>
            <p:spPr>
              <a:xfrm>
                <a:off x="2327" y="8178"/>
                <a:ext cx="1758" cy="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Doppler</a:t>
                </a:r>
              </a:p>
            </p:txBody>
          </p:sp>
        </p:grpSp>
        <p:grpSp>
          <p:nvGrpSpPr>
            <p:cNvPr id="41" name="组合 40"/>
            <p:cNvGrpSpPr/>
            <p:nvPr/>
          </p:nvGrpSpPr>
          <p:grpSpPr>
            <a:xfrm>
              <a:off x="1258" y="6106"/>
              <a:ext cx="4072" cy="1505"/>
              <a:chOff x="1257" y="6250"/>
              <a:chExt cx="4072" cy="1505"/>
            </a:xfrm>
          </p:grpSpPr>
          <p:grpSp>
            <p:nvGrpSpPr>
              <p:cNvPr id="25" name="组合 24"/>
              <p:cNvGrpSpPr/>
              <p:nvPr/>
            </p:nvGrpSpPr>
            <p:grpSpPr>
              <a:xfrm>
                <a:off x="1257" y="6459"/>
                <a:ext cx="4073" cy="1297"/>
                <a:chOff x="7195" y="5149"/>
                <a:chExt cx="4073" cy="1297"/>
              </a:xfrm>
            </p:grpSpPr>
            <p:sp>
              <p:nvSpPr>
                <p:cNvPr id="7" name="矩形 6"/>
                <p:cNvSpPr/>
                <p:nvPr/>
              </p:nvSpPr>
              <p:spPr>
                <a:xfrm>
                  <a:off x="7195" y="5149"/>
                  <a:ext cx="4073" cy="1297"/>
                </a:xfrm>
                <a:prstGeom prst="rect">
                  <a:avLst/>
                </a:prstGeom>
                <a:noFill/>
                <a:ln w="28575" cmpd="sng">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对象 18">
                  <a:hlinkClick r:id="" action="ppaction://ole?verb=0"/>
                </p:cNvPr>
                <p:cNvGraphicFramePr>
                  <a:graphicFrameLocks noChangeAspect="1"/>
                </p:cNvGraphicFramePr>
                <p:nvPr/>
              </p:nvGraphicFramePr>
              <p:xfrm>
                <a:off x="7707" y="5413"/>
                <a:ext cx="2873" cy="1020"/>
              </p:xfrm>
              <a:graphic>
                <a:graphicData uri="http://schemas.openxmlformats.org/presentationml/2006/ole">
                  <mc:AlternateContent xmlns:mc="http://schemas.openxmlformats.org/markup-compatibility/2006">
                    <mc:Choice xmlns:v="urn:schemas-microsoft-com:vml" Requires="v">
                      <p:oleObj r:id="rId20" imgW="1358900" imgH="482600" progId="Equation.KSEE3">
                        <p:embed/>
                      </p:oleObj>
                    </mc:Choice>
                    <mc:Fallback>
                      <p:oleObj r:id="rId20" imgW="1358900" imgH="482600" progId="Equation.KSEE3">
                        <p:embed/>
                        <p:pic>
                          <p:nvPicPr>
                            <p:cNvPr id="19" name="对象 18">
                              <a:hlinkClick r:id="" action="ppaction://ole?verb=0"/>
                            </p:cNvPr>
                            <p:cNvPicPr/>
                            <p:nvPr/>
                          </p:nvPicPr>
                          <p:blipFill>
                            <a:blip r:embed="rId21"/>
                            <a:stretch>
                              <a:fillRect/>
                            </a:stretch>
                          </p:blipFill>
                          <p:spPr>
                            <a:xfrm>
                              <a:off x="7707" y="5413"/>
                              <a:ext cx="2873" cy="1020"/>
                            </a:xfrm>
                            <a:prstGeom prst="rect">
                              <a:avLst/>
                            </a:prstGeom>
                          </p:spPr>
                        </p:pic>
                      </p:oleObj>
                    </mc:Fallback>
                  </mc:AlternateContent>
                </a:graphicData>
              </a:graphic>
            </p:graphicFrame>
          </p:grpSp>
          <p:sp>
            <p:nvSpPr>
              <p:cNvPr id="40" name="矩形 39"/>
              <p:cNvSpPr/>
              <p:nvPr>
                <p:custDataLst>
                  <p:tags r:id="rId11"/>
                </p:custDataLst>
              </p:nvPr>
            </p:nvSpPr>
            <p:spPr>
              <a:xfrm>
                <a:off x="2383" y="6250"/>
                <a:ext cx="1758" cy="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AoA</a:t>
                </a:r>
              </a:p>
            </p:txBody>
          </p:sp>
        </p:grpSp>
        <p:sp>
          <p:nvSpPr>
            <p:cNvPr id="42" name="圆角矩形 41"/>
            <p:cNvSpPr/>
            <p:nvPr/>
          </p:nvSpPr>
          <p:spPr>
            <a:xfrm>
              <a:off x="647" y="1493"/>
              <a:ext cx="5351" cy="8769"/>
            </a:xfrm>
            <a:prstGeom prst="roundRect">
              <a:avLst/>
            </a:prstGeom>
            <a:noFill/>
            <a:ln w="508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custDataLst>
                <p:tags r:id="rId10"/>
              </p:custDataLst>
            </p:nvPr>
          </p:nvSpPr>
          <p:spPr>
            <a:xfrm>
              <a:off x="2383" y="1264"/>
              <a:ext cx="1758" cy="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运动模型</a:t>
              </a:r>
            </a:p>
          </p:txBody>
        </p:sp>
      </p:grpSp>
      <p:cxnSp>
        <p:nvCxnSpPr>
          <p:cNvPr id="50" name="直接箭头连接符 49"/>
          <p:cNvCxnSpPr>
            <a:stCxn id="7" idx="3"/>
            <a:endCxn id="46" idx="1"/>
          </p:cNvCxnSpPr>
          <p:nvPr/>
        </p:nvCxnSpPr>
        <p:spPr>
          <a:xfrm>
            <a:off x="3385185" y="4422140"/>
            <a:ext cx="666750" cy="537210"/>
          </a:xfrm>
          <a:prstGeom prst="straightConnector1">
            <a:avLst/>
          </a:prstGeom>
          <a:ln w="19050" cmpd="sng">
            <a:solidFill>
              <a:schemeClr val="accent6"/>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3" idx="3"/>
            <a:endCxn id="46" idx="1"/>
          </p:cNvCxnSpPr>
          <p:nvPr/>
        </p:nvCxnSpPr>
        <p:spPr>
          <a:xfrm flipV="1">
            <a:off x="3402965" y="4959350"/>
            <a:ext cx="648970" cy="759460"/>
          </a:xfrm>
          <a:prstGeom prst="straightConnector1">
            <a:avLst/>
          </a:prstGeom>
          <a:ln w="19050" cmpd="sng">
            <a:solidFill>
              <a:schemeClr val="accent2"/>
            </a:solidFill>
            <a:prstDash val="lgDash"/>
            <a:tailEnd type="arrow"/>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3914775" y="1790700"/>
            <a:ext cx="3073400" cy="3640455"/>
            <a:chOff x="6165" y="2820"/>
            <a:chExt cx="4840" cy="5733"/>
          </a:xfrm>
        </p:grpSpPr>
        <p:grpSp>
          <p:nvGrpSpPr>
            <p:cNvPr id="49" name="组合 48"/>
            <p:cNvGrpSpPr/>
            <p:nvPr/>
          </p:nvGrpSpPr>
          <p:grpSpPr>
            <a:xfrm>
              <a:off x="6381" y="7097"/>
              <a:ext cx="4360" cy="1207"/>
              <a:chOff x="6260" y="7090"/>
              <a:chExt cx="4360" cy="1207"/>
            </a:xfrm>
          </p:grpSpPr>
          <p:graphicFrame>
            <p:nvGraphicFramePr>
              <p:cNvPr id="30" name="对象 29">
                <a:hlinkClick r:id="" action="ppaction://ole?verb=0"/>
              </p:cNvPr>
              <p:cNvGraphicFramePr>
                <a:graphicFrameLocks noChangeAspect="1"/>
              </p:cNvGraphicFramePr>
              <p:nvPr/>
            </p:nvGraphicFramePr>
            <p:xfrm>
              <a:off x="6447" y="7440"/>
              <a:ext cx="4051" cy="680"/>
            </p:xfrm>
            <a:graphic>
              <a:graphicData uri="http://schemas.openxmlformats.org/presentationml/2006/ole">
                <mc:AlternateContent xmlns:mc="http://schemas.openxmlformats.org/markup-compatibility/2006">
                  <mc:Choice xmlns:v="urn:schemas-microsoft-com:vml" Requires="v">
                    <p:oleObj r:id="rId22" imgW="1663700" imgH="279400" progId="Equation.KSEE3">
                      <p:embed/>
                    </p:oleObj>
                  </mc:Choice>
                  <mc:Fallback>
                    <p:oleObj r:id="rId22" imgW="1663700" imgH="279400" progId="Equation.KSEE3">
                      <p:embed/>
                      <p:pic>
                        <p:nvPicPr>
                          <p:cNvPr id="30" name="对象 29">
                            <a:hlinkClick r:id="" action="ppaction://ole?verb=0"/>
                          </p:cNvPr>
                          <p:cNvPicPr/>
                          <p:nvPr/>
                        </p:nvPicPr>
                        <p:blipFill>
                          <a:blip r:embed="rId23"/>
                          <a:stretch>
                            <a:fillRect/>
                          </a:stretch>
                        </p:blipFill>
                        <p:spPr>
                          <a:xfrm>
                            <a:off x="6447" y="7440"/>
                            <a:ext cx="4051" cy="680"/>
                          </a:xfrm>
                          <a:prstGeom prst="rect">
                            <a:avLst/>
                          </a:prstGeom>
                        </p:spPr>
                      </p:pic>
                    </p:oleObj>
                  </mc:Fallback>
                </mc:AlternateContent>
              </a:graphicData>
            </a:graphic>
          </p:graphicFrame>
          <p:sp>
            <p:nvSpPr>
              <p:cNvPr id="46" name="圆角矩形 45"/>
              <p:cNvSpPr/>
              <p:nvPr/>
            </p:nvSpPr>
            <p:spPr>
              <a:xfrm>
                <a:off x="6260" y="7307"/>
                <a:ext cx="4361" cy="991"/>
              </a:xfrm>
              <a:prstGeom prst="roundRect">
                <a:avLst/>
              </a:prstGeom>
              <a:noFill/>
              <a:ln w="28575" cmpd="sng">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custDataLst>
                  <p:tags r:id="rId9"/>
                </p:custDataLst>
              </p:nvPr>
            </p:nvSpPr>
            <p:spPr>
              <a:xfrm>
                <a:off x="7594" y="7090"/>
                <a:ext cx="1758" cy="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轨迹特征</a:t>
                </a:r>
              </a:p>
            </p:txBody>
          </p:sp>
        </p:grpSp>
        <p:grpSp>
          <p:nvGrpSpPr>
            <p:cNvPr id="57" name="组合 56"/>
            <p:cNvGrpSpPr/>
            <p:nvPr/>
          </p:nvGrpSpPr>
          <p:grpSpPr>
            <a:xfrm>
              <a:off x="6568" y="3762"/>
              <a:ext cx="3832" cy="1424"/>
              <a:chOff x="6568" y="3401"/>
              <a:chExt cx="3832" cy="1424"/>
            </a:xfrm>
          </p:grpSpPr>
          <p:graphicFrame>
            <p:nvGraphicFramePr>
              <p:cNvPr id="54" name="对象 53">
                <a:hlinkClick r:id="" action="ppaction://ole?verb=0"/>
              </p:cNvPr>
              <p:cNvGraphicFramePr>
                <a:graphicFrameLocks noChangeAspect="1"/>
              </p:cNvGraphicFramePr>
              <p:nvPr/>
            </p:nvGraphicFramePr>
            <p:xfrm>
              <a:off x="6763" y="4024"/>
              <a:ext cx="3278" cy="680"/>
            </p:xfrm>
            <a:graphic>
              <a:graphicData uri="http://schemas.openxmlformats.org/presentationml/2006/ole">
                <mc:AlternateContent xmlns:mc="http://schemas.openxmlformats.org/markup-compatibility/2006">
                  <mc:Choice xmlns:v="urn:schemas-microsoft-com:vml" Requires="v">
                    <p:oleObj r:id="rId24" imgW="1346200" imgH="279400" progId="Equation.KSEE3">
                      <p:embed/>
                    </p:oleObj>
                  </mc:Choice>
                  <mc:Fallback>
                    <p:oleObj r:id="rId24" imgW="1346200" imgH="279400" progId="Equation.KSEE3">
                      <p:embed/>
                      <p:pic>
                        <p:nvPicPr>
                          <p:cNvPr id="54" name="对象 53">
                            <a:hlinkClick r:id="" action="ppaction://ole?verb=0"/>
                          </p:cNvPr>
                          <p:cNvPicPr/>
                          <p:nvPr/>
                        </p:nvPicPr>
                        <p:blipFill>
                          <a:blip r:embed="rId25"/>
                          <a:stretch>
                            <a:fillRect/>
                          </a:stretch>
                        </p:blipFill>
                        <p:spPr>
                          <a:xfrm>
                            <a:off x="6763" y="4024"/>
                            <a:ext cx="3278" cy="680"/>
                          </a:xfrm>
                          <a:prstGeom prst="rect">
                            <a:avLst/>
                          </a:prstGeom>
                        </p:spPr>
                      </p:pic>
                    </p:oleObj>
                  </mc:Fallback>
                </mc:AlternateContent>
              </a:graphicData>
            </a:graphic>
          </p:graphicFrame>
          <p:sp>
            <p:nvSpPr>
              <p:cNvPr id="55" name="圆角矩形 54"/>
              <p:cNvSpPr/>
              <p:nvPr/>
            </p:nvSpPr>
            <p:spPr>
              <a:xfrm>
                <a:off x="6568" y="3679"/>
                <a:ext cx="3832" cy="1147"/>
              </a:xfrm>
              <a:prstGeom prst="round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custDataLst>
                  <p:tags r:id="rId8"/>
                </p:custDataLst>
              </p:nvPr>
            </p:nvSpPr>
            <p:spPr>
              <a:xfrm>
                <a:off x="7578" y="3401"/>
                <a:ext cx="1758" cy="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测量特征</a:t>
                </a:r>
              </a:p>
            </p:txBody>
          </p:sp>
        </p:grpSp>
        <p:sp>
          <p:nvSpPr>
            <p:cNvPr id="58" name="矩形 57"/>
            <p:cNvSpPr/>
            <p:nvPr/>
          </p:nvSpPr>
          <p:spPr>
            <a:xfrm>
              <a:off x="6165" y="3139"/>
              <a:ext cx="4840" cy="5415"/>
            </a:xfrm>
            <a:prstGeom prst="rect">
              <a:avLst/>
            </a:prstGeom>
            <a:noFill/>
            <a:ln w="19050"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custDataLst>
                <p:tags r:id="rId7"/>
              </p:custDataLst>
            </p:nvPr>
          </p:nvSpPr>
          <p:spPr>
            <a:xfrm>
              <a:off x="7164" y="2820"/>
              <a:ext cx="2635" cy="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K</a:t>
              </a:r>
              <a:r>
                <a:rPr lang="zh-CN" altLang="en-US">
                  <a:solidFill>
                    <a:schemeClr val="tx1"/>
                  </a:solidFill>
                </a:rPr>
                <a:t>个扫描周期</a:t>
              </a:r>
            </a:p>
          </p:txBody>
        </p:sp>
      </p:grpSp>
      <p:grpSp>
        <p:nvGrpSpPr>
          <p:cNvPr id="63" name="组合 62"/>
          <p:cNvGrpSpPr/>
          <p:nvPr/>
        </p:nvGrpSpPr>
        <p:grpSpPr>
          <a:xfrm>
            <a:off x="7251700" y="1783080"/>
            <a:ext cx="4796790" cy="988060"/>
            <a:chOff x="11420" y="1743"/>
            <a:chExt cx="7554" cy="1556"/>
          </a:xfrm>
        </p:grpSpPr>
        <p:graphicFrame>
          <p:nvGraphicFramePr>
            <p:cNvPr id="31" name="对象 30">
              <a:hlinkClick r:id="" action="ppaction://ole?verb=0"/>
            </p:cNvPr>
            <p:cNvGraphicFramePr>
              <a:graphicFrameLocks noChangeAspect="1"/>
            </p:cNvGraphicFramePr>
            <p:nvPr/>
          </p:nvGraphicFramePr>
          <p:xfrm>
            <a:off x="11689" y="2232"/>
            <a:ext cx="7106" cy="907"/>
          </p:xfrm>
          <a:graphic>
            <a:graphicData uri="http://schemas.openxmlformats.org/presentationml/2006/ole">
              <mc:AlternateContent xmlns:mc="http://schemas.openxmlformats.org/markup-compatibility/2006">
                <mc:Choice xmlns:v="urn:schemas-microsoft-com:vml" Requires="v">
                  <p:oleObj r:id="rId26" imgW="2984500" imgH="381000" progId="Equation.KSEE3">
                    <p:embed/>
                  </p:oleObj>
                </mc:Choice>
                <mc:Fallback>
                  <p:oleObj r:id="rId26" imgW="2984500" imgH="381000" progId="Equation.KSEE3">
                    <p:embed/>
                    <p:pic>
                      <p:nvPicPr>
                        <p:cNvPr id="31" name="对象 30">
                          <a:hlinkClick r:id="" action="ppaction://ole?verb=0"/>
                        </p:cNvPr>
                        <p:cNvPicPr/>
                        <p:nvPr/>
                      </p:nvPicPr>
                      <p:blipFill>
                        <a:blip r:embed="rId27"/>
                        <a:stretch>
                          <a:fillRect/>
                        </a:stretch>
                      </p:blipFill>
                      <p:spPr>
                        <a:xfrm>
                          <a:off x="11689" y="2232"/>
                          <a:ext cx="7106" cy="907"/>
                        </a:xfrm>
                        <a:prstGeom prst="rect">
                          <a:avLst/>
                        </a:prstGeom>
                      </p:spPr>
                    </p:pic>
                  </p:oleObj>
                </mc:Fallback>
              </mc:AlternateContent>
            </a:graphicData>
          </a:graphic>
        </p:graphicFrame>
        <p:sp>
          <p:nvSpPr>
            <p:cNvPr id="61" name="矩形 60"/>
            <p:cNvSpPr/>
            <p:nvPr/>
          </p:nvSpPr>
          <p:spPr>
            <a:xfrm>
              <a:off x="11420" y="2019"/>
              <a:ext cx="7555" cy="128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custDataLst>
                <p:tags r:id="rId6"/>
              </p:custDataLst>
            </p:nvPr>
          </p:nvSpPr>
          <p:spPr>
            <a:xfrm>
              <a:off x="14219" y="1743"/>
              <a:ext cx="1758" cy="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优化问题</a:t>
              </a:r>
            </a:p>
          </p:txBody>
        </p:sp>
      </p:grpSp>
      <p:cxnSp>
        <p:nvCxnSpPr>
          <p:cNvPr id="64" name="直接箭头连接符 63"/>
          <p:cNvCxnSpPr>
            <a:stCxn id="55" idx="3"/>
            <a:endCxn id="61" idx="1"/>
          </p:cNvCxnSpPr>
          <p:nvPr/>
        </p:nvCxnSpPr>
        <p:spPr>
          <a:xfrm flipV="1">
            <a:off x="6604000" y="2364740"/>
            <a:ext cx="647700" cy="565150"/>
          </a:xfrm>
          <a:prstGeom prst="straightConnector1">
            <a:avLst/>
          </a:prstGeom>
          <a:ln w="1905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6" idx="3"/>
            <a:endCxn id="61" idx="1"/>
          </p:cNvCxnSpPr>
          <p:nvPr/>
        </p:nvCxnSpPr>
        <p:spPr>
          <a:xfrm flipV="1">
            <a:off x="6821170" y="2364740"/>
            <a:ext cx="430530" cy="2594610"/>
          </a:xfrm>
          <a:prstGeom prst="straightConnector1">
            <a:avLst/>
          </a:prstGeom>
          <a:ln w="19050" cmpd="sng">
            <a:solidFill>
              <a:schemeClr val="accent4"/>
            </a:solidFill>
            <a:prstDash val="lgDash"/>
            <a:tailEnd type="arrow"/>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7422515" y="3983355"/>
            <a:ext cx="4645660" cy="1973580"/>
            <a:chOff x="11560" y="5781"/>
            <a:chExt cx="7316" cy="3108"/>
          </a:xfrm>
        </p:grpSpPr>
        <p:graphicFrame>
          <p:nvGraphicFramePr>
            <p:cNvPr id="33" name="对象 32">
              <a:hlinkClick r:id="" action="ppaction://ole?verb=0"/>
            </p:cNvPr>
            <p:cNvGraphicFramePr>
              <a:graphicFrameLocks noChangeAspect="1"/>
            </p:cNvGraphicFramePr>
            <p:nvPr/>
          </p:nvGraphicFramePr>
          <p:xfrm>
            <a:off x="12480" y="6478"/>
            <a:ext cx="4932" cy="1134"/>
          </p:xfrm>
          <a:graphic>
            <a:graphicData uri="http://schemas.openxmlformats.org/presentationml/2006/ole">
              <mc:AlternateContent xmlns:mc="http://schemas.openxmlformats.org/markup-compatibility/2006">
                <mc:Choice xmlns:v="urn:schemas-microsoft-com:vml" Requires="v">
                  <p:oleObj r:id="rId28" imgW="2209800" imgH="508000" progId="Equation.KSEE3">
                    <p:embed/>
                  </p:oleObj>
                </mc:Choice>
                <mc:Fallback>
                  <p:oleObj r:id="rId28" imgW="2209800" imgH="508000" progId="Equation.KSEE3">
                    <p:embed/>
                    <p:pic>
                      <p:nvPicPr>
                        <p:cNvPr id="33" name="对象 32">
                          <a:hlinkClick r:id="" action="ppaction://ole?verb=0"/>
                        </p:cNvPr>
                        <p:cNvPicPr/>
                        <p:nvPr/>
                      </p:nvPicPr>
                      <p:blipFill>
                        <a:blip r:embed="rId29"/>
                        <a:stretch>
                          <a:fillRect/>
                        </a:stretch>
                      </p:blipFill>
                      <p:spPr>
                        <a:xfrm>
                          <a:off x="12480" y="6478"/>
                          <a:ext cx="4932" cy="1134"/>
                        </a:xfrm>
                        <a:prstGeom prst="rect">
                          <a:avLst/>
                        </a:prstGeom>
                      </p:spPr>
                    </p:pic>
                  </p:oleObj>
                </mc:Fallback>
              </mc:AlternateContent>
            </a:graphicData>
          </a:graphic>
        </p:graphicFrame>
        <p:graphicFrame>
          <p:nvGraphicFramePr>
            <p:cNvPr id="34" name="对象 33">
              <a:hlinkClick r:id="" action="ppaction://ole?verb=0"/>
            </p:cNvPr>
            <p:cNvGraphicFramePr>
              <a:graphicFrameLocks noChangeAspect="1"/>
            </p:cNvGraphicFramePr>
            <p:nvPr/>
          </p:nvGraphicFramePr>
          <p:xfrm>
            <a:off x="11817" y="7612"/>
            <a:ext cx="1458" cy="1134"/>
          </p:xfrm>
          <a:graphic>
            <a:graphicData uri="http://schemas.openxmlformats.org/presentationml/2006/ole">
              <mc:AlternateContent xmlns:mc="http://schemas.openxmlformats.org/markup-compatibility/2006">
                <mc:Choice xmlns:v="urn:schemas-microsoft-com:vml" Requires="v">
                  <p:oleObj r:id="rId30" imgW="571500" imgH="444500" progId="Equation.KSEE3">
                    <p:embed/>
                  </p:oleObj>
                </mc:Choice>
                <mc:Fallback>
                  <p:oleObj r:id="rId30" imgW="571500" imgH="444500" progId="Equation.KSEE3">
                    <p:embed/>
                    <p:pic>
                      <p:nvPicPr>
                        <p:cNvPr id="34" name="对象 33">
                          <a:hlinkClick r:id="" action="ppaction://ole?verb=0"/>
                        </p:cNvPr>
                        <p:cNvPicPr/>
                        <p:nvPr/>
                      </p:nvPicPr>
                      <p:blipFill>
                        <a:blip r:embed="rId31"/>
                        <a:stretch>
                          <a:fillRect/>
                        </a:stretch>
                      </p:blipFill>
                      <p:spPr>
                        <a:xfrm>
                          <a:off x="11817" y="7612"/>
                          <a:ext cx="1458" cy="1134"/>
                        </a:xfrm>
                        <a:prstGeom prst="rect">
                          <a:avLst/>
                        </a:prstGeom>
                      </p:spPr>
                    </p:pic>
                  </p:oleObj>
                </mc:Fallback>
              </mc:AlternateContent>
            </a:graphicData>
          </a:graphic>
        </p:graphicFrame>
        <p:graphicFrame>
          <p:nvGraphicFramePr>
            <p:cNvPr id="35" name="对象 34">
              <a:hlinkClick r:id="" action="ppaction://ole?verb=0"/>
            </p:cNvPr>
            <p:cNvGraphicFramePr>
              <a:graphicFrameLocks noChangeAspect="1"/>
            </p:cNvGraphicFramePr>
            <p:nvPr/>
          </p:nvGraphicFramePr>
          <p:xfrm>
            <a:off x="13516" y="7810"/>
            <a:ext cx="5102" cy="680"/>
          </p:xfrm>
          <a:graphic>
            <a:graphicData uri="http://schemas.openxmlformats.org/presentationml/2006/ole">
              <mc:AlternateContent xmlns:mc="http://schemas.openxmlformats.org/markup-compatibility/2006">
                <mc:Choice xmlns:v="urn:schemas-microsoft-com:vml" Requires="v">
                  <p:oleObj r:id="rId32" imgW="2476500" imgH="330200" progId="Equation.KSEE3">
                    <p:embed/>
                  </p:oleObj>
                </mc:Choice>
                <mc:Fallback>
                  <p:oleObj r:id="rId32" imgW="2476500" imgH="330200" progId="Equation.KSEE3">
                    <p:embed/>
                    <p:pic>
                      <p:nvPicPr>
                        <p:cNvPr id="35" name="对象 34">
                          <a:hlinkClick r:id="" action="ppaction://ole?verb=0"/>
                        </p:cNvPr>
                        <p:cNvPicPr/>
                        <p:nvPr/>
                      </p:nvPicPr>
                      <p:blipFill>
                        <a:blip r:embed="rId33"/>
                        <a:stretch>
                          <a:fillRect/>
                        </a:stretch>
                      </p:blipFill>
                      <p:spPr>
                        <a:xfrm>
                          <a:off x="13516" y="7810"/>
                          <a:ext cx="5102" cy="680"/>
                        </a:xfrm>
                        <a:prstGeom prst="rect">
                          <a:avLst/>
                        </a:prstGeom>
                      </p:spPr>
                    </p:pic>
                  </p:oleObj>
                </mc:Fallback>
              </mc:AlternateContent>
            </a:graphicData>
          </a:graphic>
        </p:graphicFrame>
        <p:sp>
          <p:nvSpPr>
            <p:cNvPr id="67" name="圆角矩形 66"/>
            <p:cNvSpPr/>
            <p:nvPr/>
          </p:nvSpPr>
          <p:spPr>
            <a:xfrm>
              <a:off x="11560" y="6093"/>
              <a:ext cx="7316" cy="2796"/>
            </a:xfrm>
            <a:prstGeom prst="roundRect">
              <a:avLst/>
            </a:prstGeom>
            <a:noFill/>
            <a:ln w="28575" cmpd="sng">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custDataLst>
                <p:tags r:id="rId5"/>
              </p:custDataLst>
            </p:nvPr>
          </p:nvSpPr>
          <p:spPr>
            <a:xfrm>
              <a:off x="14219" y="5781"/>
              <a:ext cx="1758" cy="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阻塞预测</a:t>
              </a:r>
            </a:p>
          </p:txBody>
        </p:sp>
      </p:grpSp>
      <p:cxnSp>
        <p:nvCxnSpPr>
          <p:cNvPr id="70" name="直接箭头连接符 69"/>
          <p:cNvCxnSpPr>
            <a:stCxn id="61" idx="2"/>
            <a:endCxn id="68" idx="0"/>
          </p:cNvCxnSpPr>
          <p:nvPr/>
        </p:nvCxnSpPr>
        <p:spPr>
          <a:xfrm>
            <a:off x="9650730" y="2771140"/>
            <a:ext cx="18415" cy="1212215"/>
          </a:xfrm>
          <a:prstGeom prst="straightConnector1">
            <a:avLst/>
          </a:prstGeom>
          <a:ln w="28575"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72" name="矩形 71"/>
          <p:cNvSpPr/>
          <p:nvPr>
            <p:custDataLst>
              <p:tags r:id="rId1"/>
            </p:custDataLst>
          </p:nvPr>
        </p:nvSpPr>
        <p:spPr>
          <a:xfrm>
            <a:off x="9029065" y="3143885"/>
            <a:ext cx="1126490" cy="403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穷举搜索</a:t>
            </a:r>
          </a:p>
        </p:txBody>
      </p:sp>
      <p:grpSp>
        <p:nvGrpSpPr>
          <p:cNvPr id="5" name="组合 4"/>
          <p:cNvGrpSpPr/>
          <p:nvPr/>
        </p:nvGrpSpPr>
        <p:grpSpPr>
          <a:xfrm>
            <a:off x="160543" y="165500"/>
            <a:ext cx="4057883" cy="530492"/>
            <a:chOff x="4299773" y="1452059"/>
            <a:chExt cx="4057883" cy="530492"/>
          </a:xfrm>
        </p:grpSpPr>
        <p:sp>
          <p:nvSpPr>
            <p:cNvPr id="6" name="矩形 5"/>
            <p:cNvSpPr/>
            <p:nvPr>
              <p:custDataLst>
                <p:tags r:id="rId2"/>
              </p:custDataLst>
            </p:nvPr>
          </p:nvSpPr>
          <p:spPr>
            <a:xfrm>
              <a:off x="4955326" y="1486472"/>
              <a:ext cx="3402330" cy="460375"/>
            </a:xfrm>
            <a:prstGeom prst="rect">
              <a:avLst/>
            </a:prstGeom>
          </p:spPr>
          <p:txBody>
            <a:bodyPr wrap="none">
              <a:spAutoFit/>
            </a:bodyPr>
            <a:lstStyle/>
            <a:p>
              <a:pPr algn="l">
                <a:spcBef>
                  <a:spcPts val="1200"/>
                </a:spcBef>
              </a:pPr>
              <a:r>
                <a:rPr lang="zh-CN" altLang="en-US" sz="2400" b="1" dirty="0">
                  <a:latin typeface="黑体" panose="02010609060101010101" pitchFamily="49" charset="-122"/>
                  <a:ea typeface="黑体" panose="02010609060101010101" pitchFamily="49" charset="-122"/>
                </a:rPr>
                <a:t>链路预警系统--mmAlert</a:t>
              </a:r>
            </a:p>
          </p:txBody>
        </p:sp>
        <p:grpSp>
          <p:nvGrpSpPr>
            <p:cNvPr id="15" name="组合 14"/>
            <p:cNvGrpSpPr/>
            <p:nvPr/>
          </p:nvGrpSpPr>
          <p:grpSpPr>
            <a:xfrm>
              <a:off x="4299773" y="1452059"/>
              <a:ext cx="530492" cy="530492"/>
              <a:chOff x="5416598" y="4355615"/>
              <a:chExt cx="530492" cy="530492"/>
            </a:xfrm>
          </p:grpSpPr>
          <p:sp>
            <p:nvSpPr>
              <p:cNvPr id="18" name="矩形: 圆角 10"/>
              <p:cNvSpPr/>
              <p:nvPr>
                <p:custDataLst>
                  <p:tags r:id="rId3"/>
                </p:custDataLst>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20" name="矩形: 圆角 11"/>
              <p:cNvSpPr/>
              <p:nvPr>
                <p:custDataLst>
                  <p:tags r:id="rId4"/>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p>
            </p:txBody>
          </p:sp>
        </p:grpSp>
      </p:grpSp>
      <p:graphicFrame>
        <p:nvGraphicFramePr>
          <p:cNvPr id="26" name="对象 25">
            <a:hlinkClick r:id="" action="ppaction://ole?verb=0"/>
          </p:cNvPr>
          <p:cNvGraphicFramePr>
            <a:graphicFrameLocks noChangeAspect="1"/>
          </p:cNvGraphicFramePr>
          <p:nvPr/>
        </p:nvGraphicFramePr>
        <p:xfrm>
          <a:off x="3514867" y="5517492"/>
          <a:ext cx="259715" cy="359410"/>
        </p:xfrm>
        <a:graphic>
          <a:graphicData uri="http://schemas.openxmlformats.org/presentationml/2006/ole">
            <mc:AlternateContent xmlns:mc="http://schemas.openxmlformats.org/markup-compatibility/2006">
              <mc:Choice xmlns:v="urn:schemas-microsoft-com:vml" Requires="v">
                <p:oleObj r:id="rId34" imgW="165100" imgH="228600" progId="Equation.KSEE3">
                  <p:embed/>
                </p:oleObj>
              </mc:Choice>
              <mc:Fallback>
                <p:oleObj r:id="rId34" imgW="165100" imgH="228600" progId="Equation.KSEE3">
                  <p:embed/>
                  <p:pic>
                    <p:nvPicPr>
                      <p:cNvPr id="26" name="对象 25">
                        <a:hlinkClick r:id="" action="ppaction://ole?verb=0"/>
                      </p:cNvPr>
                      <p:cNvPicPr/>
                      <p:nvPr/>
                    </p:nvPicPr>
                    <p:blipFill>
                      <a:blip r:embed="rId35"/>
                      <a:stretch>
                        <a:fillRect/>
                      </a:stretch>
                    </p:blipFill>
                    <p:spPr>
                      <a:xfrm>
                        <a:off x="3514867" y="5517492"/>
                        <a:ext cx="259715" cy="359410"/>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nvGraphicFramePr>
        <p:xfrm>
          <a:off x="3448685" y="4177348"/>
          <a:ext cx="360000" cy="360000"/>
        </p:xfrm>
        <a:graphic>
          <a:graphicData uri="http://schemas.openxmlformats.org/presentationml/2006/ole">
            <mc:AlternateContent xmlns:mc="http://schemas.openxmlformats.org/markup-compatibility/2006">
              <mc:Choice xmlns:v="urn:schemas-microsoft-com:vml" Requires="v">
                <p:oleObj r:id="rId36" imgW="228600" imgH="228600" progId="Equation.KSEE3">
                  <p:embed/>
                </p:oleObj>
              </mc:Choice>
              <mc:Fallback>
                <p:oleObj r:id="rId36" imgW="228600" imgH="228600" progId="Equation.KSEE3">
                  <p:embed/>
                  <p:pic>
                    <p:nvPicPr>
                      <p:cNvPr id="27" name="对象 26">
                        <a:hlinkClick r:id="" action="ppaction://ole?verb=0"/>
                      </p:cNvPr>
                      <p:cNvPicPr/>
                      <p:nvPr/>
                    </p:nvPicPr>
                    <p:blipFill>
                      <a:blip r:embed="rId37"/>
                      <a:stretch>
                        <a:fillRect/>
                      </a:stretch>
                    </p:blipFill>
                    <p:spPr>
                      <a:xfrm>
                        <a:off x="3448685" y="4177348"/>
                        <a:ext cx="360000" cy="3600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8" name="文本框 27"/>
              <p:cNvSpPr txBox="1"/>
              <p:nvPr/>
            </p:nvSpPr>
            <p:spPr>
              <a:xfrm>
                <a:off x="4040505" y="780415"/>
                <a:ext cx="4133850" cy="922020"/>
              </a:xfrm>
              <a:prstGeom prst="rect">
                <a:avLst/>
              </a:prstGeom>
              <a:solidFill>
                <a:schemeClr val="bg1"/>
              </a:solidFill>
              <a:ln w="28575" cmpd="sng">
                <a:solidFill>
                  <a:srgbClr val="FF0000"/>
                </a:solidFill>
                <a:prstDash val="lgDash"/>
              </a:ln>
            </p:spPr>
            <p:txBody>
              <a:bodyPr wrap="square" rtlCol="0" anchor="t">
                <a:spAutoFit/>
              </a:bodyPr>
              <a:lstStyle/>
              <a:p>
                <a:pPr indent="0" fontAlgn="auto">
                  <a:lnSpc>
                    <a:spcPct val="150000"/>
                  </a:lnSpc>
                </a:pPr>
                <a:r>
                  <a:rPr lang="zh-CN" altLang="en-US" b="1"/>
                  <a:t>假设阻塞目标是以匀速直线的状态</a:t>
                </a:r>
                <a:r>
                  <a:rPr lang="zh-CN" altLang="en-US" b="1">
                    <a:sym typeface="+mn-ea"/>
                  </a:rPr>
                  <a:t>运动</a:t>
                </a:r>
              </a:p>
              <a:p>
                <a:pPr indent="0" fontAlgn="auto">
                  <a:lnSpc>
                    <a:spcPct val="150000"/>
                  </a:lnSpc>
                </a:pPr>
                <a:r>
                  <a:rPr lang="zh-CN" altLang="en-US"/>
                  <a:t>初始位置</a:t>
                </a:r>
                <a14:m>
                  <m:oMath xmlns:m="http://schemas.openxmlformats.org/officeDocument/2006/math">
                    <m:r>
                      <a:rPr lang="en-US" altLang="zh-CN" i="1">
                        <a:latin typeface="Cambria Math" panose="02040503050406030204" charset="0"/>
                        <a:cs typeface="Cambria Math" panose="02040503050406030204" charset="0"/>
                      </a:rPr>
                      <m:t>(</m:t>
                    </m:r>
                    <m:sSub>
                      <m:sSubPr>
                        <m:ctrlPr>
                          <a:rPr lang="en-US" altLang="zh-CN" i="1">
                            <a:latin typeface="Cambria Math" panose="02040503050406030204" pitchFamily="18" charset="0"/>
                            <a:cs typeface="Cambria Math" panose="02040503050406030204" charset="0"/>
                          </a:rPr>
                        </m:ctrlPr>
                      </m:sSubPr>
                      <m:e>
                        <m:r>
                          <m:rPr>
                            <m:sty m:val="p"/>
                          </m:rPr>
                          <a:rPr lang="en-US" altLang="zh-CN">
                            <a:latin typeface="Cambria Math" panose="02040503050406030204" charset="0"/>
                            <a:cs typeface="Cambria Math" panose="02040503050406030204" charset="0"/>
                          </a:rPr>
                          <m:t>x</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𝑦</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、运动速度 </a:t>
                </a:r>
                <a14:m>
                  <m:oMath xmlns:m="http://schemas.openxmlformats.org/officeDocument/2006/math">
                    <m:r>
                      <a:rPr lang="en-US" altLang="zh-CN" i="1">
                        <a:latin typeface="Cambria Math" panose="02040503050406030204" charset="0"/>
                        <a:cs typeface="Cambria Math" panose="02040503050406030204" charset="0"/>
                      </a:rPr>
                      <m:t>𝑣</m:t>
                    </m:r>
                  </m:oMath>
                </a14:m>
                <a:r>
                  <a:rPr lang="zh-CN" altLang="en-US">
                    <a:latin typeface="Cambria Math" panose="02040503050406030204" charset="0"/>
                    <a:cs typeface="Cambria Math" panose="02040503050406030204" charset="0"/>
                  </a:rPr>
                  <a:t>、方向</a:t>
                </a:r>
                <a14:m>
                  <m:oMath xmlns:m="http://schemas.openxmlformats.org/officeDocument/2006/math">
                    <m:r>
                      <a:rPr lang="en-US" altLang="zh-CN" i="1">
                        <a:latin typeface="Cambria Math" panose="02040503050406030204" charset="0"/>
                        <a:cs typeface="Cambria Math" panose="02040503050406030204" charset="0"/>
                      </a:rPr>
                      <m:t>𝜃</m:t>
                    </m:r>
                  </m:oMath>
                </a14:m>
                <a:endParaRPr lang="zh-CN" altLang="en-US">
                  <a:latin typeface="Cambria Math" panose="02040503050406030204" charset="0"/>
                  <a:cs typeface="Cambria Math" panose="02040503050406030204" charset="0"/>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4040505" y="780415"/>
                <a:ext cx="4133850" cy="922020"/>
              </a:xfrm>
              <a:prstGeom prst="rect">
                <a:avLst/>
              </a:prstGeom>
              <a:blipFill rotWithShape="1">
                <a:blip r:embed="rId38"/>
                <a:stretch>
                  <a:fillRect l="-353" t="-1584" r="-338" b="-1515"/>
                </a:stretch>
              </a:blipFill>
              <a:ln w="28575" cmpd="sng">
                <a:solidFill>
                  <a:srgbClr val="FF0000"/>
                </a:solidFill>
                <a:prstDash val="lgDash"/>
              </a:ln>
            </p:spPr>
            <p:txBody>
              <a:bodyPr/>
              <a:lstStyle/>
              <a:p>
                <a:r>
                  <a:rPr lang="zh-CN" altLang="en-US">
                    <a:noFill/>
                  </a:rPr>
                  <a:t> </a:t>
                </a:r>
              </a:p>
            </p:txBody>
          </p:sp>
        </mc:Fallback>
      </mc:AlternateContent>
      <p:sp>
        <p:nvSpPr>
          <p:cNvPr id="29" name="矩形 28"/>
          <p:cNvSpPr/>
          <p:nvPr/>
        </p:nvSpPr>
        <p:spPr>
          <a:xfrm>
            <a:off x="7515860" y="5274310"/>
            <a:ext cx="405130" cy="444500"/>
          </a:xfrm>
          <a:prstGeom prst="rect">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p:cNvCxnSpPr>
            <a:stCxn id="29" idx="2"/>
            <a:endCxn id="36" idx="0"/>
          </p:cNvCxnSpPr>
          <p:nvPr/>
        </p:nvCxnSpPr>
        <p:spPr>
          <a:xfrm>
            <a:off x="7718425" y="5718810"/>
            <a:ext cx="0" cy="44640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158355" y="6165215"/>
            <a:ext cx="1120140" cy="368300"/>
          </a:xfrm>
          <a:prstGeom prst="rect">
            <a:avLst/>
          </a:prstGeom>
          <a:solidFill>
            <a:schemeClr val="bg1"/>
          </a:solidFill>
          <a:ln w="28575" cmpd="sng">
            <a:solidFill>
              <a:srgbClr val="FF0000"/>
            </a:solidFill>
            <a:prstDash val="solid"/>
          </a:ln>
        </p:spPr>
        <p:txBody>
          <a:bodyPr wrap="square" rtlCol="0">
            <a:spAutoFit/>
          </a:bodyPr>
          <a:lstStyle/>
          <a:p>
            <a:r>
              <a:rPr lang="zh-CN" altLang="en-US"/>
              <a:t>阻塞概率</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a:stCxn id="17" idx="3"/>
          </p:cNvCxnSpPr>
          <p:nvPr/>
        </p:nvCxnSpPr>
        <p:spPr>
          <a:xfrm flipV="1">
            <a:off x="4218286" y="425666"/>
            <a:ext cx="4545965" cy="4445"/>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7"/>
          <a:stretch>
            <a:fillRect/>
          </a:stretch>
        </p:blipFill>
        <p:spPr>
          <a:xfrm>
            <a:off x="7350760" y="98425"/>
            <a:ext cx="4861560" cy="659130"/>
          </a:xfrm>
          <a:prstGeom prst="rect">
            <a:avLst/>
          </a:prstGeom>
        </p:spPr>
      </p:pic>
      <p:pic>
        <p:nvPicPr>
          <p:cNvPr id="2" name="图片 1" descr="Obervation Duration"/>
          <p:cNvPicPr>
            <a:picLocks noChangeAspect="1"/>
          </p:cNvPicPr>
          <p:nvPr/>
        </p:nvPicPr>
        <p:blipFill>
          <a:blip r:embed="rId8"/>
          <a:stretch>
            <a:fillRect/>
          </a:stretch>
        </p:blipFill>
        <p:spPr>
          <a:xfrm>
            <a:off x="4305935" y="2223770"/>
            <a:ext cx="3840000" cy="2880000"/>
          </a:xfrm>
          <a:prstGeom prst="rect">
            <a:avLst/>
          </a:prstGeom>
        </p:spPr>
      </p:pic>
      <p:pic>
        <p:nvPicPr>
          <p:cNvPr id="3" name="图片 2" descr="Time-Accuracy"/>
          <p:cNvPicPr>
            <a:picLocks noChangeAspect="1"/>
          </p:cNvPicPr>
          <p:nvPr/>
        </p:nvPicPr>
        <p:blipFill>
          <a:blip r:embed="rId9"/>
          <a:stretch>
            <a:fillRect/>
          </a:stretch>
        </p:blipFill>
        <p:spPr>
          <a:xfrm>
            <a:off x="8245475" y="2223770"/>
            <a:ext cx="3840000" cy="2880000"/>
          </a:xfrm>
          <a:prstGeom prst="rect">
            <a:avLst/>
          </a:prstGeom>
        </p:spPr>
      </p:pic>
      <p:sp>
        <p:nvSpPr>
          <p:cNvPr id="4" name="文本框 3"/>
          <p:cNvSpPr txBox="1"/>
          <p:nvPr/>
        </p:nvSpPr>
        <p:spPr>
          <a:xfrm>
            <a:off x="4652010" y="5281930"/>
            <a:ext cx="3303905" cy="368300"/>
          </a:xfrm>
          <a:prstGeom prst="rect">
            <a:avLst/>
          </a:prstGeom>
          <a:noFill/>
        </p:spPr>
        <p:txBody>
          <a:bodyPr wrap="square" rtlCol="0">
            <a:spAutoFit/>
          </a:bodyPr>
          <a:lstStyle/>
          <a:p>
            <a:r>
              <a:rPr lang="zh-CN" altLang="en-US"/>
              <a:t>观测时间与预测概率的关系</a:t>
            </a:r>
          </a:p>
        </p:txBody>
      </p:sp>
      <p:sp>
        <p:nvSpPr>
          <p:cNvPr id="5" name="文本框 4"/>
          <p:cNvSpPr txBox="1"/>
          <p:nvPr/>
        </p:nvSpPr>
        <p:spPr>
          <a:xfrm>
            <a:off x="8422005" y="5281930"/>
            <a:ext cx="3486150" cy="368300"/>
          </a:xfrm>
          <a:prstGeom prst="rect">
            <a:avLst/>
          </a:prstGeom>
          <a:noFill/>
        </p:spPr>
        <p:txBody>
          <a:bodyPr wrap="square" rtlCol="0">
            <a:spAutoFit/>
          </a:bodyPr>
          <a:lstStyle/>
          <a:p>
            <a:r>
              <a:rPr lang="zh-CN" altLang="en-US"/>
              <a:t>预警准确率随提前预警时间变化</a:t>
            </a:r>
          </a:p>
        </p:txBody>
      </p:sp>
      <p:sp>
        <p:nvSpPr>
          <p:cNvPr id="6" name="文本框 5"/>
          <p:cNvSpPr txBox="1"/>
          <p:nvPr/>
        </p:nvSpPr>
        <p:spPr>
          <a:xfrm>
            <a:off x="326390" y="880745"/>
            <a:ext cx="4827270" cy="1337945"/>
          </a:xfrm>
          <a:prstGeom prst="rect">
            <a:avLst/>
          </a:prstGeom>
          <a:noFill/>
        </p:spPr>
        <p:txBody>
          <a:bodyPr wrap="square" rtlCol="0">
            <a:spAutoFit/>
          </a:bodyPr>
          <a:lstStyle/>
          <a:p>
            <a:pPr indent="0" fontAlgn="auto">
              <a:lnSpc>
                <a:spcPct val="150000"/>
              </a:lnSpc>
            </a:pPr>
            <a:r>
              <a:rPr lang="zh-CN" altLang="en-US"/>
              <a:t>实验数据介绍：</a:t>
            </a:r>
          </a:p>
          <a:p>
            <a:pPr indent="0" fontAlgn="auto">
              <a:lnSpc>
                <a:spcPct val="150000"/>
              </a:lnSpc>
            </a:pPr>
            <a:r>
              <a:rPr lang="zh-CN" altLang="en-US"/>
              <a:t>共</a:t>
            </a:r>
            <a:r>
              <a:rPr lang="en-US" altLang="zh-CN"/>
              <a:t>100</a:t>
            </a:r>
            <a:r>
              <a:rPr lang="zh-CN" altLang="en-US"/>
              <a:t>组实验（</a:t>
            </a:r>
            <a:r>
              <a:rPr lang="en-US" altLang="zh-CN"/>
              <a:t>80</a:t>
            </a:r>
            <a:r>
              <a:rPr lang="zh-CN" altLang="en-US"/>
              <a:t>组链路中断，</a:t>
            </a:r>
            <a:r>
              <a:rPr lang="en-US" altLang="zh-CN"/>
              <a:t>20</a:t>
            </a:r>
            <a:r>
              <a:rPr lang="zh-CN" altLang="en-US"/>
              <a:t>组不中断）</a:t>
            </a:r>
          </a:p>
          <a:p>
            <a:pPr indent="0" fontAlgn="auto">
              <a:lnSpc>
                <a:spcPct val="150000"/>
              </a:lnSpc>
            </a:pPr>
            <a:r>
              <a:rPr lang="en-US" altLang="zh-CN"/>
              <a:t>2</a:t>
            </a:r>
            <a:r>
              <a:rPr lang="zh-CN" altLang="en-US"/>
              <a:t>位志愿者，正常行走速度（约</a:t>
            </a:r>
            <a:r>
              <a:rPr lang="en-US" altLang="zh-CN"/>
              <a:t>1m/s - 2m/s</a:t>
            </a:r>
            <a:r>
              <a:rPr lang="zh-CN" altLang="en-US"/>
              <a:t>）</a:t>
            </a:r>
          </a:p>
        </p:txBody>
      </p:sp>
      <p:pic>
        <p:nvPicPr>
          <p:cNvPr id="7" name="图片 6" descr="scenario_v32"/>
          <p:cNvPicPr>
            <a:picLocks noChangeAspect="1"/>
          </p:cNvPicPr>
          <p:nvPr>
            <p:custDataLst>
              <p:tags r:id="rId1"/>
            </p:custDataLst>
          </p:nvPr>
        </p:nvPicPr>
        <p:blipFill>
          <a:blip r:embed="rId10"/>
          <a:stretch>
            <a:fillRect/>
          </a:stretch>
        </p:blipFill>
        <p:spPr>
          <a:xfrm>
            <a:off x="885361" y="2403355"/>
            <a:ext cx="2786690" cy="2520000"/>
          </a:xfrm>
          <a:prstGeom prst="rect">
            <a:avLst/>
          </a:prstGeom>
        </p:spPr>
      </p:pic>
      <p:sp>
        <p:nvSpPr>
          <p:cNvPr id="13" name="文本框 12"/>
          <p:cNvSpPr txBox="1"/>
          <p:nvPr/>
        </p:nvSpPr>
        <p:spPr>
          <a:xfrm>
            <a:off x="1527810" y="5281930"/>
            <a:ext cx="1501140" cy="368300"/>
          </a:xfrm>
          <a:prstGeom prst="rect">
            <a:avLst/>
          </a:prstGeom>
          <a:noFill/>
        </p:spPr>
        <p:txBody>
          <a:bodyPr wrap="square" rtlCol="0">
            <a:spAutoFit/>
          </a:bodyPr>
          <a:lstStyle/>
          <a:p>
            <a:r>
              <a:rPr lang="zh-CN" altLang="en-US"/>
              <a:t>实验示意图</a:t>
            </a:r>
          </a:p>
        </p:txBody>
      </p:sp>
      <p:grpSp>
        <p:nvGrpSpPr>
          <p:cNvPr id="15" name="组合 14"/>
          <p:cNvGrpSpPr/>
          <p:nvPr/>
        </p:nvGrpSpPr>
        <p:grpSpPr>
          <a:xfrm>
            <a:off x="160543" y="165500"/>
            <a:ext cx="4057883" cy="530492"/>
            <a:chOff x="4299773" y="1452059"/>
            <a:chExt cx="4057883" cy="530492"/>
          </a:xfrm>
        </p:grpSpPr>
        <p:sp>
          <p:nvSpPr>
            <p:cNvPr id="17" name="矩形 16"/>
            <p:cNvSpPr/>
            <p:nvPr>
              <p:custDataLst>
                <p:tags r:id="rId2"/>
              </p:custDataLst>
            </p:nvPr>
          </p:nvSpPr>
          <p:spPr>
            <a:xfrm>
              <a:off x="4955326" y="1486472"/>
              <a:ext cx="3402330" cy="460375"/>
            </a:xfrm>
            <a:prstGeom prst="rect">
              <a:avLst/>
            </a:prstGeom>
          </p:spPr>
          <p:txBody>
            <a:bodyPr wrap="none">
              <a:spAutoFit/>
            </a:bodyPr>
            <a:lstStyle/>
            <a:p>
              <a:pPr algn="l">
                <a:spcBef>
                  <a:spcPts val="1200"/>
                </a:spcBef>
              </a:pPr>
              <a:r>
                <a:rPr lang="zh-CN" altLang="en-US" sz="2400" b="1" dirty="0">
                  <a:latin typeface="黑体" panose="02010609060101010101" pitchFamily="49" charset="-122"/>
                  <a:ea typeface="黑体" panose="02010609060101010101" pitchFamily="49" charset="-122"/>
                </a:rPr>
                <a:t>链路预警系统--mmAlert</a:t>
              </a:r>
            </a:p>
          </p:txBody>
        </p:sp>
        <p:grpSp>
          <p:nvGrpSpPr>
            <p:cNvPr id="18" name="组合 17"/>
            <p:cNvGrpSpPr/>
            <p:nvPr/>
          </p:nvGrpSpPr>
          <p:grpSpPr>
            <a:xfrm>
              <a:off x="4299773" y="1452059"/>
              <a:ext cx="530492" cy="530492"/>
              <a:chOff x="5416598" y="4355615"/>
              <a:chExt cx="530492" cy="530492"/>
            </a:xfrm>
          </p:grpSpPr>
          <p:sp>
            <p:nvSpPr>
              <p:cNvPr id="19" name="矩形: 圆角 10"/>
              <p:cNvSpPr/>
              <p:nvPr>
                <p:custDataLst>
                  <p:tags r:id="rId3"/>
                </p:custDataLst>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20" name="矩形: 圆角 11"/>
              <p:cNvSpPr/>
              <p:nvPr>
                <p:custDataLst>
                  <p:tags r:id="rId4"/>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p>
            </p:txBody>
          </p:sp>
        </p:grpSp>
      </p:grpSp>
      <mc:AlternateContent xmlns:mc="http://schemas.openxmlformats.org/markup-compatibility/2006" xmlns:a14="http://schemas.microsoft.com/office/drawing/2010/main">
        <mc:Choice Requires="a14">
          <p:sp>
            <p:nvSpPr>
              <p:cNvPr id="23" name="文本框 22"/>
              <p:cNvSpPr txBox="1"/>
              <p:nvPr/>
            </p:nvSpPr>
            <p:spPr>
              <a:xfrm>
                <a:off x="9479280" y="1973580"/>
                <a:ext cx="1594485" cy="36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m:rPr>
                              <m:sty m:val="p"/>
                            </m:rPr>
                            <a:rPr lang="en-US" altLang="zh-CN">
                              <a:latin typeface="Cambria Math" panose="02040503050406030204" charset="0"/>
                              <a:cs typeface="Cambria Math" panose="02040503050406030204" charset="0"/>
                            </a:rPr>
                            <m:t>B</m:t>
                          </m:r>
                        </m:sub>
                      </m:sSub>
                      <m:r>
                        <a:rPr lang="en-US" altLang="zh-CN" i="1">
                          <a:latin typeface="Cambria Math" panose="02040503050406030204" charset="0"/>
                          <a:cs typeface="Cambria Math" panose="02040503050406030204" charset="0"/>
                        </a:rPr>
                        <m:t>&gt;0.9</m:t>
                      </m:r>
                    </m:oMath>
                  </m:oMathPara>
                </a14:m>
                <a:endParaRPr lang="zh-CN" altLang="en-US"/>
              </a:p>
            </p:txBody>
          </p:sp>
        </mc:Choice>
        <mc:Fallback xmlns="">
          <p:sp>
            <p:nvSpPr>
              <p:cNvPr id="23" name="文本框 22"/>
              <p:cNvSpPr txBox="1">
                <a:spLocks noRot="1" noChangeAspect="1" noMove="1" noResize="1" noEditPoints="1" noAdjustHandles="1" noChangeArrowheads="1" noChangeShapeType="1" noTextEdit="1"/>
              </p:cNvSpPr>
              <p:nvPr/>
            </p:nvSpPr>
            <p:spPr>
              <a:xfrm>
                <a:off x="9479280" y="1973580"/>
                <a:ext cx="1594485" cy="36830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428615" y="1973580"/>
                <a:ext cx="1594485" cy="368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m:rPr>
                              <m:sty m:val="p"/>
                            </m:rPr>
                            <a:rPr lang="en-US" altLang="zh-CN">
                              <a:latin typeface="Cambria Math" panose="02040503050406030204" charset="0"/>
                              <a:cs typeface="Cambria Math" panose="02040503050406030204" charset="0"/>
                            </a:rPr>
                            <m:t>B</m:t>
                          </m:r>
                        </m:sub>
                      </m:sSub>
                      <m:r>
                        <a:rPr lang="en-US" altLang="zh-CN" i="1">
                          <a:latin typeface="Cambria Math" panose="02040503050406030204" charset="0"/>
                          <a:cs typeface="Cambria Math" panose="02040503050406030204" charset="0"/>
                        </a:rPr>
                        <m:t>&gt;0.9</m:t>
                      </m:r>
                    </m:oMath>
                  </m:oMathPara>
                </a14:m>
                <a:endParaRPr lang="zh-CN" altLang="en-US"/>
              </a:p>
            </p:txBody>
          </p:sp>
        </mc:Choice>
        <mc:Fallback xmlns="">
          <p:sp>
            <p:nvSpPr>
              <p:cNvPr id="24" name="文本框 23"/>
              <p:cNvSpPr txBox="1">
                <a:spLocks noRot="1" noChangeAspect="1" noMove="1" noResize="1" noEditPoints="1" noAdjustHandles="1" noChangeArrowheads="1" noChangeShapeType="1" noTextEdit="1"/>
              </p:cNvSpPr>
              <p:nvPr/>
            </p:nvSpPr>
            <p:spPr>
              <a:xfrm>
                <a:off x="5428615" y="1973580"/>
                <a:ext cx="1594485" cy="368300"/>
              </a:xfrm>
              <a:prstGeom prst="rect">
                <a:avLst/>
              </a:prstGeom>
              <a:blipFill rotWithShape="1">
                <a:blip r:embed="rId1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BAC3B-F3DD-8704-277E-BEF69F39547F}"/>
              </a:ext>
            </a:extLst>
          </p:cNvPr>
          <p:cNvSpPr>
            <a:spLocks noGrp="1"/>
          </p:cNvSpPr>
          <p:nvPr>
            <p:ph type="title"/>
          </p:nvPr>
        </p:nvSpPr>
        <p:spPr/>
        <p:txBody>
          <a:bodyPr/>
          <a:lstStyle/>
          <a:p>
            <a:r>
              <a:rPr lang="en-US" altLang="zh-CN" dirty="0"/>
              <a:t>Sensing of Environment</a:t>
            </a:r>
            <a:endParaRPr lang="zh-CN" altLang="en-US" dirty="0"/>
          </a:p>
        </p:txBody>
      </p:sp>
      <p:sp>
        <p:nvSpPr>
          <p:cNvPr id="3" name="内容占位符 2">
            <a:extLst>
              <a:ext uri="{FF2B5EF4-FFF2-40B4-BE49-F238E27FC236}">
                <a16:creationId xmlns:a16="http://schemas.microsoft.com/office/drawing/2014/main" id="{49E93642-94D8-EA1A-EB76-47CF891E0CA3}"/>
              </a:ext>
            </a:extLst>
          </p:cNvPr>
          <p:cNvSpPr>
            <a:spLocks noGrp="1"/>
          </p:cNvSpPr>
          <p:nvPr>
            <p:ph idx="1"/>
          </p:nvPr>
        </p:nvSpPr>
        <p:spPr>
          <a:xfrm>
            <a:off x="323850" y="1825625"/>
            <a:ext cx="5648325" cy="1765300"/>
          </a:xfrm>
        </p:spPr>
        <p:txBody>
          <a:bodyPr/>
          <a:lstStyle/>
          <a:p>
            <a:pPr marL="0" indent="0">
              <a:buNone/>
            </a:pPr>
            <a:r>
              <a:rPr lang="en-US" altLang="zh-CN" dirty="0"/>
              <a:t>With </a:t>
            </a:r>
            <a:r>
              <a:rPr lang="en-US" altLang="zh-CN" dirty="0" err="1"/>
              <a:t>AoA</a:t>
            </a:r>
            <a:r>
              <a:rPr lang="en-US" altLang="zh-CN" dirty="0"/>
              <a:t>, </a:t>
            </a:r>
            <a:r>
              <a:rPr lang="en-US" altLang="zh-CN" dirty="0" err="1"/>
              <a:t>AoD</a:t>
            </a:r>
            <a:r>
              <a:rPr lang="en-US" altLang="zh-CN" dirty="0"/>
              <a:t>, and path length, the following information can be detected:</a:t>
            </a:r>
          </a:p>
          <a:p>
            <a:r>
              <a:rPr lang="en-US" altLang="zh-CN" dirty="0"/>
              <a:t> Relative position of Rx </a:t>
            </a:r>
            <a:r>
              <a:rPr lang="en-US" altLang="zh-CN" dirty="0" err="1"/>
              <a:t>w.r.t.</a:t>
            </a:r>
            <a:r>
              <a:rPr lang="en-US" altLang="zh-CN" dirty="0"/>
              <a:t> Tx</a:t>
            </a:r>
          </a:p>
          <a:p>
            <a:r>
              <a:rPr lang="en-US" altLang="zh-CN" dirty="0"/>
              <a:t>Layout of walls</a:t>
            </a:r>
            <a:endParaRPr lang="zh-CN" altLang="en-US" dirty="0"/>
          </a:p>
        </p:txBody>
      </p:sp>
      <p:sp>
        <p:nvSpPr>
          <p:cNvPr id="4" name="灯片编号占位符 3">
            <a:extLst>
              <a:ext uri="{FF2B5EF4-FFF2-40B4-BE49-F238E27FC236}">
                <a16:creationId xmlns:a16="http://schemas.microsoft.com/office/drawing/2014/main" id="{40745C11-56A8-F454-8053-29FAEC7F75B9}"/>
              </a:ext>
            </a:extLst>
          </p:cNvPr>
          <p:cNvSpPr>
            <a:spLocks noGrp="1"/>
          </p:cNvSpPr>
          <p:nvPr>
            <p:ph type="sldNum" sz="quarter" idx="12"/>
          </p:nvPr>
        </p:nvSpPr>
        <p:spPr/>
        <p:txBody>
          <a:bodyPr/>
          <a:lstStyle/>
          <a:p>
            <a:fld id="{11111CF7-3CEA-4476-AA1D-FDB53D59C6A7}" type="slidenum">
              <a:rPr lang="zh-CN" altLang="en-US" smtClean="0"/>
              <a:t>54</a:t>
            </a:fld>
            <a:endParaRPr lang="zh-CN" altLang="en-US"/>
          </a:p>
        </p:txBody>
      </p:sp>
      <p:pic>
        <p:nvPicPr>
          <p:cNvPr id="10" name="图片 9">
            <a:extLst>
              <a:ext uri="{FF2B5EF4-FFF2-40B4-BE49-F238E27FC236}">
                <a16:creationId xmlns:a16="http://schemas.microsoft.com/office/drawing/2014/main" id="{4DF62BF0-455E-C280-1CC3-14EACDDAD616}"/>
              </a:ext>
            </a:extLst>
          </p:cNvPr>
          <p:cNvPicPr>
            <a:picLocks noChangeAspect="1"/>
          </p:cNvPicPr>
          <p:nvPr/>
        </p:nvPicPr>
        <p:blipFill>
          <a:blip r:embed="rId2"/>
          <a:stretch>
            <a:fillRect/>
          </a:stretch>
        </p:blipFill>
        <p:spPr>
          <a:xfrm>
            <a:off x="6185677" y="1861836"/>
            <a:ext cx="5267325" cy="4094527"/>
          </a:xfrm>
          <a:prstGeom prst="rect">
            <a:avLst/>
          </a:prstGeom>
        </p:spPr>
      </p:pic>
      <p:pic>
        <p:nvPicPr>
          <p:cNvPr id="12" name="图片 11">
            <a:extLst>
              <a:ext uri="{FF2B5EF4-FFF2-40B4-BE49-F238E27FC236}">
                <a16:creationId xmlns:a16="http://schemas.microsoft.com/office/drawing/2014/main" id="{91E0DF59-0E65-C945-C800-D30E1175DA7B}"/>
              </a:ext>
            </a:extLst>
          </p:cNvPr>
          <p:cNvPicPr>
            <a:picLocks noChangeAspect="1"/>
          </p:cNvPicPr>
          <p:nvPr/>
        </p:nvPicPr>
        <p:blipFill>
          <a:blip r:embed="rId3"/>
          <a:stretch>
            <a:fillRect/>
          </a:stretch>
        </p:blipFill>
        <p:spPr>
          <a:xfrm>
            <a:off x="738998" y="3909100"/>
            <a:ext cx="3600428" cy="1908175"/>
          </a:xfrm>
          <a:prstGeom prst="rect">
            <a:avLst/>
          </a:prstGeom>
        </p:spPr>
      </p:pic>
    </p:spTree>
    <p:extLst>
      <p:ext uri="{BB962C8B-B14F-4D97-AF65-F5344CB8AC3E}">
        <p14:creationId xmlns:p14="http://schemas.microsoft.com/office/powerpoint/2010/main" val="3818995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BAC3B-F3DD-8704-277E-BEF69F39547F}"/>
              </a:ext>
            </a:extLst>
          </p:cNvPr>
          <p:cNvSpPr>
            <a:spLocks noGrp="1"/>
          </p:cNvSpPr>
          <p:nvPr>
            <p:ph type="title"/>
          </p:nvPr>
        </p:nvSpPr>
        <p:spPr/>
        <p:txBody>
          <a:bodyPr/>
          <a:lstStyle/>
          <a:p>
            <a:r>
              <a:rPr lang="en-US" altLang="zh-CN" dirty="0"/>
              <a:t>Sensing of Environment</a:t>
            </a:r>
            <a:endParaRPr lang="zh-CN" altLang="en-US" dirty="0"/>
          </a:p>
        </p:txBody>
      </p:sp>
      <p:sp>
        <p:nvSpPr>
          <p:cNvPr id="4" name="灯片编号占位符 3">
            <a:extLst>
              <a:ext uri="{FF2B5EF4-FFF2-40B4-BE49-F238E27FC236}">
                <a16:creationId xmlns:a16="http://schemas.microsoft.com/office/drawing/2014/main" id="{40745C11-56A8-F454-8053-29FAEC7F75B9}"/>
              </a:ext>
            </a:extLst>
          </p:cNvPr>
          <p:cNvSpPr>
            <a:spLocks noGrp="1"/>
          </p:cNvSpPr>
          <p:nvPr>
            <p:ph type="sldNum" sz="quarter" idx="12"/>
          </p:nvPr>
        </p:nvSpPr>
        <p:spPr/>
        <p:txBody>
          <a:bodyPr/>
          <a:lstStyle/>
          <a:p>
            <a:fld id="{11111CF7-3CEA-4476-AA1D-FDB53D59C6A7}" type="slidenum">
              <a:rPr lang="zh-CN" altLang="en-US" smtClean="0"/>
              <a:t>55</a:t>
            </a:fld>
            <a:endParaRPr lang="zh-CN" altLang="en-US"/>
          </a:p>
        </p:txBody>
      </p:sp>
      <p:pic>
        <p:nvPicPr>
          <p:cNvPr id="14" name="图片 13">
            <a:extLst>
              <a:ext uri="{FF2B5EF4-FFF2-40B4-BE49-F238E27FC236}">
                <a16:creationId xmlns:a16="http://schemas.microsoft.com/office/drawing/2014/main" id="{F67AC1F6-501C-C276-8C0D-77A67E2E83B1}"/>
              </a:ext>
            </a:extLst>
          </p:cNvPr>
          <p:cNvPicPr>
            <a:picLocks noChangeAspect="1"/>
          </p:cNvPicPr>
          <p:nvPr/>
        </p:nvPicPr>
        <p:blipFill>
          <a:blip r:embed="rId2"/>
          <a:stretch>
            <a:fillRect/>
          </a:stretch>
        </p:blipFill>
        <p:spPr>
          <a:xfrm>
            <a:off x="5931347" y="1903446"/>
            <a:ext cx="5668024" cy="4220214"/>
          </a:xfrm>
          <a:prstGeom prst="rect">
            <a:avLst/>
          </a:prstGeom>
        </p:spPr>
      </p:pic>
      <p:pic>
        <p:nvPicPr>
          <p:cNvPr id="8" name="图片 7">
            <a:extLst>
              <a:ext uri="{FF2B5EF4-FFF2-40B4-BE49-F238E27FC236}">
                <a16:creationId xmlns:a16="http://schemas.microsoft.com/office/drawing/2014/main" id="{C24CF1BA-3BEB-A847-5E69-88B412AF74EF}"/>
              </a:ext>
            </a:extLst>
          </p:cNvPr>
          <p:cNvPicPr>
            <a:picLocks noChangeAspect="1"/>
          </p:cNvPicPr>
          <p:nvPr/>
        </p:nvPicPr>
        <p:blipFill>
          <a:blip r:embed="rId3"/>
          <a:stretch>
            <a:fillRect/>
          </a:stretch>
        </p:blipFill>
        <p:spPr>
          <a:xfrm>
            <a:off x="1042758" y="2230015"/>
            <a:ext cx="4762018" cy="3545633"/>
          </a:xfrm>
          <a:prstGeom prst="rect">
            <a:avLst/>
          </a:prstGeom>
        </p:spPr>
      </p:pic>
    </p:spTree>
    <p:extLst>
      <p:ext uri="{BB962C8B-B14F-4D97-AF65-F5344CB8AC3E}">
        <p14:creationId xmlns:p14="http://schemas.microsoft.com/office/powerpoint/2010/main" val="2611968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DE094-B860-690D-65F4-619EBD23121F}"/>
              </a:ext>
            </a:extLst>
          </p:cNvPr>
          <p:cNvSpPr>
            <a:spLocks noGrp="1"/>
          </p:cNvSpPr>
          <p:nvPr>
            <p:ph type="title"/>
          </p:nvPr>
        </p:nvSpPr>
        <p:spPr/>
        <p:txBody>
          <a:bodyPr/>
          <a:lstStyle/>
          <a:p>
            <a:r>
              <a:rPr lang="en-US" altLang="zh-CN" dirty="0"/>
              <a:t>What can be done via sensing</a:t>
            </a:r>
            <a:endParaRPr lang="zh-CN" altLang="en-US" dirty="0"/>
          </a:p>
        </p:txBody>
      </p:sp>
      <p:sp>
        <p:nvSpPr>
          <p:cNvPr id="3" name="内容占位符 2">
            <a:extLst>
              <a:ext uri="{FF2B5EF4-FFF2-40B4-BE49-F238E27FC236}">
                <a16:creationId xmlns:a16="http://schemas.microsoft.com/office/drawing/2014/main" id="{65765F17-7A44-9F75-415E-5CDF7FC4A465}"/>
              </a:ext>
            </a:extLst>
          </p:cNvPr>
          <p:cNvSpPr>
            <a:spLocks noGrp="1"/>
          </p:cNvSpPr>
          <p:nvPr>
            <p:ph idx="1"/>
          </p:nvPr>
        </p:nvSpPr>
        <p:spPr/>
        <p:txBody>
          <a:bodyPr/>
          <a:lstStyle/>
          <a:p>
            <a:r>
              <a:rPr lang="en-US" altLang="zh-CN" dirty="0"/>
              <a:t>Velocity and location of target</a:t>
            </a:r>
          </a:p>
          <a:p>
            <a:r>
              <a:rPr lang="en-US" altLang="zh-CN" dirty="0"/>
              <a:t>Motion of human</a:t>
            </a:r>
          </a:p>
          <a:p>
            <a:r>
              <a:rPr lang="en-US" altLang="zh-CN" dirty="0"/>
              <a:t>Indoor layout</a:t>
            </a:r>
          </a:p>
          <a:p>
            <a:pPr marL="0" indent="0">
              <a:buNone/>
            </a:pPr>
            <a:endParaRPr lang="en-US" altLang="zh-CN" dirty="0"/>
          </a:p>
          <a:p>
            <a:pPr marL="0" indent="0">
              <a:buNone/>
            </a:pPr>
            <a:r>
              <a:rPr lang="en-US" altLang="zh-CN" dirty="0"/>
              <a:t>Methods:</a:t>
            </a:r>
          </a:p>
          <a:p>
            <a:r>
              <a:rPr lang="en-US" altLang="zh-CN" dirty="0"/>
              <a:t>Range and Doppler: Active, Passive and Channel State Information</a:t>
            </a:r>
          </a:p>
          <a:p>
            <a:r>
              <a:rPr lang="en-US" altLang="zh-CN" dirty="0"/>
              <a:t>Angle of Arrival, Angle of Departure, Time of Flight</a:t>
            </a:r>
            <a:endParaRPr lang="zh-CN" altLang="en-US" dirty="0"/>
          </a:p>
        </p:txBody>
      </p:sp>
      <p:sp>
        <p:nvSpPr>
          <p:cNvPr id="4" name="灯片编号占位符 3">
            <a:extLst>
              <a:ext uri="{FF2B5EF4-FFF2-40B4-BE49-F238E27FC236}">
                <a16:creationId xmlns:a16="http://schemas.microsoft.com/office/drawing/2014/main" id="{90986F5D-0365-38B1-AA0B-851B4CEB3230}"/>
              </a:ext>
            </a:extLst>
          </p:cNvPr>
          <p:cNvSpPr>
            <a:spLocks noGrp="1"/>
          </p:cNvSpPr>
          <p:nvPr>
            <p:ph type="sldNum" sz="quarter" idx="12"/>
          </p:nvPr>
        </p:nvSpPr>
        <p:spPr/>
        <p:txBody>
          <a:bodyPr/>
          <a:lstStyle/>
          <a:p>
            <a:fld id="{11111CF7-3CEA-4476-AA1D-FDB53D59C6A7}" type="slidenum">
              <a:rPr lang="zh-CN" altLang="en-US" smtClean="0"/>
              <a:t>56</a:t>
            </a:fld>
            <a:endParaRPr lang="zh-CN" altLang="en-US"/>
          </a:p>
        </p:txBody>
      </p:sp>
    </p:spTree>
    <p:extLst>
      <p:ext uri="{BB962C8B-B14F-4D97-AF65-F5344CB8AC3E}">
        <p14:creationId xmlns:p14="http://schemas.microsoft.com/office/powerpoint/2010/main" val="1257404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5DDFF58-FE54-4A87-86DA-A17D191E5A4B}"/>
              </a:ext>
            </a:extLst>
          </p:cNvPr>
          <p:cNvSpPr>
            <a:spLocks noGrp="1"/>
          </p:cNvSpPr>
          <p:nvPr>
            <p:ph type="title"/>
          </p:nvPr>
        </p:nvSpPr>
        <p:spPr>
          <a:xfrm>
            <a:off x="630936" y="640080"/>
            <a:ext cx="4818888" cy="1481328"/>
          </a:xfrm>
        </p:spPr>
        <p:txBody>
          <a:bodyPr anchor="b">
            <a:normAutofit/>
          </a:bodyPr>
          <a:lstStyle/>
          <a:p>
            <a:r>
              <a:rPr lang="en-US" altLang="zh-CN" sz="5400"/>
              <a:t>Sensing in 3GPP</a:t>
            </a:r>
            <a:endParaRPr lang="zh-CN" altLang="en-US" sz="5400"/>
          </a:p>
        </p:txBody>
      </p:sp>
      <p:sp>
        <p:nvSpPr>
          <p:cNvPr id="13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9E11EE45-957A-4BD8-8CED-940B315B023B}"/>
              </a:ext>
            </a:extLst>
          </p:cNvPr>
          <p:cNvSpPr>
            <a:spLocks noGrp="1"/>
          </p:cNvSpPr>
          <p:nvPr>
            <p:ph idx="1"/>
          </p:nvPr>
        </p:nvSpPr>
        <p:spPr>
          <a:xfrm>
            <a:off x="630936" y="2660904"/>
            <a:ext cx="4818888" cy="3547872"/>
          </a:xfrm>
        </p:spPr>
        <p:txBody>
          <a:bodyPr anchor="t">
            <a:normAutofit/>
          </a:bodyPr>
          <a:lstStyle/>
          <a:p>
            <a:r>
              <a:rPr lang="en-US" altLang="zh-CN" sz="2200" dirty="0"/>
              <a:t>Currently, 5G is not so successful in applications</a:t>
            </a:r>
          </a:p>
          <a:p>
            <a:endParaRPr lang="en-US" altLang="zh-CN" sz="2200" dirty="0"/>
          </a:p>
          <a:p>
            <a:r>
              <a:rPr lang="en-US" altLang="zh-CN" sz="2200" dirty="0"/>
              <a:t>Industry tries to define new application scenarios for cellular systems</a:t>
            </a:r>
          </a:p>
          <a:p>
            <a:endParaRPr lang="en-US" altLang="zh-CN" sz="2200" dirty="0"/>
          </a:p>
          <a:p>
            <a:r>
              <a:rPr lang="en-US" altLang="zh-CN" sz="2200" dirty="0"/>
              <a:t>Huawei: 5.5G</a:t>
            </a:r>
            <a:endParaRPr lang="zh-CN" altLang="en-US" sz="2200" dirty="0"/>
          </a:p>
        </p:txBody>
      </p:sp>
      <p:pic>
        <p:nvPicPr>
          <p:cNvPr id="3074" name="Picture 2" descr="图示&#10;&#10;描述已自动生成">
            <a:extLst>
              <a:ext uri="{FF2B5EF4-FFF2-40B4-BE49-F238E27FC236}">
                <a16:creationId xmlns:a16="http://schemas.microsoft.com/office/drawing/2014/main" id="{5BDBF6F8-5250-4135-BA24-0C3C94CD4C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279531"/>
            <a:ext cx="5458968" cy="4298937"/>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308FEE34-D305-421A-8208-CDA2BB0EDB8E}"/>
              </a:ext>
            </a:extLst>
          </p:cNvPr>
          <p:cNvSpPr>
            <a:spLocks noGrp="1"/>
          </p:cNvSpPr>
          <p:nvPr>
            <p:ph type="sldNum" sz="quarter" idx="12"/>
          </p:nvPr>
        </p:nvSpPr>
        <p:spPr>
          <a:xfrm>
            <a:off x="8610600" y="6356350"/>
            <a:ext cx="2743200" cy="365125"/>
          </a:xfrm>
        </p:spPr>
        <p:txBody>
          <a:bodyPr>
            <a:normAutofit/>
          </a:bodyPr>
          <a:lstStyle/>
          <a:p>
            <a:pPr>
              <a:spcAft>
                <a:spcPts val="600"/>
              </a:spcAft>
            </a:pPr>
            <a:fld id="{11111CF7-3CEA-4476-AA1D-FDB53D59C6A7}" type="slidenum">
              <a:rPr lang="zh-CN" altLang="en-US"/>
              <a:pPr>
                <a:spcAft>
                  <a:spcPts val="600"/>
                </a:spcAft>
              </a:pPr>
              <a:t>6</a:t>
            </a:fld>
            <a:endParaRPr lang="zh-CN" altLang="en-US" dirty="0"/>
          </a:p>
        </p:txBody>
      </p:sp>
    </p:spTree>
    <p:extLst>
      <p:ext uri="{BB962C8B-B14F-4D97-AF65-F5344CB8AC3E}">
        <p14:creationId xmlns:p14="http://schemas.microsoft.com/office/powerpoint/2010/main" val="1115567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B608F-DF39-441F-8593-B437FA897A39}"/>
              </a:ext>
            </a:extLst>
          </p:cNvPr>
          <p:cNvSpPr>
            <a:spLocks noGrp="1"/>
          </p:cNvSpPr>
          <p:nvPr>
            <p:ph type="title"/>
          </p:nvPr>
        </p:nvSpPr>
        <p:spPr/>
        <p:txBody>
          <a:bodyPr/>
          <a:lstStyle/>
          <a:p>
            <a:r>
              <a:rPr lang="en-US" altLang="zh-CN" dirty="0"/>
              <a:t>Sensing Modes and Parameters</a:t>
            </a:r>
            <a:endParaRPr lang="zh-CN" altLang="en-US" dirty="0"/>
          </a:p>
        </p:txBody>
      </p:sp>
      <p:sp>
        <p:nvSpPr>
          <p:cNvPr id="3" name="内容占位符 2">
            <a:extLst>
              <a:ext uri="{FF2B5EF4-FFF2-40B4-BE49-F238E27FC236}">
                <a16:creationId xmlns:a16="http://schemas.microsoft.com/office/drawing/2014/main" id="{E6B1AA83-42A3-4E8F-8B10-C9A74D7A040E}"/>
              </a:ext>
            </a:extLst>
          </p:cNvPr>
          <p:cNvSpPr>
            <a:spLocks noGrp="1"/>
          </p:cNvSpPr>
          <p:nvPr>
            <p:ph idx="1"/>
          </p:nvPr>
        </p:nvSpPr>
        <p:spPr/>
        <p:txBody>
          <a:bodyPr/>
          <a:lstStyle/>
          <a:p>
            <a:r>
              <a:rPr lang="en-US" altLang="zh-CN" dirty="0"/>
              <a:t>Distance to the BS or mobile devices</a:t>
            </a:r>
          </a:p>
          <a:p>
            <a:r>
              <a:rPr lang="en-US" altLang="zh-CN" dirty="0"/>
              <a:t>Angles</a:t>
            </a:r>
          </a:p>
          <a:p>
            <a:r>
              <a:rPr lang="en-US" altLang="zh-CN" dirty="0"/>
              <a:t>Velocity</a:t>
            </a:r>
          </a:p>
          <a:p>
            <a:r>
              <a:rPr lang="en-US" altLang="zh-CN" dirty="0"/>
              <a:t>Motion</a:t>
            </a:r>
          </a:p>
          <a:p>
            <a:endParaRPr lang="en-US" altLang="zh-CN" dirty="0"/>
          </a:p>
          <a:p>
            <a:r>
              <a:rPr lang="en-US" altLang="zh-CN" dirty="0"/>
              <a:t>Proactive and passive</a:t>
            </a:r>
            <a:endParaRPr lang="zh-CN" altLang="en-US" dirty="0"/>
          </a:p>
        </p:txBody>
      </p:sp>
      <p:sp>
        <p:nvSpPr>
          <p:cNvPr id="4" name="灯片编号占位符 3">
            <a:extLst>
              <a:ext uri="{FF2B5EF4-FFF2-40B4-BE49-F238E27FC236}">
                <a16:creationId xmlns:a16="http://schemas.microsoft.com/office/drawing/2014/main" id="{B95BD82E-4BB8-4E7A-8E5E-FFB0E679EAAE}"/>
              </a:ext>
            </a:extLst>
          </p:cNvPr>
          <p:cNvSpPr>
            <a:spLocks noGrp="1"/>
          </p:cNvSpPr>
          <p:nvPr>
            <p:ph type="sldNum" sz="quarter" idx="12"/>
          </p:nvPr>
        </p:nvSpPr>
        <p:spPr/>
        <p:txBody>
          <a:bodyPr/>
          <a:lstStyle/>
          <a:p>
            <a:fld id="{11111CF7-3CEA-4476-AA1D-FDB53D59C6A7}" type="slidenum">
              <a:rPr lang="zh-CN" altLang="en-US" smtClean="0"/>
              <a:t>7</a:t>
            </a:fld>
            <a:endParaRPr lang="zh-CN" altLang="en-US"/>
          </a:p>
        </p:txBody>
      </p:sp>
    </p:spTree>
    <p:extLst>
      <p:ext uri="{BB962C8B-B14F-4D97-AF65-F5344CB8AC3E}">
        <p14:creationId xmlns:p14="http://schemas.microsoft.com/office/powerpoint/2010/main" val="1613974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76EB1-DA40-40DB-B3F2-8DB29D84839E}"/>
              </a:ext>
            </a:extLst>
          </p:cNvPr>
          <p:cNvSpPr>
            <a:spLocks noGrp="1"/>
          </p:cNvSpPr>
          <p:nvPr>
            <p:ph type="title"/>
          </p:nvPr>
        </p:nvSpPr>
        <p:spPr/>
        <p:txBody>
          <a:bodyPr/>
          <a:lstStyle/>
          <a:p>
            <a:r>
              <a:rPr lang="en-US" altLang="zh-CN" dirty="0"/>
              <a:t>Proactive Sensing</a:t>
            </a:r>
            <a:endParaRPr lang="zh-CN" altLang="en-US" dirty="0"/>
          </a:p>
        </p:txBody>
      </p:sp>
      <p:sp>
        <p:nvSpPr>
          <p:cNvPr id="4" name="灯片编号占位符 3">
            <a:extLst>
              <a:ext uri="{FF2B5EF4-FFF2-40B4-BE49-F238E27FC236}">
                <a16:creationId xmlns:a16="http://schemas.microsoft.com/office/drawing/2014/main" id="{CF3EDA21-7418-4D04-BD5E-935C5EC8E80B}"/>
              </a:ext>
            </a:extLst>
          </p:cNvPr>
          <p:cNvSpPr>
            <a:spLocks noGrp="1"/>
          </p:cNvSpPr>
          <p:nvPr>
            <p:ph type="sldNum" sz="quarter" idx="12"/>
          </p:nvPr>
        </p:nvSpPr>
        <p:spPr/>
        <p:txBody>
          <a:bodyPr/>
          <a:lstStyle/>
          <a:p>
            <a:fld id="{11111CF7-3CEA-4476-AA1D-FDB53D59C6A7}" type="slidenum">
              <a:rPr lang="zh-CN" altLang="en-US" smtClean="0"/>
              <a:t>8</a:t>
            </a:fld>
            <a:endParaRPr lang="zh-CN" altLang="en-US"/>
          </a:p>
        </p:txBody>
      </p:sp>
      <p:pic>
        <p:nvPicPr>
          <p:cNvPr id="4100"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63"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ED2603F3-2A1B-4C6E-9DC4-37B5A4492360}"/>
              </a:ext>
            </a:extLst>
          </p:cNvPr>
          <p:cNvCxnSpPr/>
          <p:nvPr/>
        </p:nvCxnSpPr>
        <p:spPr>
          <a:xfrm>
            <a:off x="3952875" y="2438400"/>
            <a:ext cx="4738688" cy="666750"/>
          </a:xfrm>
          <a:prstGeom prst="straightConnector1">
            <a:avLst/>
          </a:prstGeom>
          <a:ln w="57150">
            <a:solidFill>
              <a:srgbClr val="2BB7B3"/>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D3EF8D2-8866-40F8-8E95-69FA3F6E2E03}"/>
              </a:ext>
            </a:extLst>
          </p:cNvPr>
          <p:cNvSpPr txBox="1"/>
          <p:nvPr/>
        </p:nvSpPr>
        <p:spPr>
          <a:xfrm>
            <a:off x="5524500" y="2167086"/>
            <a:ext cx="1736886"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Data Signals</a:t>
            </a:r>
            <a:endParaRPr lang="zh-CN" altLang="en-US" sz="2400" b="1" dirty="0">
              <a:latin typeface="Calibri" panose="020F0502020204030204" pitchFamily="34" charset="0"/>
              <a:cs typeface="Calibri" panose="020F0502020204030204" pitchFamily="34" charset="0"/>
            </a:endParaRPr>
          </a:p>
        </p:txBody>
      </p:sp>
      <p:cxnSp>
        <p:nvCxnSpPr>
          <p:cNvPr id="9" name="直接箭头连接符 8">
            <a:extLst>
              <a:ext uri="{FF2B5EF4-FFF2-40B4-BE49-F238E27FC236}">
                <a16:creationId xmlns:a16="http://schemas.microsoft.com/office/drawing/2014/main" id="{F24C5206-10FA-93DF-5BE4-F37865CC5D67}"/>
              </a:ext>
            </a:extLst>
          </p:cNvPr>
          <p:cNvCxnSpPr/>
          <p:nvPr/>
        </p:nvCxnSpPr>
        <p:spPr>
          <a:xfrm>
            <a:off x="9505950" y="4500562"/>
            <a:ext cx="1847850" cy="0"/>
          </a:xfrm>
          <a:prstGeom prst="straightConnector1">
            <a:avLst/>
          </a:prstGeom>
          <a:ln w="38100">
            <a:solidFill>
              <a:srgbClr val="ED6C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C20F2EB-CE09-C203-7054-F541482B21A7}"/>
              </a:ext>
            </a:extLst>
          </p:cNvPr>
          <p:cNvSpPr txBox="1"/>
          <p:nvPr/>
        </p:nvSpPr>
        <p:spPr>
          <a:xfrm>
            <a:off x="9763125" y="4460447"/>
            <a:ext cx="1419235"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Velocity v</a:t>
            </a:r>
            <a:endParaRPr lang="zh-CN"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9673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76EB1-DA40-40DB-B3F2-8DB29D84839E}"/>
              </a:ext>
            </a:extLst>
          </p:cNvPr>
          <p:cNvSpPr>
            <a:spLocks noGrp="1"/>
          </p:cNvSpPr>
          <p:nvPr>
            <p:ph type="title"/>
          </p:nvPr>
        </p:nvSpPr>
        <p:spPr/>
        <p:txBody>
          <a:bodyPr/>
          <a:lstStyle/>
          <a:p>
            <a:r>
              <a:rPr lang="en-US" altLang="zh-CN" dirty="0"/>
              <a:t>Proactive Sensing</a:t>
            </a:r>
            <a:endParaRPr lang="zh-CN" altLang="en-US" dirty="0"/>
          </a:p>
        </p:txBody>
      </p:sp>
      <p:sp>
        <p:nvSpPr>
          <p:cNvPr id="4" name="灯片编号占位符 3">
            <a:extLst>
              <a:ext uri="{FF2B5EF4-FFF2-40B4-BE49-F238E27FC236}">
                <a16:creationId xmlns:a16="http://schemas.microsoft.com/office/drawing/2014/main" id="{CF3EDA21-7418-4D04-BD5E-935C5EC8E80B}"/>
              </a:ext>
            </a:extLst>
          </p:cNvPr>
          <p:cNvSpPr>
            <a:spLocks noGrp="1"/>
          </p:cNvSpPr>
          <p:nvPr>
            <p:ph type="sldNum" sz="quarter" idx="12"/>
          </p:nvPr>
        </p:nvSpPr>
        <p:spPr/>
        <p:txBody>
          <a:bodyPr/>
          <a:lstStyle/>
          <a:p>
            <a:fld id="{11111CF7-3CEA-4476-AA1D-FDB53D59C6A7}" type="slidenum">
              <a:rPr lang="zh-CN" altLang="en-US" smtClean="0"/>
              <a:t>9</a:t>
            </a:fld>
            <a:endParaRPr lang="zh-CN" altLang="en-US"/>
          </a:p>
        </p:txBody>
      </p:sp>
      <p:pic>
        <p:nvPicPr>
          <p:cNvPr id="4100" name="Picture 4" descr="5g Base Station Icon Clipart , Png Download - Cell Tower, Transparent Png -  kindpng">
            <a:extLst>
              <a:ext uri="{FF2B5EF4-FFF2-40B4-BE49-F238E27FC236}">
                <a16:creationId xmlns:a16="http://schemas.microsoft.com/office/drawing/2014/main" id="{E95FCDE7-5461-402C-AC5D-7B3D9AF9B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ee icon - Free vector icons - Free SVG, PSD, PNG, EPS, Ai &amp; Icon Font">
            <a:extLst>
              <a:ext uri="{FF2B5EF4-FFF2-40B4-BE49-F238E27FC236}">
                <a16:creationId xmlns:a16="http://schemas.microsoft.com/office/drawing/2014/main" id="{5882392B-BE96-41DD-88DD-1A7449CE2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63"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ED2603F3-2A1B-4C6E-9DC4-37B5A4492360}"/>
              </a:ext>
            </a:extLst>
          </p:cNvPr>
          <p:cNvCxnSpPr/>
          <p:nvPr/>
        </p:nvCxnSpPr>
        <p:spPr>
          <a:xfrm>
            <a:off x="3952875" y="2438400"/>
            <a:ext cx="4738688" cy="666750"/>
          </a:xfrm>
          <a:prstGeom prst="straightConnector1">
            <a:avLst/>
          </a:prstGeom>
          <a:ln w="57150">
            <a:solidFill>
              <a:srgbClr val="2BB7B3"/>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D3EF8D2-8866-40F8-8E95-69FA3F6E2E03}"/>
              </a:ext>
            </a:extLst>
          </p:cNvPr>
          <p:cNvSpPr txBox="1"/>
          <p:nvPr/>
        </p:nvSpPr>
        <p:spPr>
          <a:xfrm>
            <a:off x="5524500" y="2167086"/>
            <a:ext cx="1736886"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Data Signals</a:t>
            </a:r>
            <a:endParaRPr lang="zh-CN" altLang="en-US" sz="2400" b="1" dirty="0">
              <a:latin typeface="Calibri" panose="020F0502020204030204" pitchFamily="34" charset="0"/>
              <a:cs typeface="Calibri" panose="020F0502020204030204" pitchFamily="34" charset="0"/>
            </a:endParaRPr>
          </a:p>
        </p:txBody>
      </p:sp>
      <p:cxnSp>
        <p:nvCxnSpPr>
          <p:cNvPr id="9" name="直接箭头连接符 8">
            <a:extLst>
              <a:ext uri="{FF2B5EF4-FFF2-40B4-BE49-F238E27FC236}">
                <a16:creationId xmlns:a16="http://schemas.microsoft.com/office/drawing/2014/main" id="{383BDAF4-982B-4575-8D83-E76F8212511E}"/>
              </a:ext>
            </a:extLst>
          </p:cNvPr>
          <p:cNvCxnSpPr/>
          <p:nvPr/>
        </p:nvCxnSpPr>
        <p:spPr>
          <a:xfrm>
            <a:off x="3952875" y="3043088"/>
            <a:ext cx="4738688" cy="666750"/>
          </a:xfrm>
          <a:prstGeom prst="straightConnector1">
            <a:avLst/>
          </a:prstGeom>
          <a:ln w="57150">
            <a:solidFill>
              <a:srgbClr val="2BB7B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001E6EA-77B3-4083-815F-4D685AC4A3EE}"/>
              </a:ext>
            </a:extLst>
          </p:cNvPr>
          <p:cNvSpPr txBox="1"/>
          <p:nvPr/>
        </p:nvSpPr>
        <p:spPr>
          <a:xfrm>
            <a:off x="6096000" y="3662510"/>
            <a:ext cx="790024"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Echo</a:t>
            </a:r>
            <a:endParaRPr lang="zh-CN" altLang="en-US" sz="2400" b="1" dirty="0">
              <a:latin typeface="Calibri" panose="020F0502020204030204" pitchFamily="34" charset="0"/>
              <a:cs typeface="Calibri" panose="020F0502020204030204" pitchFamily="34" charset="0"/>
            </a:endParaRPr>
          </a:p>
        </p:txBody>
      </p:sp>
      <p:cxnSp>
        <p:nvCxnSpPr>
          <p:cNvPr id="11" name="直接箭头连接符 10">
            <a:extLst>
              <a:ext uri="{FF2B5EF4-FFF2-40B4-BE49-F238E27FC236}">
                <a16:creationId xmlns:a16="http://schemas.microsoft.com/office/drawing/2014/main" id="{69B685BC-0BF8-46EF-30E8-D8E108F0451E}"/>
              </a:ext>
            </a:extLst>
          </p:cNvPr>
          <p:cNvCxnSpPr/>
          <p:nvPr/>
        </p:nvCxnSpPr>
        <p:spPr>
          <a:xfrm>
            <a:off x="9505950" y="4500562"/>
            <a:ext cx="1847850" cy="0"/>
          </a:xfrm>
          <a:prstGeom prst="straightConnector1">
            <a:avLst/>
          </a:prstGeom>
          <a:ln w="38100">
            <a:solidFill>
              <a:srgbClr val="ED6C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957361D-731A-1E48-E28B-FF9385870328}"/>
              </a:ext>
            </a:extLst>
          </p:cNvPr>
          <p:cNvSpPr txBox="1"/>
          <p:nvPr/>
        </p:nvSpPr>
        <p:spPr>
          <a:xfrm>
            <a:off x="9763125" y="4460447"/>
            <a:ext cx="1419235"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Velocity v</a:t>
            </a:r>
            <a:endParaRPr lang="zh-CN" altLang="en-US"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41737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0.xml><?xml version="1.0" encoding="utf-8"?>
<p:tagLst xmlns:p="http://schemas.openxmlformats.org/presentationml/2006/main">
  <p:tag name="KSO_WM_UNIT_TABLE_BEAUTIFY" val="smartTable{11cb3c9e-039e-435a-bdf8-245de428ff5b}"/>
  <p:tag name="TABLE_ENDDRAG_ORIGIN_RECT" val="252*132"/>
  <p:tag name="TABLE_ENDDRAG_RECT" val="25*362*252*132"/>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UNIT_TABLE_BEAUTIFY" val="smartTable{11cb3c9e-039e-435a-bdf8-245de428ff5b}"/>
  <p:tag name="TABLE_ENDDRAG_ORIGIN_RECT" val="252*132"/>
  <p:tag name="TABLE_ENDDRAG_RECT" val="25*362*252*13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b="1"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9505</TotalTime>
  <Words>2276</Words>
  <Application>Microsoft Office PowerPoint</Application>
  <PresentationFormat>宽屏</PresentationFormat>
  <Paragraphs>415</Paragraphs>
  <Slides>56</Slides>
  <Notes>10</Notes>
  <HiddenSlides>0</HiddenSlides>
  <MMClips>4</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69" baseType="lpstr">
      <vt:lpstr>NimbusRomNo9L-Regu</vt:lpstr>
      <vt:lpstr>NimbusRomNo9L-ReguItal</vt:lpstr>
      <vt:lpstr>等线</vt:lpstr>
      <vt:lpstr>等线 Light</vt:lpstr>
      <vt:lpstr>黑体</vt:lpstr>
      <vt:lpstr>微软雅黑</vt:lpstr>
      <vt:lpstr>Arial</vt:lpstr>
      <vt:lpstr>Calibri</vt:lpstr>
      <vt:lpstr>Cambria Math</vt:lpstr>
      <vt:lpstr>Times New Roman</vt:lpstr>
      <vt:lpstr>Wingdings</vt:lpstr>
      <vt:lpstr>Office 主题​​</vt:lpstr>
      <vt:lpstr>WPS 公式 3.0</vt:lpstr>
      <vt:lpstr>Integrated Sensing and Communications  Lecturer: Dr. Rui Wang</vt:lpstr>
      <vt:lpstr>Sensing</vt:lpstr>
      <vt:lpstr>IEEE 802.11bf</vt:lpstr>
      <vt:lpstr>IEEE 802.11bf</vt:lpstr>
      <vt:lpstr>IEEE 802.11bf</vt:lpstr>
      <vt:lpstr>Sensing in 3GPP</vt:lpstr>
      <vt:lpstr>Sensing Modes and Parameters</vt:lpstr>
      <vt:lpstr>Proactive Sensing</vt:lpstr>
      <vt:lpstr>Proactive Sensing</vt:lpstr>
      <vt:lpstr>Proactive Sensing</vt:lpstr>
      <vt:lpstr>Proactive Sensing</vt:lpstr>
      <vt:lpstr>Proactive Sensing</vt:lpstr>
      <vt:lpstr>Proactive Sensing: Analysis</vt:lpstr>
      <vt:lpstr>Proactive Sensing: Analysis</vt:lpstr>
      <vt:lpstr>Proactive Sensing: Full Duplexing</vt:lpstr>
      <vt:lpstr>Proactive Sensing: TDMA</vt:lpstr>
      <vt:lpstr>Passive Sensing</vt:lpstr>
      <vt:lpstr>Passive Sensing</vt:lpstr>
      <vt:lpstr>Passive Sensing</vt:lpstr>
      <vt:lpstr>Passive Sensing</vt:lpstr>
      <vt:lpstr>Passive Sensing</vt:lpstr>
      <vt:lpstr>Passive Sensing</vt:lpstr>
      <vt:lpstr>Passive Sensing</vt:lpstr>
      <vt:lpstr>Passive Sensing</vt:lpstr>
      <vt:lpstr>Passive Sensing</vt:lpstr>
      <vt:lpstr>Passive Sensing</vt:lpstr>
      <vt:lpstr>MUSIC Algorithm</vt:lpstr>
      <vt:lpstr>Signal Model</vt:lpstr>
      <vt:lpstr>Signal Model</vt:lpstr>
      <vt:lpstr>Covariance Matrix</vt:lpstr>
      <vt:lpstr>Covariance Matrix</vt:lpstr>
      <vt:lpstr>MUSIC Algorithm</vt:lpstr>
      <vt:lpstr>MUSIC Algorithm</vt:lpstr>
      <vt:lpstr>Limitation of Sensing</vt:lpstr>
      <vt:lpstr>Limitation of Sensing</vt:lpstr>
      <vt:lpstr>Limitation of Sensing</vt:lpstr>
      <vt:lpstr>PowerPoint 演示文稿</vt:lpstr>
      <vt:lpstr>PowerPoint 演示文稿</vt:lpstr>
      <vt:lpstr>PowerPoint 演示文稿</vt:lpstr>
      <vt:lpstr>mmWave Passive Sensing</vt:lpstr>
      <vt:lpstr>mmWave Passive Sensing</vt:lpstr>
      <vt:lpstr>Alternative: Sensing via CSI</vt:lpstr>
      <vt:lpstr>PowerPoint 演示文稿</vt:lpstr>
      <vt:lpstr>Camera-Based Motion Capture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Sensing of Environment</vt:lpstr>
      <vt:lpstr>Sensing of Environment</vt:lpstr>
      <vt:lpstr>What can be done via sensing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RayLaptop</dc:creator>
  <cp:lastModifiedBy>Rui Wang</cp:lastModifiedBy>
  <cp:revision>606</cp:revision>
  <dcterms:created xsi:type="dcterms:W3CDTF">2017-02-07T13:09:37Z</dcterms:created>
  <dcterms:modified xsi:type="dcterms:W3CDTF">2023-05-30T01:12:49Z</dcterms:modified>
</cp:coreProperties>
</file>